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38"/>
  </p:notesMasterIdLst>
  <p:handoutMasterIdLst>
    <p:handoutMasterId r:id="rId39"/>
  </p:handoutMasterIdLst>
  <p:sldIdLst>
    <p:sldId id="256" r:id="rId3"/>
    <p:sldId id="312" r:id="rId4"/>
    <p:sldId id="328" r:id="rId5"/>
    <p:sldId id="313" r:id="rId6"/>
    <p:sldId id="294" r:id="rId7"/>
    <p:sldId id="272" r:id="rId8"/>
    <p:sldId id="269" r:id="rId9"/>
    <p:sldId id="280" r:id="rId10"/>
    <p:sldId id="278" r:id="rId11"/>
    <p:sldId id="311" r:id="rId12"/>
    <p:sldId id="310" r:id="rId13"/>
    <p:sldId id="324" r:id="rId14"/>
    <p:sldId id="323" r:id="rId15"/>
    <p:sldId id="295" r:id="rId16"/>
    <p:sldId id="281" r:id="rId17"/>
    <p:sldId id="325" r:id="rId18"/>
    <p:sldId id="259" r:id="rId19"/>
    <p:sldId id="321" r:id="rId20"/>
    <p:sldId id="322" r:id="rId21"/>
    <p:sldId id="290" r:id="rId22"/>
    <p:sldId id="283" r:id="rId23"/>
    <p:sldId id="267" r:id="rId24"/>
    <p:sldId id="307" r:id="rId25"/>
    <p:sldId id="314" r:id="rId26"/>
    <p:sldId id="270" r:id="rId27"/>
    <p:sldId id="308" r:id="rId28"/>
    <p:sldId id="315" r:id="rId29"/>
    <p:sldId id="316" r:id="rId30"/>
    <p:sldId id="317" r:id="rId31"/>
    <p:sldId id="318" r:id="rId32"/>
    <p:sldId id="319" r:id="rId33"/>
    <p:sldId id="320" r:id="rId34"/>
    <p:sldId id="326" r:id="rId35"/>
    <p:sldId id="257" r:id="rId36"/>
    <p:sldId id="327" r:id="rId37"/>
  </p:sldIdLst>
  <p:sldSz cx="12192000" cy="6858000"/>
  <p:notesSz cx="7102475" cy="9037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C00FF"/>
    <a:srgbClr val="E2F0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52" autoAdjust="0"/>
    <p:restoredTop sz="95828" autoAdjust="0"/>
  </p:normalViewPr>
  <p:slideViewPr>
    <p:cSldViewPr snapToGrid="0">
      <p:cViewPr varScale="1">
        <p:scale>
          <a:sx n="81" d="100"/>
          <a:sy n="81" d="100"/>
        </p:scale>
        <p:origin x="586" y="72"/>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7464"/>
    </p:cViewPr>
  </p:sorterViewPr>
  <p:notesViewPr>
    <p:cSldViewPr snapToGrid="0" showGuides="1">
      <p:cViewPr varScale="1">
        <p:scale>
          <a:sx n="74" d="100"/>
          <a:sy n="74" d="100"/>
        </p:scale>
        <p:origin x="3894"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Atticus Bowden" userId="2d187dee5793f17f" providerId="LiveId" clId="{2C0D017D-F339-4840-A4ED-B89181D7DC51}"/>
    <pc:docChg chg="undo custSel modSld sldOrd">
      <pc:chgData name="James Atticus Bowden" userId="2d187dee5793f17f" providerId="LiveId" clId="{2C0D017D-F339-4840-A4ED-B89181D7DC51}" dt="2026-02-17T22:33:18.513" v="244" actId="1076"/>
      <pc:docMkLst>
        <pc:docMk/>
      </pc:docMkLst>
      <pc:sldChg chg="modSp mod">
        <pc:chgData name="James Atticus Bowden" userId="2d187dee5793f17f" providerId="LiveId" clId="{2C0D017D-F339-4840-A4ED-B89181D7DC51}" dt="2026-02-17T22:18:56.571" v="75" actId="20577"/>
        <pc:sldMkLst>
          <pc:docMk/>
          <pc:sldMk cId="1075198347" sldId="257"/>
        </pc:sldMkLst>
        <pc:spChg chg="mod">
          <ac:chgData name="James Atticus Bowden" userId="2d187dee5793f17f" providerId="LiveId" clId="{2C0D017D-F339-4840-A4ED-B89181D7DC51}" dt="2026-02-17T22:06:22.113" v="0" actId="20577"/>
          <ac:spMkLst>
            <pc:docMk/>
            <pc:sldMk cId="1075198347" sldId="257"/>
            <ac:spMk id="27" creationId="{724DDF8D-40FB-44A6-AE3A-00355E397B47}"/>
          </ac:spMkLst>
        </pc:spChg>
        <pc:spChg chg="mod">
          <ac:chgData name="James Atticus Bowden" userId="2d187dee5793f17f" providerId="LiveId" clId="{2C0D017D-F339-4840-A4ED-B89181D7DC51}" dt="2026-02-17T22:18:56.571" v="75" actId="20577"/>
          <ac:spMkLst>
            <pc:docMk/>
            <pc:sldMk cId="1075198347" sldId="257"/>
            <ac:spMk id="51" creationId="{5B5F1352-19EE-41F2-87C1-F0A2737162E7}"/>
          </ac:spMkLst>
        </pc:spChg>
      </pc:sldChg>
      <pc:sldChg chg="ord">
        <pc:chgData name="James Atticus Bowden" userId="2d187dee5793f17f" providerId="LiveId" clId="{2C0D017D-F339-4840-A4ED-B89181D7DC51}" dt="2026-02-17T22:11:27.183" v="27"/>
        <pc:sldMkLst>
          <pc:docMk/>
          <pc:sldMk cId="2003469730" sldId="259"/>
        </pc:sldMkLst>
      </pc:sldChg>
      <pc:sldChg chg="addSp modSp mod">
        <pc:chgData name="James Atticus Bowden" userId="2d187dee5793f17f" providerId="LiveId" clId="{2C0D017D-F339-4840-A4ED-B89181D7DC51}" dt="2026-02-17T22:33:18.513" v="244" actId="1076"/>
        <pc:sldMkLst>
          <pc:docMk/>
          <pc:sldMk cId="2298852764" sldId="283"/>
        </pc:sldMkLst>
        <pc:spChg chg="add mod">
          <ac:chgData name="James Atticus Bowden" userId="2d187dee5793f17f" providerId="LiveId" clId="{2C0D017D-F339-4840-A4ED-B89181D7DC51}" dt="2026-02-17T22:33:12.512" v="243" actId="1076"/>
          <ac:spMkLst>
            <pc:docMk/>
            <pc:sldMk cId="2298852764" sldId="283"/>
            <ac:spMk id="6" creationId="{F5C6EC9F-7E89-6B99-6D6A-B04E9E95D77E}"/>
          </ac:spMkLst>
        </pc:spChg>
        <pc:spChg chg="mod">
          <ac:chgData name="James Atticus Bowden" userId="2d187dee5793f17f" providerId="LiveId" clId="{2C0D017D-F339-4840-A4ED-B89181D7DC51}" dt="2026-02-17T22:32:55.823" v="238" actId="1076"/>
          <ac:spMkLst>
            <pc:docMk/>
            <pc:sldMk cId="2298852764" sldId="283"/>
            <ac:spMk id="9" creationId="{3800865B-E624-CFB1-614D-B22A6198C07B}"/>
          </ac:spMkLst>
        </pc:spChg>
        <pc:spChg chg="mod">
          <ac:chgData name="James Atticus Bowden" userId="2d187dee5793f17f" providerId="LiveId" clId="{2C0D017D-F339-4840-A4ED-B89181D7DC51}" dt="2026-02-17T22:31:43.395" v="178" actId="1076"/>
          <ac:spMkLst>
            <pc:docMk/>
            <pc:sldMk cId="2298852764" sldId="283"/>
            <ac:spMk id="15" creationId="{0A0F39D4-F64A-C97A-1151-0D301110AD6B}"/>
          </ac:spMkLst>
        </pc:spChg>
        <pc:spChg chg="mod">
          <ac:chgData name="James Atticus Bowden" userId="2d187dee5793f17f" providerId="LiveId" clId="{2C0D017D-F339-4840-A4ED-B89181D7DC51}" dt="2026-02-17T22:33:18.513" v="244" actId="1076"/>
          <ac:spMkLst>
            <pc:docMk/>
            <pc:sldMk cId="2298852764" sldId="283"/>
            <ac:spMk id="20" creationId="{EDEF11CE-5F50-E68A-DA6D-7D6180599B46}"/>
          </ac:spMkLst>
        </pc:spChg>
      </pc:sldChg>
      <pc:sldChg chg="ord">
        <pc:chgData name="James Atticus Bowden" userId="2d187dee5793f17f" providerId="LiveId" clId="{2C0D017D-F339-4840-A4ED-B89181D7DC51}" dt="2026-02-17T22:11:27.183" v="27"/>
        <pc:sldMkLst>
          <pc:docMk/>
          <pc:sldMk cId="4285898887" sldId="290"/>
        </pc:sldMkLst>
      </pc:sldChg>
      <pc:sldChg chg="modSp mod">
        <pc:chgData name="James Atticus Bowden" userId="2d187dee5793f17f" providerId="LiveId" clId="{2C0D017D-F339-4840-A4ED-B89181D7DC51}" dt="2026-02-17T22:22:41.534" v="167" actId="114"/>
        <pc:sldMkLst>
          <pc:docMk/>
          <pc:sldMk cId="222613069" sldId="294"/>
        </pc:sldMkLst>
        <pc:spChg chg="mod">
          <ac:chgData name="James Atticus Bowden" userId="2d187dee5793f17f" providerId="LiveId" clId="{2C0D017D-F339-4840-A4ED-B89181D7DC51}" dt="2026-02-17T22:22:41.534" v="167" actId="114"/>
          <ac:spMkLst>
            <pc:docMk/>
            <pc:sldMk cId="222613069" sldId="294"/>
            <ac:spMk id="4" creationId="{622E30C3-3D2C-4268-BF45-C5B09EA2546F}"/>
          </ac:spMkLst>
        </pc:spChg>
      </pc:sldChg>
      <pc:sldChg chg="modSp mod">
        <pc:chgData name="James Atticus Bowden" userId="2d187dee5793f17f" providerId="LiveId" clId="{2C0D017D-F339-4840-A4ED-B89181D7DC51}" dt="2026-02-17T22:27:40.121" v="172" actId="1076"/>
        <pc:sldMkLst>
          <pc:docMk/>
          <pc:sldMk cId="2306487027" sldId="295"/>
        </pc:sldMkLst>
        <pc:spChg chg="mod">
          <ac:chgData name="James Atticus Bowden" userId="2d187dee5793f17f" providerId="LiveId" clId="{2C0D017D-F339-4840-A4ED-B89181D7DC51}" dt="2026-02-17T22:27:40.121" v="172" actId="1076"/>
          <ac:spMkLst>
            <pc:docMk/>
            <pc:sldMk cId="2306487027" sldId="295"/>
            <ac:spMk id="7" creationId="{39E56381-F50A-40F4-92A0-67B27DE12ACA}"/>
          </ac:spMkLst>
        </pc:spChg>
        <pc:spChg chg="mod">
          <ac:chgData name="James Atticus Bowden" userId="2d187dee5793f17f" providerId="LiveId" clId="{2C0D017D-F339-4840-A4ED-B89181D7DC51}" dt="2026-02-17T22:27:31.678" v="171" actId="14100"/>
          <ac:spMkLst>
            <pc:docMk/>
            <pc:sldMk cId="2306487027" sldId="295"/>
            <ac:spMk id="8" creationId="{2D2CC620-1B6D-A607-CDFF-A3BB9AFA8C92}"/>
          </ac:spMkLst>
        </pc:spChg>
      </pc:sldChg>
      <pc:sldChg chg="addSp modSp mod">
        <pc:chgData name="James Atticus Bowden" userId="2d187dee5793f17f" providerId="LiveId" clId="{2C0D017D-F339-4840-A4ED-B89181D7DC51}" dt="2026-02-17T22:16:28.902" v="32" actId="1076"/>
        <pc:sldMkLst>
          <pc:docMk/>
          <pc:sldMk cId="1772481047" sldId="308"/>
        </pc:sldMkLst>
        <pc:spChg chg="add mod">
          <ac:chgData name="James Atticus Bowden" userId="2d187dee5793f17f" providerId="LiveId" clId="{2C0D017D-F339-4840-A4ED-B89181D7DC51}" dt="2026-02-17T22:16:28.902" v="32" actId="1076"/>
          <ac:spMkLst>
            <pc:docMk/>
            <pc:sldMk cId="1772481047" sldId="308"/>
            <ac:spMk id="33" creationId="{89A39118-7F0D-78F9-4454-7C2DE57BB492}"/>
          </ac:spMkLst>
        </pc:spChg>
      </pc:sldChg>
      <pc:sldChg chg="addSp modSp mod">
        <pc:chgData name="James Atticus Bowden" userId="2d187dee5793f17f" providerId="LiveId" clId="{2C0D017D-F339-4840-A4ED-B89181D7DC51}" dt="2026-02-17T22:21:57.181" v="166" actId="20577"/>
        <pc:sldMkLst>
          <pc:docMk/>
          <pc:sldMk cId="1486428967" sldId="312"/>
        </pc:sldMkLst>
        <pc:spChg chg="mod">
          <ac:chgData name="James Atticus Bowden" userId="2d187dee5793f17f" providerId="LiveId" clId="{2C0D017D-F339-4840-A4ED-B89181D7DC51}" dt="2026-02-17T22:21:57.181" v="166" actId="20577"/>
          <ac:spMkLst>
            <pc:docMk/>
            <pc:sldMk cId="1486428967" sldId="312"/>
            <ac:spMk id="4" creationId="{622E30C3-3D2C-4268-BF45-C5B09EA2546F}"/>
          </ac:spMkLst>
        </pc:spChg>
        <pc:spChg chg="add mod">
          <ac:chgData name="James Atticus Bowden" userId="2d187dee5793f17f" providerId="LiveId" clId="{2C0D017D-F339-4840-A4ED-B89181D7DC51}" dt="2026-02-17T22:20:46.730" v="141" actId="20577"/>
          <ac:spMkLst>
            <pc:docMk/>
            <pc:sldMk cId="1486428967" sldId="312"/>
            <ac:spMk id="7" creationId="{FDD4EDFE-7965-4EA6-25C9-668FAFB9DD4F}"/>
          </ac:spMkLst>
        </pc:spChg>
      </pc:sldChg>
      <pc:sldChg chg="addSp modSp mod">
        <pc:chgData name="James Atticus Bowden" userId="2d187dee5793f17f" providerId="LiveId" clId="{2C0D017D-F339-4840-A4ED-B89181D7DC51}" dt="2026-02-17T22:16:55.991" v="37" actId="1076"/>
        <pc:sldMkLst>
          <pc:docMk/>
          <pc:sldMk cId="3904176409" sldId="315"/>
        </pc:sldMkLst>
        <pc:spChg chg="add mod">
          <ac:chgData name="James Atticus Bowden" userId="2d187dee5793f17f" providerId="LiveId" clId="{2C0D017D-F339-4840-A4ED-B89181D7DC51}" dt="2026-02-17T22:16:55.991" v="37" actId="1076"/>
          <ac:spMkLst>
            <pc:docMk/>
            <pc:sldMk cId="3904176409" sldId="315"/>
            <ac:spMk id="21" creationId="{FD1D2054-206A-845D-91BB-B3306C1EC79F}"/>
          </ac:spMkLst>
        </pc:spChg>
      </pc:sldChg>
      <pc:sldChg chg="addSp modSp mod">
        <pc:chgData name="James Atticus Bowden" userId="2d187dee5793f17f" providerId="LiveId" clId="{2C0D017D-F339-4840-A4ED-B89181D7DC51}" dt="2026-02-17T22:17:20.567" v="41" actId="1076"/>
        <pc:sldMkLst>
          <pc:docMk/>
          <pc:sldMk cId="2632598465" sldId="316"/>
        </pc:sldMkLst>
        <pc:spChg chg="add mod">
          <ac:chgData name="James Atticus Bowden" userId="2d187dee5793f17f" providerId="LiveId" clId="{2C0D017D-F339-4840-A4ED-B89181D7DC51}" dt="2026-02-17T22:17:20.567" v="41" actId="1076"/>
          <ac:spMkLst>
            <pc:docMk/>
            <pc:sldMk cId="2632598465" sldId="316"/>
            <ac:spMk id="6" creationId="{CDA2CC2A-7BEE-45A3-8407-C2D969A34F11}"/>
          </ac:spMkLst>
        </pc:spChg>
        <pc:spChg chg="mod">
          <ac:chgData name="James Atticus Bowden" userId="2d187dee5793f17f" providerId="LiveId" clId="{2C0D017D-F339-4840-A4ED-B89181D7DC51}" dt="2026-02-17T22:17:16.699" v="40" actId="1076"/>
          <ac:spMkLst>
            <pc:docMk/>
            <pc:sldMk cId="2632598465" sldId="316"/>
            <ac:spMk id="43" creationId="{55ACE1F1-8B5F-B002-0D56-0EFF0F50421B}"/>
          </ac:spMkLst>
        </pc:spChg>
      </pc:sldChg>
      <pc:sldChg chg="addSp modSp mod">
        <pc:chgData name="James Atticus Bowden" userId="2d187dee5793f17f" providerId="LiveId" clId="{2C0D017D-F339-4840-A4ED-B89181D7DC51}" dt="2026-02-17T22:17:32.905" v="43" actId="1076"/>
        <pc:sldMkLst>
          <pc:docMk/>
          <pc:sldMk cId="589938097" sldId="317"/>
        </pc:sldMkLst>
        <pc:spChg chg="add mod">
          <ac:chgData name="James Atticus Bowden" userId="2d187dee5793f17f" providerId="LiveId" clId="{2C0D017D-F339-4840-A4ED-B89181D7DC51}" dt="2026-02-17T22:17:32.905" v="43" actId="1076"/>
          <ac:spMkLst>
            <pc:docMk/>
            <pc:sldMk cId="589938097" sldId="317"/>
            <ac:spMk id="7" creationId="{14B6307F-7070-A618-3AAF-255AECA9A5EB}"/>
          </ac:spMkLst>
        </pc:spChg>
      </pc:sldChg>
      <pc:sldChg chg="addSp modSp mod">
        <pc:chgData name="James Atticus Bowden" userId="2d187dee5793f17f" providerId="LiveId" clId="{2C0D017D-F339-4840-A4ED-B89181D7DC51}" dt="2026-02-17T22:17:44.526" v="45" actId="1076"/>
        <pc:sldMkLst>
          <pc:docMk/>
          <pc:sldMk cId="4035130106" sldId="318"/>
        </pc:sldMkLst>
        <pc:spChg chg="add mod">
          <ac:chgData name="James Atticus Bowden" userId="2d187dee5793f17f" providerId="LiveId" clId="{2C0D017D-F339-4840-A4ED-B89181D7DC51}" dt="2026-02-17T22:17:44.526" v="45" actId="1076"/>
          <ac:spMkLst>
            <pc:docMk/>
            <pc:sldMk cId="4035130106" sldId="318"/>
            <ac:spMk id="4" creationId="{5B0E1605-9F59-5FAA-240E-76481F78C9C2}"/>
          </ac:spMkLst>
        </pc:spChg>
      </pc:sldChg>
      <pc:sldChg chg="addSp modSp mod">
        <pc:chgData name="James Atticus Bowden" userId="2d187dee5793f17f" providerId="LiveId" clId="{2C0D017D-F339-4840-A4ED-B89181D7DC51}" dt="2026-02-17T22:18:03.686" v="49" actId="1076"/>
        <pc:sldMkLst>
          <pc:docMk/>
          <pc:sldMk cId="3662814250" sldId="319"/>
        </pc:sldMkLst>
        <pc:spChg chg="add mod">
          <ac:chgData name="James Atticus Bowden" userId="2d187dee5793f17f" providerId="LiveId" clId="{2C0D017D-F339-4840-A4ED-B89181D7DC51}" dt="2026-02-17T22:18:03.686" v="49" actId="1076"/>
          <ac:spMkLst>
            <pc:docMk/>
            <pc:sldMk cId="3662814250" sldId="319"/>
            <ac:spMk id="21" creationId="{A5CE7C60-2230-1530-9A93-92EABB2F6C00}"/>
          </ac:spMkLst>
        </pc:spChg>
      </pc:sldChg>
      <pc:sldChg chg="addSp modSp mod">
        <pc:chgData name="James Atticus Bowden" userId="2d187dee5793f17f" providerId="LiveId" clId="{2C0D017D-F339-4840-A4ED-B89181D7DC51}" dt="2026-02-17T22:18:16.103" v="51" actId="1076"/>
        <pc:sldMkLst>
          <pc:docMk/>
          <pc:sldMk cId="1949915960" sldId="320"/>
        </pc:sldMkLst>
        <pc:spChg chg="add mod">
          <ac:chgData name="James Atticus Bowden" userId="2d187dee5793f17f" providerId="LiveId" clId="{2C0D017D-F339-4840-A4ED-B89181D7DC51}" dt="2026-02-17T22:18:16.103" v="51" actId="1076"/>
          <ac:spMkLst>
            <pc:docMk/>
            <pc:sldMk cId="1949915960" sldId="320"/>
            <ac:spMk id="4" creationId="{89044C32-0FC7-AD61-4458-8C41BF45E32D}"/>
          </ac:spMkLst>
        </pc:spChg>
      </pc:sldChg>
      <pc:sldChg chg="ord">
        <pc:chgData name="James Atticus Bowden" userId="2d187dee5793f17f" providerId="LiveId" clId="{2C0D017D-F339-4840-A4ED-B89181D7DC51}" dt="2026-02-17T22:11:27.183" v="27"/>
        <pc:sldMkLst>
          <pc:docMk/>
          <pc:sldMk cId="1114305942" sldId="321"/>
        </pc:sldMkLst>
      </pc:sldChg>
      <pc:sldChg chg="ord">
        <pc:chgData name="James Atticus Bowden" userId="2d187dee5793f17f" providerId="LiveId" clId="{2C0D017D-F339-4840-A4ED-B89181D7DC51}" dt="2026-02-17T22:11:27.183" v="27"/>
        <pc:sldMkLst>
          <pc:docMk/>
          <pc:sldMk cId="4069550653" sldId="322"/>
        </pc:sldMkLst>
      </pc:sldChg>
      <pc:sldChg chg="modSp mod">
        <pc:chgData name="James Atticus Bowden" userId="2d187dee5793f17f" providerId="LiveId" clId="{2C0D017D-F339-4840-A4ED-B89181D7DC51}" dt="2026-02-17T22:27:11.706" v="169" actId="14100"/>
        <pc:sldMkLst>
          <pc:docMk/>
          <pc:sldMk cId="744158028" sldId="323"/>
        </pc:sldMkLst>
        <pc:spChg chg="mod">
          <ac:chgData name="James Atticus Bowden" userId="2d187dee5793f17f" providerId="LiveId" clId="{2C0D017D-F339-4840-A4ED-B89181D7DC51}" dt="2026-02-17T22:27:11.706" v="169" actId="14100"/>
          <ac:spMkLst>
            <pc:docMk/>
            <pc:sldMk cId="744158028" sldId="323"/>
            <ac:spMk id="8" creationId="{2D2CC620-1B6D-A607-CDFF-A3BB9AFA8C92}"/>
          </ac:spMkLst>
        </pc:spChg>
      </pc:sldChg>
      <pc:sldChg chg="modSp mod">
        <pc:chgData name="James Atticus Bowden" userId="2d187dee5793f17f" providerId="LiveId" clId="{2C0D017D-F339-4840-A4ED-B89181D7DC51}" dt="2026-02-17T22:28:01.365" v="174" actId="1076"/>
        <pc:sldMkLst>
          <pc:docMk/>
          <pc:sldMk cId="2371228438" sldId="324"/>
        </pc:sldMkLst>
        <pc:spChg chg="mod">
          <ac:chgData name="James Atticus Bowden" userId="2d187dee5793f17f" providerId="LiveId" clId="{2C0D017D-F339-4840-A4ED-B89181D7DC51}" dt="2026-02-17T22:28:01.365" v="174" actId="1076"/>
          <ac:spMkLst>
            <pc:docMk/>
            <pc:sldMk cId="2371228438" sldId="324"/>
            <ac:spMk id="7" creationId="{39E56381-F50A-40F4-92A0-67B27DE12ACA}"/>
          </ac:spMkLst>
        </pc:spChg>
      </pc:sldChg>
      <pc:sldChg chg="addSp delSp modSp mod">
        <pc:chgData name="James Atticus Bowden" userId="2d187dee5793f17f" providerId="LiveId" clId="{2C0D017D-F339-4840-A4ED-B89181D7DC51}" dt="2026-02-17T22:19:07.262" v="76" actId="20577"/>
        <pc:sldMkLst>
          <pc:docMk/>
          <pc:sldMk cId="2442716045" sldId="326"/>
        </pc:sldMkLst>
        <pc:spChg chg="add mod">
          <ac:chgData name="James Atticus Bowden" userId="2d187dee5793f17f" providerId="LiveId" clId="{2C0D017D-F339-4840-A4ED-B89181D7DC51}" dt="2026-02-17T22:08:48.373" v="25" actId="1076"/>
          <ac:spMkLst>
            <pc:docMk/>
            <pc:sldMk cId="2442716045" sldId="326"/>
            <ac:spMk id="8" creationId="{1963D00A-B539-B74A-CAE0-92D92AB8BC62}"/>
          </ac:spMkLst>
        </pc:spChg>
        <pc:spChg chg="mod">
          <ac:chgData name="James Atticus Bowden" userId="2d187dee5793f17f" providerId="LiveId" clId="{2C0D017D-F339-4840-A4ED-B89181D7DC51}" dt="2026-02-17T22:08:42.552" v="24" actId="1076"/>
          <ac:spMkLst>
            <pc:docMk/>
            <pc:sldMk cId="2442716045" sldId="326"/>
            <ac:spMk id="10" creationId="{52906767-3C5A-40F8-9E36-BDD9E6AE1094}"/>
          </ac:spMkLst>
        </pc:spChg>
        <pc:spChg chg="add del mod">
          <ac:chgData name="James Atticus Bowden" userId="2d187dee5793f17f" providerId="LiveId" clId="{2C0D017D-F339-4840-A4ED-B89181D7DC51}" dt="2026-02-17T22:07:25.318" v="5"/>
          <ac:spMkLst>
            <pc:docMk/>
            <pc:sldMk cId="2442716045" sldId="326"/>
            <ac:spMk id="20" creationId="{542F2901-BEF5-4506-A67E-25F78D6F1170}"/>
          </ac:spMkLst>
        </pc:spChg>
        <pc:spChg chg="mod">
          <ac:chgData name="James Atticus Bowden" userId="2d187dee5793f17f" providerId="LiveId" clId="{2C0D017D-F339-4840-A4ED-B89181D7DC51}" dt="2026-02-17T22:06:27.185" v="1" actId="20577"/>
          <ac:spMkLst>
            <pc:docMk/>
            <pc:sldMk cId="2442716045" sldId="326"/>
            <ac:spMk id="27" creationId="{724DDF8D-40FB-44A6-AE3A-00355E397B47}"/>
          </ac:spMkLst>
        </pc:spChg>
        <pc:spChg chg="mod">
          <ac:chgData name="James Atticus Bowden" userId="2d187dee5793f17f" providerId="LiveId" clId="{2C0D017D-F339-4840-A4ED-B89181D7DC51}" dt="2026-02-17T22:19:07.262" v="76" actId="20577"/>
          <ac:spMkLst>
            <pc:docMk/>
            <pc:sldMk cId="2442716045" sldId="326"/>
            <ac:spMk id="51" creationId="{5B5F1352-19EE-41F2-87C1-F0A2737162E7}"/>
          </ac:spMkLst>
        </pc:spChg>
      </pc:sldChg>
      <pc:sldChg chg="addSp modSp mod">
        <pc:chgData name="James Atticus Bowden" userId="2d187dee5793f17f" providerId="LiveId" clId="{2C0D017D-F339-4840-A4ED-B89181D7DC51}" dt="2026-02-17T22:14:23" v="30" actId="1076"/>
        <pc:sldMkLst>
          <pc:docMk/>
          <pc:sldMk cId="2370379569" sldId="327"/>
        </pc:sldMkLst>
        <pc:spChg chg="mod">
          <ac:chgData name="James Atticus Bowden" userId="2d187dee5793f17f" providerId="LiveId" clId="{2C0D017D-F339-4840-A4ED-B89181D7DC51}" dt="2026-02-17T22:14:23" v="30" actId="1076"/>
          <ac:spMkLst>
            <pc:docMk/>
            <pc:sldMk cId="2370379569" sldId="327"/>
            <ac:spMk id="8" creationId="{22A90E28-8FF6-D83E-4DCF-78455F35504E}"/>
          </ac:spMkLst>
        </pc:spChg>
        <pc:picChg chg="add mod">
          <ac:chgData name="James Atticus Bowden" userId="2d187dee5793f17f" providerId="LiveId" clId="{2C0D017D-F339-4840-A4ED-B89181D7DC51}" dt="2026-02-17T22:13:58.100" v="29" actId="1076"/>
          <ac:picMkLst>
            <pc:docMk/>
            <pc:sldMk cId="2370379569" sldId="327"/>
            <ac:picMk id="9" creationId="{A64D37FC-098C-03FA-78B8-4A7E3DF7BC6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941F4A-E119-4FB8-A350-A475DE5D237E}"/>
              </a:ext>
            </a:extLst>
          </p:cNvPr>
          <p:cNvSpPr>
            <a:spLocks noGrp="1"/>
          </p:cNvSpPr>
          <p:nvPr>
            <p:ph type="hdr" sz="quarter"/>
          </p:nvPr>
        </p:nvSpPr>
        <p:spPr>
          <a:xfrm>
            <a:off x="0" y="0"/>
            <a:ext cx="3077739" cy="45345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D7C5639-D2DB-4BCF-BB96-EAD956943109}"/>
              </a:ext>
            </a:extLst>
          </p:cNvPr>
          <p:cNvSpPr>
            <a:spLocks noGrp="1"/>
          </p:cNvSpPr>
          <p:nvPr>
            <p:ph type="dt" sz="quarter" idx="1"/>
          </p:nvPr>
        </p:nvSpPr>
        <p:spPr>
          <a:xfrm>
            <a:off x="4023092" y="0"/>
            <a:ext cx="3077739" cy="453451"/>
          </a:xfrm>
          <a:prstGeom prst="rect">
            <a:avLst/>
          </a:prstGeom>
        </p:spPr>
        <p:txBody>
          <a:bodyPr vert="horz" lIns="91440" tIns="45720" rIns="91440" bIns="45720" rtlCol="0"/>
          <a:lstStyle>
            <a:lvl1pPr algn="r">
              <a:defRPr sz="1200"/>
            </a:lvl1pPr>
          </a:lstStyle>
          <a:p>
            <a:fld id="{7EB3FEFF-0A6C-4B12-AA93-3F4016A4154C}" type="datetimeFigureOut">
              <a:rPr lang="en-US" smtClean="0"/>
              <a:t>2/17/2026</a:t>
            </a:fld>
            <a:endParaRPr lang="en-US"/>
          </a:p>
        </p:txBody>
      </p:sp>
      <p:sp>
        <p:nvSpPr>
          <p:cNvPr id="4" name="Footer Placeholder 3">
            <a:extLst>
              <a:ext uri="{FF2B5EF4-FFF2-40B4-BE49-F238E27FC236}">
                <a16:creationId xmlns:a16="http://schemas.microsoft.com/office/drawing/2014/main" id="{EB5B03AB-B735-4392-9CC6-484109A63213}"/>
              </a:ext>
            </a:extLst>
          </p:cNvPr>
          <p:cNvSpPr>
            <a:spLocks noGrp="1"/>
          </p:cNvSpPr>
          <p:nvPr>
            <p:ph type="ftr" sz="quarter" idx="2"/>
          </p:nvPr>
        </p:nvSpPr>
        <p:spPr>
          <a:xfrm>
            <a:off x="0" y="8584188"/>
            <a:ext cx="3077739" cy="4534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F6B38BF-4B91-4688-BFE6-D8D30C7A93DF}"/>
              </a:ext>
            </a:extLst>
          </p:cNvPr>
          <p:cNvSpPr>
            <a:spLocks noGrp="1"/>
          </p:cNvSpPr>
          <p:nvPr>
            <p:ph type="sldNum" sz="quarter" idx="3"/>
          </p:nvPr>
        </p:nvSpPr>
        <p:spPr>
          <a:xfrm>
            <a:off x="4023092" y="8584188"/>
            <a:ext cx="3077739" cy="453450"/>
          </a:xfrm>
          <a:prstGeom prst="rect">
            <a:avLst/>
          </a:prstGeom>
        </p:spPr>
        <p:txBody>
          <a:bodyPr vert="horz" lIns="91440" tIns="45720" rIns="91440" bIns="45720" rtlCol="0" anchor="b"/>
          <a:lstStyle>
            <a:lvl1pPr algn="r">
              <a:defRPr sz="1200"/>
            </a:lvl1pPr>
          </a:lstStyle>
          <a:p>
            <a:fld id="{9749205F-0D52-4C3F-9293-FB09DDBBEB30}" type="slidenum">
              <a:rPr lang="en-US" smtClean="0"/>
              <a:t>‹#›</a:t>
            </a:fld>
            <a:endParaRPr lang="en-US"/>
          </a:p>
        </p:txBody>
      </p:sp>
    </p:spTree>
    <p:extLst>
      <p:ext uri="{BB962C8B-B14F-4D97-AF65-F5344CB8AC3E}">
        <p14:creationId xmlns:p14="http://schemas.microsoft.com/office/powerpoint/2010/main" val="3638250451"/>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47" userDrawn="1">
          <p15:clr>
            <a:srgbClr val="F26B43"/>
          </p15:clr>
        </p15:guide>
        <p15:guide id="2" pos="2237"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5345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3092" y="0"/>
            <a:ext cx="3077739" cy="453451"/>
          </a:xfrm>
          <a:prstGeom prst="rect">
            <a:avLst/>
          </a:prstGeom>
        </p:spPr>
        <p:txBody>
          <a:bodyPr vert="horz" lIns="91440" tIns="45720" rIns="91440" bIns="45720" rtlCol="0"/>
          <a:lstStyle>
            <a:lvl1pPr algn="r">
              <a:defRPr sz="1200"/>
            </a:lvl1pPr>
          </a:lstStyle>
          <a:p>
            <a:fld id="{CCA2248F-C675-4D27-88A5-E3C37ECB211E}" type="datetimeFigureOut">
              <a:rPr lang="en-US" smtClean="0"/>
              <a:t>2/17/2026</a:t>
            </a:fld>
            <a:endParaRPr lang="en-US"/>
          </a:p>
        </p:txBody>
      </p:sp>
      <p:sp>
        <p:nvSpPr>
          <p:cNvPr id="4" name="Slide Image Placeholder 3"/>
          <p:cNvSpPr>
            <a:spLocks noGrp="1" noRot="1" noChangeAspect="1"/>
          </p:cNvSpPr>
          <p:nvPr>
            <p:ph type="sldImg" idx="2"/>
          </p:nvPr>
        </p:nvSpPr>
        <p:spPr>
          <a:xfrm>
            <a:off x="839788" y="1130300"/>
            <a:ext cx="5422900" cy="30495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10248" y="4349363"/>
            <a:ext cx="5681980" cy="355857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584188"/>
            <a:ext cx="3077739" cy="4534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584188"/>
            <a:ext cx="3077739" cy="453450"/>
          </a:xfrm>
          <a:prstGeom prst="rect">
            <a:avLst/>
          </a:prstGeom>
        </p:spPr>
        <p:txBody>
          <a:bodyPr vert="horz" lIns="91440" tIns="45720" rIns="91440" bIns="45720" rtlCol="0" anchor="b"/>
          <a:lstStyle>
            <a:lvl1pPr algn="r">
              <a:defRPr sz="1200"/>
            </a:lvl1pPr>
          </a:lstStyle>
          <a:p>
            <a:fld id="{00D141C7-4446-4667-A05E-5CBD7F984766}" type="slidenum">
              <a:rPr lang="en-US" smtClean="0"/>
              <a:t>‹#›</a:t>
            </a:fld>
            <a:endParaRPr lang="en-US"/>
          </a:p>
        </p:txBody>
      </p:sp>
    </p:spTree>
    <p:extLst>
      <p:ext uri="{BB962C8B-B14F-4D97-AF65-F5344CB8AC3E}">
        <p14:creationId xmlns:p14="http://schemas.microsoft.com/office/powerpoint/2010/main" val="1922918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Thank you for this opportunity.  I look forward to your questions and comments. </a:t>
            </a:r>
          </a:p>
          <a:p>
            <a:pPr marL="171450" indent="-171450">
              <a:buFont typeface="Arial" panose="020B0604020202020204" pitchFamily="34" charset="0"/>
              <a:buChar char="•"/>
            </a:pPr>
            <a:r>
              <a:rPr lang="en-US" dirty="0"/>
              <a:t>I’m James Atticus Bowden.  I grew up in Arlington and Europe.  I choose to live in Poquoson, Virginia in Tidewater where my back yard is The Bay. </a:t>
            </a:r>
          </a:p>
          <a:p>
            <a:pPr marL="171450" indent="-171450">
              <a:buFont typeface="Arial" panose="020B0604020202020204" pitchFamily="34" charset="0"/>
              <a:buChar char="•"/>
            </a:pPr>
            <a:r>
              <a:rPr lang="en-US" dirty="0"/>
              <a:t>The Virginia First Foundation dates back to 2015.  We were making Virginia great again before it was cool.  </a:t>
            </a:r>
          </a:p>
          <a:p>
            <a:pPr marL="171450" indent="-171450">
              <a:buFont typeface="Arial" panose="020B0604020202020204" pitchFamily="34" charset="0"/>
              <a:buChar char="•"/>
            </a:pPr>
            <a:r>
              <a:rPr lang="en-US" dirty="0"/>
              <a:t>We are 4 people with experience in Virginia politics, great ideas, and no money.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There are 7 institutions which shape American Culture and Civilization</a:t>
            </a:r>
          </a:p>
          <a:p>
            <a:pPr marL="171450" indent="-171450">
              <a:buFont typeface="Arial" panose="020B0604020202020204" pitchFamily="34" charset="0"/>
              <a:buChar char="•"/>
            </a:pPr>
            <a:r>
              <a:rPr lang="en-US" dirty="0"/>
              <a:t>This presentation will show how 5 of the 7 have been conquered by the Left</a:t>
            </a:r>
          </a:p>
          <a:p>
            <a:pPr marL="171450" indent="-171450">
              <a:buFont typeface="Arial" panose="020B0604020202020204" pitchFamily="34" charset="0"/>
              <a:buChar char="•"/>
            </a:pPr>
            <a:r>
              <a:rPr lang="en-US" dirty="0"/>
              <a:t>That conquest goes back to 1790 and the French Revolution</a:t>
            </a:r>
          </a:p>
          <a:p>
            <a:pPr marL="171450" indent="-171450">
              <a:buFont typeface="Arial" panose="020B0604020202020204" pitchFamily="34" charset="0"/>
              <a:buChar char="•"/>
            </a:pPr>
            <a:r>
              <a:rPr lang="en-US" dirty="0"/>
              <a:t>One disclaimer:  The slides are too dense. I know it.  We could spend 45 minutes on any single slide.  I crammed in examples of the wealth of data that support my narrative.  And, I acknowledge that my narrative isn’t definitive.  It’s strongly suggestive on what happened and how.</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0D141C7-4446-4667-A05E-5CBD7F984766}" type="slidenum">
              <a:rPr lang="en-US" smtClean="0"/>
              <a:t>1</a:t>
            </a:fld>
            <a:endParaRPr lang="en-US"/>
          </a:p>
        </p:txBody>
      </p:sp>
    </p:spTree>
    <p:extLst>
      <p:ext uri="{BB962C8B-B14F-4D97-AF65-F5344CB8AC3E}">
        <p14:creationId xmlns:p14="http://schemas.microsoft.com/office/powerpoint/2010/main" val="1451159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Let’s return to the Enlightenments to see what that means.</a:t>
            </a:r>
          </a:p>
          <a:p>
            <a:pPr marL="171450" indent="-171450">
              <a:buFont typeface="Arial" panose="020B0604020202020204" pitchFamily="34" charset="0"/>
              <a:buChar char="•"/>
            </a:pPr>
            <a:r>
              <a:rPr lang="en-US" dirty="0"/>
              <a:t>The French Enlightenment focused on the Ideology of Reason.  It was </a:t>
            </a:r>
            <a:r>
              <a:rPr lang="en-US" dirty="0" err="1"/>
              <a:t>decidly</a:t>
            </a:r>
            <a:r>
              <a:rPr lang="en-US" dirty="0"/>
              <a:t> anti-cleric which meant anti-Roman Catholic in France.  There were believing Christians in the French Enlightenment, but they weren’t the big influencers – to use a social network term.</a:t>
            </a:r>
          </a:p>
          <a:p>
            <a:pPr marL="171450" indent="-171450">
              <a:buFont typeface="Arial" panose="020B0604020202020204" pitchFamily="34" charset="0"/>
              <a:buChar char="•"/>
            </a:pPr>
            <a:r>
              <a:rPr lang="en-US" dirty="0"/>
              <a:t>That anti-religious, anti-Christian, anti-Bible attitude became popularized by Human Secularists everywhere in the 19</a:t>
            </a:r>
            <a:r>
              <a:rPr lang="en-US" baseline="30000" dirty="0"/>
              <a:t>th</a:t>
            </a:r>
            <a:r>
              <a:rPr lang="en-US" dirty="0"/>
              <a:t> Century.  The Enlightenment is taught in this color today.</a:t>
            </a:r>
          </a:p>
        </p:txBody>
      </p:sp>
      <p:sp>
        <p:nvSpPr>
          <p:cNvPr id="4" name="Slide Number Placeholder 3"/>
          <p:cNvSpPr>
            <a:spLocks noGrp="1"/>
          </p:cNvSpPr>
          <p:nvPr>
            <p:ph type="sldNum" sz="quarter" idx="5"/>
          </p:nvPr>
        </p:nvSpPr>
        <p:spPr/>
        <p:txBody>
          <a:bodyPr/>
          <a:lstStyle/>
          <a:p>
            <a:fld id="{00D141C7-4446-4667-A05E-5CBD7F984766}" type="slidenum">
              <a:rPr lang="en-US" smtClean="0"/>
              <a:t>12</a:t>
            </a:fld>
            <a:endParaRPr lang="en-US"/>
          </a:p>
        </p:txBody>
      </p:sp>
    </p:spTree>
    <p:extLst>
      <p:ext uri="{BB962C8B-B14F-4D97-AF65-F5344CB8AC3E}">
        <p14:creationId xmlns:p14="http://schemas.microsoft.com/office/powerpoint/2010/main" val="3870196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While the Enlightenment in England and Scotland included some agnostics and atheists, it had others, like Sir Isaac Newton who were devoutly Christian.  </a:t>
            </a:r>
          </a:p>
          <a:p>
            <a:pPr marL="171450" indent="-171450">
              <a:buFont typeface="Arial" panose="020B0604020202020204" pitchFamily="34" charset="0"/>
              <a:buChar char="•"/>
            </a:pPr>
            <a:r>
              <a:rPr lang="en-US" dirty="0"/>
              <a:t>In fact, the Enlightenment was empowered and energized by combining an unseen sovereign, creator God from Jewish mysticism, with the independence from ecclesiastical authority on how to know knowledge from the Protestant Reformation, with the rational empiricism from ancient Greece.  The world of natural sciences is discoverable because it is designed. </a:t>
            </a:r>
          </a:p>
        </p:txBody>
      </p:sp>
      <p:sp>
        <p:nvSpPr>
          <p:cNvPr id="4" name="Slide Number Placeholder 3"/>
          <p:cNvSpPr>
            <a:spLocks noGrp="1"/>
          </p:cNvSpPr>
          <p:nvPr>
            <p:ph type="sldNum" sz="quarter" idx="5"/>
          </p:nvPr>
        </p:nvSpPr>
        <p:spPr/>
        <p:txBody>
          <a:bodyPr/>
          <a:lstStyle/>
          <a:p>
            <a:fld id="{00D141C7-4446-4667-A05E-5CBD7F984766}" type="slidenum">
              <a:rPr lang="en-US" smtClean="0"/>
              <a:t>13</a:t>
            </a:fld>
            <a:endParaRPr lang="en-US"/>
          </a:p>
        </p:txBody>
      </p:sp>
    </p:spTree>
    <p:extLst>
      <p:ext uri="{BB962C8B-B14F-4D97-AF65-F5344CB8AC3E}">
        <p14:creationId xmlns:p14="http://schemas.microsoft.com/office/powerpoint/2010/main" val="251214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Our American Enlightenment focused on political liberty.  Thinking American went through an if-then exercise to arrive at revolution.  It’s hard to find explicit instructions to revolt in the Bible.  But, Americans used natural law implicit in the Bible as the justification for overthrowing the state.   We recall that their British ancestors set the precedent replacing three heads of state in the 1600s. </a:t>
            </a:r>
          </a:p>
        </p:txBody>
      </p:sp>
      <p:sp>
        <p:nvSpPr>
          <p:cNvPr id="4" name="Slide Number Placeholder 3"/>
          <p:cNvSpPr>
            <a:spLocks noGrp="1"/>
          </p:cNvSpPr>
          <p:nvPr>
            <p:ph type="sldNum" sz="quarter" idx="5"/>
          </p:nvPr>
        </p:nvSpPr>
        <p:spPr/>
        <p:txBody>
          <a:bodyPr/>
          <a:lstStyle/>
          <a:p>
            <a:fld id="{00D141C7-4446-4667-A05E-5CBD7F984766}" type="slidenum">
              <a:rPr lang="en-US" smtClean="0"/>
              <a:t>14</a:t>
            </a:fld>
            <a:endParaRPr lang="en-US"/>
          </a:p>
        </p:txBody>
      </p:sp>
    </p:spTree>
    <p:extLst>
      <p:ext uri="{BB962C8B-B14F-4D97-AF65-F5344CB8AC3E}">
        <p14:creationId xmlns:p14="http://schemas.microsoft.com/office/powerpoint/2010/main" val="991782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new American consensus culture has a worldview.  It isn’t far from Great Britain’s.  We had what is called a “conservative” revolution that changed that didn’t overthrow the legal structures and cultural norms.  For example, there was a governor of Virginia before the Revolution, during the Revolution when Virginia declared itself an independent state, and after the Revolution, the Articles of Confederation and 1787 Constitution. </a:t>
            </a:r>
          </a:p>
        </p:txBody>
      </p:sp>
      <p:sp>
        <p:nvSpPr>
          <p:cNvPr id="4" name="Slide Number Placeholder 3"/>
          <p:cNvSpPr>
            <a:spLocks noGrp="1"/>
          </p:cNvSpPr>
          <p:nvPr>
            <p:ph type="sldNum" sz="quarter" idx="5"/>
          </p:nvPr>
        </p:nvSpPr>
        <p:spPr/>
        <p:txBody>
          <a:bodyPr/>
          <a:lstStyle/>
          <a:p>
            <a:fld id="{00D141C7-4446-4667-A05E-5CBD7F984766}" type="slidenum">
              <a:rPr lang="en-US" smtClean="0"/>
              <a:t>15</a:t>
            </a:fld>
            <a:endParaRPr lang="en-US"/>
          </a:p>
        </p:txBody>
      </p:sp>
    </p:spTree>
    <p:extLst>
      <p:ext uri="{BB962C8B-B14F-4D97-AF65-F5344CB8AC3E}">
        <p14:creationId xmlns:p14="http://schemas.microsoft.com/office/powerpoint/2010/main" val="164018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France tries to change everything.  They abolished the Estates General which dated back to 1302.  They changed the calendar.  They changed how many days in a week.  </a:t>
            </a:r>
          </a:p>
          <a:p>
            <a:pPr marL="171450" indent="-171450">
              <a:buFont typeface="Arial" panose="020B0604020202020204" pitchFamily="34" charset="0"/>
              <a:buChar char="•"/>
            </a:pPr>
            <a:r>
              <a:rPr lang="en-US" dirty="0"/>
              <a:t>They had lovely words - “liberty, equality and fraternity” - that didn’t work out.  When they failed to achieve equality, they found an enemy to blame.  The nobility, bourgeoisie, and clerics were the problem.  The Terror was about killing them to solve the problem.  </a:t>
            </a:r>
          </a:p>
          <a:p>
            <a:pPr marL="171450" indent="-171450">
              <a:buFont typeface="Arial" panose="020B0604020202020204" pitchFamily="34" charset="0"/>
              <a:buChar char="•"/>
            </a:pPr>
            <a:r>
              <a:rPr lang="en-US" dirty="0"/>
              <a:t>The French worldview is antagonistic to the American worldview – even though we have celebrated each other’s revolutions through the years.    </a:t>
            </a:r>
          </a:p>
        </p:txBody>
      </p:sp>
      <p:sp>
        <p:nvSpPr>
          <p:cNvPr id="4" name="Slide Number Placeholder 3"/>
          <p:cNvSpPr>
            <a:spLocks noGrp="1"/>
          </p:cNvSpPr>
          <p:nvPr>
            <p:ph type="sldNum" sz="quarter" idx="5"/>
          </p:nvPr>
        </p:nvSpPr>
        <p:spPr/>
        <p:txBody>
          <a:bodyPr/>
          <a:lstStyle/>
          <a:p>
            <a:fld id="{00D141C7-4446-4667-A05E-5CBD7F984766}" type="slidenum">
              <a:rPr lang="en-US" smtClean="0"/>
              <a:t>16</a:t>
            </a:fld>
            <a:endParaRPr lang="en-US"/>
          </a:p>
        </p:txBody>
      </p:sp>
    </p:spTree>
    <p:extLst>
      <p:ext uri="{BB962C8B-B14F-4D97-AF65-F5344CB8AC3E}">
        <p14:creationId xmlns:p14="http://schemas.microsoft.com/office/powerpoint/2010/main" val="2500019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 when the 1787 Constitution was ratified by 1789, America had a fledgling consensus culture.  This culture included whites and blacks.  It included Protestants, Catholics, and Jews.</a:t>
            </a:r>
          </a:p>
          <a:p>
            <a:pPr marL="171450" indent="-171450">
              <a:buFont typeface="Arial" panose="020B0604020202020204" pitchFamily="34" charset="0"/>
              <a:buChar char="•"/>
            </a:pPr>
            <a:r>
              <a:rPr lang="en-US" dirty="0"/>
              <a:t>America became a set of ideas held in common.</a:t>
            </a:r>
          </a:p>
          <a:p>
            <a:r>
              <a:rPr lang="en-US" dirty="0"/>
              <a:t>  </a:t>
            </a:r>
          </a:p>
        </p:txBody>
      </p:sp>
      <p:sp>
        <p:nvSpPr>
          <p:cNvPr id="4" name="Slide Number Placeholder 3"/>
          <p:cNvSpPr>
            <a:spLocks noGrp="1"/>
          </p:cNvSpPr>
          <p:nvPr>
            <p:ph type="sldNum" sz="quarter" idx="5"/>
          </p:nvPr>
        </p:nvSpPr>
        <p:spPr/>
        <p:txBody>
          <a:bodyPr/>
          <a:lstStyle/>
          <a:p>
            <a:fld id="{00D141C7-4446-4667-A05E-5CBD7F984766}" type="slidenum">
              <a:rPr lang="en-US" smtClean="0"/>
              <a:t>17</a:t>
            </a:fld>
            <a:endParaRPr lang="en-US"/>
          </a:p>
        </p:txBody>
      </p:sp>
    </p:spTree>
    <p:extLst>
      <p:ext uri="{BB962C8B-B14F-4D97-AF65-F5344CB8AC3E}">
        <p14:creationId xmlns:p14="http://schemas.microsoft.com/office/powerpoint/2010/main" val="3527622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American Creed became an American Identity.  </a:t>
            </a:r>
          </a:p>
          <a:p>
            <a:pPr marL="171450" indent="-171450">
              <a:buFont typeface="Arial" panose="020B0604020202020204" pitchFamily="34" charset="0"/>
              <a:buChar char="•"/>
            </a:pPr>
            <a:r>
              <a:rPr lang="en-US" dirty="0"/>
              <a:t>It’s who we agree we are.  </a:t>
            </a:r>
          </a:p>
          <a:p>
            <a:pPr marL="171450" indent="-171450">
              <a:buFont typeface="Arial" panose="020B0604020202020204" pitchFamily="34" charset="0"/>
              <a:buChar char="•"/>
            </a:pPr>
            <a:r>
              <a:rPr lang="en-US" dirty="0"/>
              <a:t>Our religious identity shifted from Protestant to Christian to Judeo-Christian.  And from public confession and practice to symbols. </a:t>
            </a:r>
          </a:p>
          <a:p>
            <a:pPr marL="171450" indent="-171450">
              <a:buFont typeface="Arial" panose="020B0604020202020204" pitchFamily="34" charset="0"/>
              <a:buChar char="•"/>
            </a:pPr>
            <a:r>
              <a:rPr lang="en-US" dirty="0"/>
              <a:t>America had a consensus culture.  Once Boston finally gave up the 5</a:t>
            </a:r>
            <a:r>
              <a:rPr lang="en-US" baseline="30000" dirty="0"/>
              <a:t>th</a:t>
            </a:r>
            <a:r>
              <a:rPr lang="en-US" dirty="0"/>
              <a:t> of November “Pope Night” where effigies of the Pope, Devil, and some politicians were bashed, we had a common set of holidays. </a:t>
            </a:r>
          </a:p>
        </p:txBody>
      </p:sp>
      <p:sp>
        <p:nvSpPr>
          <p:cNvPr id="4" name="Slide Number Placeholder 3"/>
          <p:cNvSpPr>
            <a:spLocks noGrp="1"/>
          </p:cNvSpPr>
          <p:nvPr>
            <p:ph type="sldNum" sz="quarter" idx="5"/>
          </p:nvPr>
        </p:nvSpPr>
        <p:spPr/>
        <p:txBody>
          <a:bodyPr/>
          <a:lstStyle/>
          <a:p>
            <a:fld id="{00D141C7-4446-4667-A05E-5CBD7F984766}" type="slidenum">
              <a:rPr lang="en-US" smtClean="0"/>
              <a:t>18</a:t>
            </a:fld>
            <a:endParaRPr lang="en-US"/>
          </a:p>
        </p:txBody>
      </p:sp>
    </p:spTree>
    <p:extLst>
      <p:ext uri="{BB962C8B-B14F-4D97-AF65-F5344CB8AC3E}">
        <p14:creationId xmlns:p14="http://schemas.microsoft.com/office/powerpoint/2010/main" val="3156528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Let’s put it on the timeline.  The red arrow is the expanse of our American Consensus culture with the political horizons of Jefferson on the Left to Hamilton on the Right.  </a:t>
            </a:r>
          </a:p>
          <a:p>
            <a:pPr marL="171450" indent="-171450">
              <a:buFont typeface="Arial" panose="020B0604020202020204" pitchFamily="34" charset="0"/>
              <a:buChar char="•"/>
            </a:pPr>
            <a:r>
              <a:rPr lang="en-US" dirty="0"/>
              <a:t>The founding four sub-cultures fit within the consensus culture which celebrated American Exceptionalism.  </a:t>
            </a:r>
          </a:p>
          <a:p>
            <a:pPr marL="171450" indent="-171450">
              <a:buFont typeface="Arial" panose="020B0604020202020204" pitchFamily="34" charset="0"/>
              <a:buChar char="•"/>
            </a:pPr>
            <a:r>
              <a:rPr lang="en-US" dirty="0"/>
              <a:t>On our left there is the French Revolution.</a:t>
            </a:r>
          </a:p>
          <a:p>
            <a:pPr marL="171450" indent="-171450">
              <a:buFont typeface="Arial" panose="020B0604020202020204" pitchFamily="34" charset="0"/>
              <a:buChar char="•"/>
            </a:pPr>
            <a:r>
              <a:rPr lang="en-US" dirty="0"/>
              <a:t>In 1962, the consensus culture cracks openly.  It’s a handy demarcation.  Others could work as well, but the Supreme Court decision banning Christian prayer in public schools was a definite break in the former consensus culture. </a:t>
            </a:r>
          </a:p>
        </p:txBody>
      </p:sp>
      <p:sp>
        <p:nvSpPr>
          <p:cNvPr id="4" name="Slide Number Placeholder 3"/>
          <p:cNvSpPr>
            <a:spLocks noGrp="1"/>
          </p:cNvSpPr>
          <p:nvPr>
            <p:ph type="sldNum" sz="quarter" idx="5"/>
          </p:nvPr>
        </p:nvSpPr>
        <p:spPr/>
        <p:txBody>
          <a:bodyPr/>
          <a:lstStyle/>
          <a:p>
            <a:fld id="{00D141C7-4446-4667-A05E-5CBD7F984766}" type="slidenum">
              <a:rPr lang="en-US" smtClean="0"/>
              <a:t>19</a:t>
            </a:fld>
            <a:endParaRPr lang="en-US"/>
          </a:p>
        </p:txBody>
      </p:sp>
    </p:spTree>
    <p:extLst>
      <p:ext uri="{BB962C8B-B14F-4D97-AF65-F5344CB8AC3E}">
        <p14:creationId xmlns:p14="http://schemas.microsoft.com/office/powerpoint/2010/main" val="979764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From 1790 to 1962 and beyond a governing majority of New England sub-culture and Middle Atlantic sub-culture including its migration to San Francisco, Chicago, Seattle, and later to Los Angeles adapted the evolved ideas of the French Revolution.  </a:t>
            </a:r>
          </a:p>
        </p:txBody>
      </p:sp>
      <p:sp>
        <p:nvSpPr>
          <p:cNvPr id="4" name="Slide Number Placeholder 3"/>
          <p:cNvSpPr>
            <a:spLocks noGrp="1"/>
          </p:cNvSpPr>
          <p:nvPr>
            <p:ph type="sldNum" sz="quarter" idx="5"/>
          </p:nvPr>
        </p:nvSpPr>
        <p:spPr/>
        <p:txBody>
          <a:bodyPr/>
          <a:lstStyle/>
          <a:p>
            <a:fld id="{00D141C7-4446-4667-A05E-5CBD7F984766}" type="slidenum">
              <a:rPr lang="en-US" smtClean="0"/>
              <a:t>20</a:t>
            </a:fld>
            <a:endParaRPr lang="en-US"/>
          </a:p>
        </p:txBody>
      </p:sp>
    </p:spTree>
    <p:extLst>
      <p:ext uri="{BB962C8B-B14F-4D97-AF65-F5344CB8AC3E}">
        <p14:creationId xmlns:p14="http://schemas.microsoft.com/office/powerpoint/2010/main" val="40932370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bad news from the French Revolution doesn’t end with a busy guillotine during the Terror.</a:t>
            </a:r>
          </a:p>
          <a:p>
            <a:pPr marL="171450" indent="-171450">
              <a:buFont typeface="Arial" panose="020B0604020202020204" pitchFamily="34" charset="0"/>
              <a:buChar char="•"/>
            </a:pPr>
            <a:r>
              <a:rPr lang="en-US" dirty="0"/>
              <a:t>The French Revolution sows bad seeds in new thinkers trying to make it work right.  You’ve heard the line about the socialism or communism that just hasn’t been done rightly before. </a:t>
            </a:r>
          </a:p>
          <a:p>
            <a:pPr marL="171450" indent="-171450">
              <a:buFont typeface="Arial" panose="020B0604020202020204" pitchFamily="34" charset="0"/>
              <a:buChar char="•"/>
            </a:pPr>
            <a:r>
              <a:rPr lang="en-US" dirty="0"/>
              <a:t>This isn’t an exhaustive list of Leftist contributions to the bad seed.  It’s illustrative of some key figures.</a:t>
            </a:r>
          </a:p>
          <a:p>
            <a:pPr marL="171450" indent="-171450">
              <a:buFont typeface="Arial" panose="020B0604020202020204" pitchFamily="34" charset="0"/>
              <a:buChar char="•"/>
            </a:pPr>
            <a:r>
              <a:rPr lang="en-US" dirty="0"/>
              <a:t>The ideas have a name.  They are Human Secularist Totalitarianism.    </a:t>
            </a:r>
          </a:p>
        </p:txBody>
      </p:sp>
      <p:sp>
        <p:nvSpPr>
          <p:cNvPr id="4" name="Slide Number Placeholder 3"/>
          <p:cNvSpPr>
            <a:spLocks noGrp="1"/>
          </p:cNvSpPr>
          <p:nvPr>
            <p:ph type="sldNum" sz="quarter" idx="5"/>
          </p:nvPr>
        </p:nvSpPr>
        <p:spPr/>
        <p:txBody>
          <a:bodyPr/>
          <a:lstStyle/>
          <a:p>
            <a:fld id="{00D141C7-4446-4667-A05E-5CBD7F984766}" type="slidenum">
              <a:rPr lang="en-US" smtClean="0"/>
              <a:t>21</a:t>
            </a:fld>
            <a:endParaRPr lang="en-US"/>
          </a:p>
        </p:txBody>
      </p:sp>
    </p:spTree>
    <p:extLst>
      <p:ext uri="{BB962C8B-B14F-4D97-AF65-F5344CB8AC3E}">
        <p14:creationId xmlns:p14="http://schemas.microsoft.com/office/powerpoint/2010/main" val="4264614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Let’s begin with our givens.</a:t>
            </a:r>
          </a:p>
          <a:p>
            <a:pPr marL="171450" indent="-171450">
              <a:buFont typeface="Arial" panose="020B0604020202020204" pitchFamily="34" charset="0"/>
              <a:buChar char="•"/>
            </a:pPr>
            <a:r>
              <a:rPr lang="en-US" dirty="0"/>
              <a:t>Colonial America had 4 starting sub-cultures.  We’ll show them in a few slides.</a:t>
            </a:r>
          </a:p>
          <a:p>
            <a:pPr marL="171450" indent="-171450">
              <a:buFont typeface="Arial" panose="020B0604020202020204" pitchFamily="34" charset="0"/>
              <a:buChar char="•"/>
            </a:pPr>
            <a:r>
              <a:rPr lang="en-US" dirty="0"/>
              <a:t>The sub-cultures had been in conflict in the past in the British Isles.  There were substantive differences from the start.  </a:t>
            </a:r>
          </a:p>
          <a:p>
            <a:pPr marL="171450" indent="-171450">
              <a:buFont typeface="Arial" panose="020B0604020202020204" pitchFamily="34" charset="0"/>
              <a:buChar char="•"/>
            </a:pPr>
            <a:r>
              <a:rPr lang="en-US" dirty="0"/>
              <a:t>Upon our Independence there was a consensus culture that crossed and covered different regions.  The consensus culture allowed for a spectrum of differences.</a:t>
            </a:r>
          </a:p>
          <a:p>
            <a:pPr marL="171450" indent="-171450">
              <a:buFont typeface="Arial" panose="020B0604020202020204" pitchFamily="34" charset="0"/>
              <a:buChar char="•"/>
            </a:pPr>
            <a:r>
              <a:rPr lang="en-US" dirty="0"/>
              <a:t>Key point:  In all of history from tribe to civilization every society has a culture.  </a:t>
            </a:r>
            <a:r>
              <a:rPr lang="en-US"/>
              <a:t>There </a:t>
            </a:r>
            <a:r>
              <a:rPr lang="en-US" dirty="0"/>
              <a:t>is only one culture at a time   Culture commands.  There are multi-ethnic, multi-lingual, pluralistic cultures, but never a multi-cultural society.  </a:t>
            </a:r>
          </a:p>
        </p:txBody>
      </p:sp>
      <p:sp>
        <p:nvSpPr>
          <p:cNvPr id="4" name="Slide Number Placeholder 3"/>
          <p:cNvSpPr>
            <a:spLocks noGrp="1"/>
          </p:cNvSpPr>
          <p:nvPr>
            <p:ph type="sldNum" sz="quarter" idx="5"/>
          </p:nvPr>
        </p:nvSpPr>
        <p:spPr/>
        <p:txBody>
          <a:bodyPr/>
          <a:lstStyle/>
          <a:p>
            <a:fld id="{00D141C7-4446-4667-A05E-5CBD7F984766}" type="slidenum">
              <a:rPr lang="en-US" smtClean="0"/>
              <a:t>2</a:t>
            </a:fld>
            <a:endParaRPr lang="en-US"/>
          </a:p>
        </p:txBody>
      </p:sp>
    </p:spTree>
    <p:extLst>
      <p:ext uri="{BB962C8B-B14F-4D97-AF65-F5344CB8AC3E}">
        <p14:creationId xmlns:p14="http://schemas.microsoft.com/office/powerpoint/2010/main" val="14666820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Other things happen in America and around the world other than Leftists developing new theories of unworkable tyranny.</a:t>
            </a:r>
          </a:p>
          <a:p>
            <a:pPr marL="171450" indent="-171450">
              <a:buFont typeface="Arial" panose="020B0604020202020204" pitchFamily="34" charset="0"/>
              <a:buChar char="•"/>
            </a:pPr>
            <a:r>
              <a:rPr lang="en-US" dirty="0"/>
              <a:t>In America we have our greatest period of disunity and our worst war ever in what post war newspapers sometimes called the Recent Unpleasantness of 1861-1865.  It changed America.  Two of the founding sub-cultures were devastated and subordinated to the two that triumphed in arms.  </a:t>
            </a:r>
          </a:p>
          <a:p>
            <a:pPr marL="171450" indent="-171450">
              <a:buFont typeface="Arial" panose="020B0604020202020204" pitchFamily="34" charset="0"/>
              <a:buChar char="•"/>
            </a:pPr>
            <a:r>
              <a:rPr lang="en-US" dirty="0"/>
              <a:t>Our greatest period of unity ever was during World War 2.  America went from being the world power it had been since the turn of the 20</a:t>
            </a:r>
            <a:r>
              <a:rPr lang="en-US" baseline="30000" dirty="0"/>
              <a:t>th</a:t>
            </a:r>
            <a:r>
              <a:rPr lang="en-US" dirty="0"/>
              <a:t> century to a super-power in a bi-polar world.  The Pax Americana of US military and economic power ordered the Free World.</a:t>
            </a:r>
          </a:p>
          <a:p>
            <a:pPr marL="171450" indent="-171450">
              <a:buFont typeface="Arial" panose="020B0604020202020204" pitchFamily="34" charset="0"/>
              <a:buChar char="•"/>
            </a:pPr>
            <a:r>
              <a:rPr lang="en-US" dirty="0"/>
              <a:t>World War 1 and the Great Depression shocked Western Civilization.  It shook it to its core.  The moral-ethical foundation was found wanting by millions of people.  The Establishment lost its confidence to defend itself.  What had been growing  since 1790 bore bad fruit.  </a:t>
            </a:r>
          </a:p>
          <a:p>
            <a:pPr marL="171450" indent="-171450">
              <a:buFont typeface="Arial" panose="020B0604020202020204" pitchFamily="34" charset="0"/>
              <a:buChar char="•"/>
            </a:pPr>
            <a:r>
              <a:rPr lang="en-US" dirty="0"/>
              <a:t>We see a deliberate break in 1962.  </a:t>
            </a:r>
          </a:p>
        </p:txBody>
      </p:sp>
      <p:sp>
        <p:nvSpPr>
          <p:cNvPr id="4" name="Slide Number Placeholder 3"/>
          <p:cNvSpPr>
            <a:spLocks noGrp="1"/>
          </p:cNvSpPr>
          <p:nvPr>
            <p:ph type="sldNum" sz="quarter" idx="5"/>
          </p:nvPr>
        </p:nvSpPr>
        <p:spPr/>
        <p:txBody>
          <a:bodyPr/>
          <a:lstStyle/>
          <a:p>
            <a:fld id="{00D141C7-4446-4667-A05E-5CBD7F984766}" type="slidenum">
              <a:rPr lang="en-US" smtClean="0"/>
              <a:t>22</a:t>
            </a:fld>
            <a:endParaRPr lang="en-US"/>
          </a:p>
        </p:txBody>
      </p:sp>
    </p:spTree>
    <p:extLst>
      <p:ext uri="{BB962C8B-B14F-4D97-AF65-F5344CB8AC3E}">
        <p14:creationId xmlns:p14="http://schemas.microsoft.com/office/powerpoint/2010/main" val="33188879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New people are assimilated into the founding sub-cultures.  Two sub-cultures morph into one called The South in 90 year recovery from the War.  New sub-cultures arise.  </a:t>
            </a:r>
          </a:p>
          <a:p>
            <a:pPr marL="171450" indent="-171450">
              <a:buFont typeface="Arial" panose="020B0604020202020204" pitchFamily="34" charset="0"/>
              <a:buChar char="•"/>
            </a:pPr>
            <a:r>
              <a:rPr lang="en-US" dirty="0"/>
              <a:t>There is Jewish urban and Black urban.  </a:t>
            </a:r>
          </a:p>
          <a:p>
            <a:pPr marL="171450" indent="-171450">
              <a:buFont typeface="Arial" panose="020B0604020202020204" pitchFamily="34" charset="0"/>
              <a:buChar char="•"/>
            </a:pPr>
            <a:r>
              <a:rPr lang="en-US" dirty="0"/>
              <a:t>New sub-cultures may be developing now.  </a:t>
            </a:r>
          </a:p>
          <a:p>
            <a:pPr marL="171450" indent="-171450">
              <a:buFont typeface="Arial" panose="020B0604020202020204" pitchFamily="34" charset="0"/>
              <a:buChar char="•"/>
            </a:pPr>
            <a:r>
              <a:rPr lang="en-US" dirty="0"/>
              <a:t>And, there is change from the regional identification – although regions where there is a governing majority by worldview clearly exist – to a rural and small town vs large urban split.  </a:t>
            </a:r>
          </a:p>
          <a:p>
            <a:pPr marL="171450" indent="-171450">
              <a:buFont typeface="Arial" panose="020B0604020202020204" pitchFamily="34" charset="0"/>
              <a:buChar char="•"/>
            </a:pPr>
            <a:r>
              <a:rPr lang="en-US" dirty="0"/>
              <a:t>Worldviews are held individually everywhere.  </a:t>
            </a:r>
          </a:p>
        </p:txBody>
      </p:sp>
      <p:sp>
        <p:nvSpPr>
          <p:cNvPr id="4" name="Slide Number Placeholder 3"/>
          <p:cNvSpPr>
            <a:spLocks noGrp="1"/>
          </p:cNvSpPr>
          <p:nvPr>
            <p:ph type="sldNum" sz="quarter" idx="5"/>
          </p:nvPr>
        </p:nvSpPr>
        <p:spPr/>
        <p:txBody>
          <a:bodyPr/>
          <a:lstStyle/>
          <a:p>
            <a:fld id="{00D141C7-4446-4667-A05E-5CBD7F984766}" type="slidenum">
              <a:rPr lang="en-US" smtClean="0"/>
              <a:t>23</a:t>
            </a:fld>
            <a:endParaRPr lang="en-US"/>
          </a:p>
        </p:txBody>
      </p:sp>
    </p:spTree>
    <p:extLst>
      <p:ext uri="{BB962C8B-B14F-4D97-AF65-F5344CB8AC3E}">
        <p14:creationId xmlns:p14="http://schemas.microsoft.com/office/powerpoint/2010/main" val="4225664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My cancer or avalanche analogy may be a reach.  I believe that’s how it happened through time.</a:t>
            </a:r>
          </a:p>
          <a:p>
            <a:pPr marL="171450" indent="-171450">
              <a:buFont typeface="Arial" panose="020B0604020202020204" pitchFamily="34" charset="0"/>
              <a:buChar char="•"/>
            </a:pPr>
            <a:r>
              <a:rPr lang="en-US" dirty="0"/>
              <a:t>The catalyst, to use another analogy, was the transformation in the institution of education.  Higher education moved from Christian colleges and universities to secular schools.  They adopted the ideas of the French Revolution and gave the bad seed new names.  They are Cultural Marxists.</a:t>
            </a:r>
          </a:p>
          <a:p>
            <a:pPr marL="171450" indent="-171450">
              <a:buFont typeface="Arial" panose="020B0604020202020204" pitchFamily="34" charset="0"/>
              <a:buChar char="•"/>
            </a:pPr>
            <a:r>
              <a:rPr lang="en-US" dirty="0"/>
              <a:t>Americans changed their self-identity.</a:t>
            </a:r>
          </a:p>
          <a:p>
            <a:pPr marL="171450" indent="-171450">
              <a:buFont typeface="Arial" panose="020B0604020202020204" pitchFamily="34" charset="0"/>
              <a:buChar char="•"/>
            </a:pPr>
            <a:r>
              <a:rPr lang="en-US" dirty="0"/>
              <a:t>Yet, the sub-culture imprint on how we live remains.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0D141C7-4446-4667-A05E-5CBD7F984766}" type="slidenum">
              <a:rPr lang="en-US" smtClean="0"/>
              <a:t>24</a:t>
            </a:fld>
            <a:endParaRPr lang="en-US"/>
          </a:p>
        </p:txBody>
      </p:sp>
    </p:spTree>
    <p:extLst>
      <p:ext uri="{BB962C8B-B14F-4D97-AF65-F5344CB8AC3E}">
        <p14:creationId xmlns:p14="http://schemas.microsoft.com/office/powerpoint/2010/main" val="2973180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Calling the institutions “mountains” is a handy metaphor.  They could be pillars as well for an American temple. </a:t>
            </a:r>
          </a:p>
          <a:p>
            <a:pPr marL="171450" indent="-171450">
              <a:buFont typeface="Arial" panose="020B0604020202020204" pitchFamily="34" charset="0"/>
              <a:buChar char="•"/>
            </a:pPr>
            <a:r>
              <a:rPr lang="en-US" dirty="0"/>
              <a:t>Human Secularist Totalitarian elites rule on five mountains.</a:t>
            </a:r>
          </a:p>
          <a:p>
            <a:pPr marL="171450" indent="-171450">
              <a:buFont typeface="Arial" panose="020B0604020202020204" pitchFamily="34" charset="0"/>
              <a:buChar char="•"/>
            </a:pPr>
            <a:r>
              <a:rPr lang="en-US" dirty="0"/>
              <a:t>There’s a distinction between big business and small business.  The elites run big business.  Many Conservative families still run small businesses.</a:t>
            </a:r>
          </a:p>
          <a:p>
            <a:pPr marL="171450" indent="-171450">
              <a:buFont typeface="Arial" panose="020B0604020202020204" pitchFamily="34" charset="0"/>
              <a:buChar char="•"/>
            </a:pPr>
            <a:r>
              <a:rPr lang="en-US" dirty="0"/>
              <a:t>The elites are supported electorally by the entitlement underclass living on the government plantation.  </a:t>
            </a:r>
          </a:p>
          <a:p>
            <a:pPr marL="171450" indent="-171450">
              <a:buFont typeface="Arial" panose="020B0604020202020204" pitchFamily="34" charset="0"/>
              <a:buChar char="•"/>
            </a:pPr>
            <a:r>
              <a:rPr lang="en-US" dirty="0"/>
              <a:t>The huge middle class of wage earners, independent professionals, and small business owners could be a governing majority larger than FDR’s coalition.  FDR’s coalition ruled for 50 years.</a:t>
            </a:r>
          </a:p>
        </p:txBody>
      </p:sp>
      <p:sp>
        <p:nvSpPr>
          <p:cNvPr id="4" name="Slide Number Placeholder 3"/>
          <p:cNvSpPr>
            <a:spLocks noGrp="1"/>
          </p:cNvSpPr>
          <p:nvPr>
            <p:ph type="sldNum" sz="quarter" idx="5"/>
          </p:nvPr>
        </p:nvSpPr>
        <p:spPr/>
        <p:txBody>
          <a:bodyPr/>
          <a:lstStyle/>
          <a:p>
            <a:fld id="{00D141C7-4446-4667-A05E-5CBD7F984766}" type="slidenum">
              <a:rPr lang="en-US" smtClean="0"/>
              <a:t>25</a:t>
            </a:fld>
            <a:endParaRPr lang="en-US"/>
          </a:p>
        </p:txBody>
      </p:sp>
    </p:spTree>
    <p:extLst>
      <p:ext uri="{BB962C8B-B14F-4D97-AF65-F5344CB8AC3E}">
        <p14:creationId xmlns:p14="http://schemas.microsoft.com/office/powerpoint/2010/main" val="3136467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the beginning – Education.  Higher ed went from deeply Christian sectarian Protestant schools to non-sectarian Protestant to Ecumenical to Secular to Anti-Christian hostility.   This shift could be characterized as small steps based on good intentions with unforeseen consequences. </a:t>
            </a:r>
          </a:p>
          <a:p>
            <a:pPr marL="171450" indent="-171450">
              <a:buFont typeface="Arial" panose="020B0604020202020204" pitchFamily="34" charset="0"/>
              <a:buChar char="•"/>
            </a:pPr>
            <a:r>
              <a:rPr lang="en-US" dirty="0"/>
              <a:t>It took a hard twist when over 8000 scholars studied in Germany during the 1800s.  These scholars became infatuated with German concepts of higher education and infected with Human Secularist Totalitarianism. </a:t>
            </a:r>
          </a:p>
          <a:p>
            <a:pPr marL="171450" indent="-171450">
              <a:buFont typeface="Arial" panose="020B0604020202020204" pitchFamily="34" charset="0"/>
              <a:buChar char="•"/>
            </a:pPr>
            <a:r>
              <a:rPr lang="en-US" dirty="0"/>
              <a:t>Examples: Theology – foundation of worldview which shapes the study of other fields.  Etc. </a:t>
            </a:r>
          </a:p>
          <a:p>
            <a:pPr marL="171450" indent="-171450">
              <a:buFont typeface="Arial" panose="020B0604020202020204" pitchFamily="34" charset="0"/>
              <a:buChar char="•"/>
            </a:pPr>
            <a:r>
              <a:rPr lang="en-US" dirty="0"/>
              <a:t>There are counter movements but they aren’t equal to the momentum in the dominant sub-cultures</a:t>
            </a:r>
          </a:p>
          <a:p>
            <a:pPr marL="171450" indent="-171450">
              <a:buFont typeface="Arial" panose="020B0604020202020204" pitchFamily="34" charset="0"/>
              <a:buChar char="•"/>
            </a:pPr>
            <a:r>
              <a:rPr lang="en-US" dirty="0"/>
              <a:t>The Vietnam War accelerated everything.</a:t>
            </a:r>
          </a:p>
          <a:p>
            <a:pPr marL="171450" indent="-171450">
              <a:buFont typeface="Arial" panose="020B0604020202020204" pitchFamily="34" charset="0"/>
              <a:buChar char="•"/>
            </a:pPr>
            <a:r>
              <a:rPr lang="en-US" dirty="0"/>
              <a:t>The elites for 150 years go from Higher Ed to leadership in every other institution.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0D141C7-4446-4667-A05E-5CBD7F984766}" type="slidenum">
              <a:rPr lang="en-US" smtClean="0"/>
              <a:t>26</a:t>
            </a:fld>
            <a:endParaRPr lang="en-US"/>
          </a:p>
        </p:txBody>
      </p:sp>
    </p:spTree>
    <p:extLst>
      <p:ext uri="{BB962C8B-B14F-4D97-AF65-F5344CB8AC3E}">
        <p14:creationId xmlns:p14="http://schemas.microsoft.com/office/powerpoint/2010/main" val="28168933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Our American highway to hell in Government is well-documented.</a:t>
            </a:r>
          </a:p>
          <a:p>
            <a:pPr marL="171450" indent="-171450">
              <a:buFont typeface="Arial" panose="020B0604020202020204" pitchFamily="34" charset="0"/>
              <a:buChar char="•"/>
            </a:pPr>
            <a:r>
              <a:rPr lang="en-US" dirty="0"/>
              <a:t>The big break with the consensus culture comes with judicial tyranny.  Empowered by the moral-ethical cloak of civil rights, the judges become black-robed, priest kings.  </a:t>
            </a:r>
          </a:p>
        </p:txBody>
      </p:sp>
      <p:sp>
        <p:nvSpPr>
          <p:cNvPr id="4" name="Slide Number Placeholder 3"/>
          <p:cNvSpPr>
            <a:spLocks noGrp="1"/>
          </p:cNvSpPr>
          <p:nvPr>
            <p:ph type="sldNum" sz="quarter" idx="5"/>
          </p:nvPr>
        </p:nvSpPr>
        <p:spPr/>
        <p:txBody>
          <a:bodyPr/>
          <a:lstStyle/>
          <a:p>
            <a:fld id="{00D141C7-4446-4667-A05E-5CBD7F984766}" type="slidenum">
              <a:rPr lang="en-US" smtClean="0"/>
              <a:t>27</a:t>
            </a:fld>
            <a:endParaRPr lang="en-US"/>
          </a:p>
        </p:txBody>
      </p:sp>
    </p:spTree>
    <p:extLst>
      <p:ext uri="{BB962C8B-B14F-4D97-AF65-F5344CB8AC3E}">
        <p14:creationId xmlns:p14="http://schemas.microsoft.com/office/powerpoint/2010/main" val="24533243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Business and government operate in a mixed economy for all of time.  America had a more limited government and laissez-faire arrangement until the shock of the Great Depression.  </a:t>
            </a:r>
          </a:p>
          <a:p>
            <a:pPr marL="171450" indent="-171450">
              <a:buFont typeface="Arial" panose="020B0604020202020204" pitchFamily="34" charset="0"/>
              <a:buChar char="•"/>
            </a:pPr>
            <a:r>
              <a:rPr lang="en-US" dirty="0"/>
              <a:t>Government didn’t let the crisis go to waste.  </a:t>
            </a:r>
          </a:p>
        </p:txBody>
      </p:sp>
      <p:sp>
        <p:nvSpPr>
          <p:cNvPr id="4" name="Slide Number Placeholder 3"/>
          <p:cNvSpPr>
            <a:spLocks noGrp="1"/>
          </p:cNvSpPr>
          <p:nvPr>
            <p:ph type="sldNum" sz="quarter" idx="5"/>
          </p:nvPr>
        </p:nvSpPr>
        <p:spPr/>
        <p:txBody>
          <a:bodyPr/>
          <a:lstStyle/>
          <a:p>
            <a:fld id="{00D141C7-4446-4667-A05E-5CBD7F984766}" type="slidenum">
              <a:rPr lang="en-US" smtClean="0"/>
              <a:t>28</a:t>
            </a:fld>
            <a:endParaRPr lang="en-US"/>
          </a:p>
        </p:txBody>
      </p:sp>
    </p:spTree>
    <p:extLst>
      <p:ext uri="{BB962C8B-B14F-4D97-AF65-F5344CB8AC3E}">
        <p14:creationId xmlns:p14="http://schemas.microsoft.com/office/powerpoint/2010/main" val="15760186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media went from diversity of ideas to homogeneity to more diversity.</a:t>
            </a:r>
          </a:p>
          <a:p>
            <a:pPr marL="171450" indent="-171450">
              <a:buFont typeface="Arial" panose="020B0604020202020204" pitchFamily="34" charset="0"/>
              <a:buChar char="•"/>
            </a:pPr>
            <a:r>
              <a:rPr lang="en-US" dirty="0"/>
              <a:t>The media changed with technology and government involvement in new means of communicating. </a:t>
            </a:r>
          </a:p>
          <a:p>
            <a:pPr marL="171450" indent="-171450">
              <a:buFont typeface="Arial" panose="020B0604020202020204" pitchFamily="34" charset="0"/>
              <a:buChar char="•"/>
            </a:pPr>
            <a:r>
              <a:rPr lang="en-US" dirty="0"/>
              <a:t>The big break when the mainstream media openly went Left was the 1970s – another outcome of the Vietnam War division. </a:t>
            </a:r>
          </a:p>
        </p:txBody>
      </p:sp>
      <p:sp>
        <p:nvSpPr>
          <p:cNvPr id="4" name="Slide Number Placeholder 3"/>
          <p:cNvSpPr>
            <a:spLocks noGrp="1"/>
          </p:cNvSpPr>
          <p:nvPr>
            <p:ph type="sldNum" sz="quarter" idx="5"/>
          </p:nvPr>
        </p:nvSpPr>
        <p:spPr/>
        <p:txBody>
          <a:bodyPr/>
          <a:lstStyle/>
          <a:p>
            <a:fld id="{00D141C7-4446-4667-A05E-5CBD7F984766}" type="slidenum">
              <a:rPr lang="en-US" smtClean="0"/>
              <a:t>29</a:t>
            </a:fld>
            <a:endParaRPr lang="en-US"/>
          </a:p>
        </p:txBody>
      </p:sp>
    </p:spTree>
    <p:extLst>
      <p:ext uri="{BB962C8B-B14F-4D97-AF65-F5344CB8AC3E}">
        <p14:creationId xmlns:p14="http://schemas.microsoft.com/office/powerpoint/2010/main" val="39774099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There’s always been what’s open and allowed and what’s behind closed doors.</a:t>
            </a:r>
          </a:p>
          <a:p>
            <a:pPr marL="171450" indent="-171450">
              <a:buFont typeface="Arial" panose="020B0604020202020204" pitchFamily="34" charset="0"/>
              <a:buChar char="•"/>
            </a:pPr>
            <a:r>
              <a:rPr lang="en-US" dirty="0"/>
              <a:t>Artists always want to be “edgy.”  </a:t>
            </a:r>
          </a:p>
          <a:p>
            <a:pPr marL="171450" indent="-171450">
              <a:buFont typeface="Arial" panose="020B0604020202020204" pitchFamily="34" charset="0"/>
              <a:buChar char="•"/>
            </a:pPr>
            <a:r>
              <a:rPr lang="en-US" dirty="0"/>
              <a:t>What was private became public in the 1960s.</a:t>
            </a:r>
          </a:p>
        </p:txBody>
      </p:sp>
      <p:sp>
        <p:nvSpPr>
          <p:cNvPr id="4" name="Slide Number Placeholder 3"/>
          <p:cNvSpPr>
            <a:spLocks noGrp="1"/>
          </p:cNvSpPr>
          <p:nvPr>
            <p:ph type="sldNum" sz="quarter" idx="5"/>
          </p:nvPr>
        </p:nvSpPr>
        <p:spPr/>
        <p:txBody>
          <a:bodyPr/>
          <a:lstStyle/>
          <a:p>
            <a:fld id="{00D141C7-4446-4667-A05E-5CBD7F984766}" type="slidenum">
              <a:rPr lang="en-US" smtClean="0"/>
              <a:t>30</a:t>
            </a:fld>
            <a:endParaRPr lang="en-US"/>
          </a:p>
        </p:txBody>
      </p:sp>
    </p:spTree>
    <p:extLst>
      <p:ext uri="{BB962C8B-B14F-4D97-AF65-F5344CB8AC3E}">
        <p14:creationId xmlns:p14="http://schemas.microsoft.com/office/powerpoint/2010/main" val="8973303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Religion is still in contention.  </a:t>
            </a:r>
          </a:p>
          <a:p>
            <a:pPr marL="171450" indent="-171450">
              <a:buFont typeface="Arial" panose="020B0604020202020204" pitchFamily="34" charset="0"/>
              <a:buChar char="•"/>
            </a:pPr>
            <a:r>
              <a:rPr lang="en-US" dirty="0"/>
              <a:t>The mainstream high church didn’t have a cogent, coherent, and comprehensive to Darwinism, the shift from Agriculture to Industrialization and accompanying urbanization challenges, World War 1 and the Great Depression.</a:t>
            </a:r>
          </a:p>
          <a:p>
            <a:pPr marL="171450" indent="-171450">
              <a:buFont typeface="Arial" panose="020B0604020202020204" pitchFamily="34" charset="0"/>
              <a:buChar char="•"/>
            </a:pPr>
            <a:r>
              <a:rPr lang="en-US" dirty="0"/>
              <a:t>Meanwhile, the Evangelical Protestants and observant Catholics didn’t move.  Their numbers grew and still grow, but not as much as cultural Christians become agnostic or atheist.   </a:t>
            </a:r>
          </a:p>
        </p:txBody>
      </p:sp>
      <p:sp>
        <p:nvSpPr>
          <p:cNvPr id="4" name="Slide Number Placeholder 3"/>
          <p:cNvSpPr>
            <a:spLocks noGrp="1"/>
          </p:cNvSpPr>
          <p:nvPr>
            <p:ph type="sldNum" sz="quarter" idx="5"/>
          </p:nvPr>
        </p:nvSpPr>
        <p:spPr/>
        <p:txBody>
          <a:bodyPr/>
          <a:lstStyle/>
          <a:p>
            <a:fld id="{00D141C7-4446-4667-A05E-5CBD7F984766}" type="slidenum">
              <a:rPr lang="en-US" smtClean="0"/>
              <a:t>31</a:t>
            </a:fld>
            <a:endParaRPr lang="en-US"/>
          </a:p>
        </p:txBody>
      </p:sp>
    </p:spTree>
    <p:extLst>
      <p:ext uri="{BB962C8B-B14F-4D97-AF65-F5344CB8AC3E}">
        <p14:creationId xmlns:p14="http://schemas.microsoft.com/office/powerpoint/2010/main" val="3264966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BA35D-4305-0D04-578D-28D0D82C5D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944916-E4E2-9D53-2E27-75B679D673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38638D-730D-06B0-0567-18865B01AC05}"/>
              </a:ext>
            </a:extLst>
          </p:cNvPr>
          <p:cNvSpPr>
            <a:spLocks noGrp="1"/>
          </p:cNvSpPr>
          <p:nvPr>
            <p:ph type="body" idx="1"/>
          </p:nvPr>
        </p:nvSpPr>
        <p:spPr/>
        <p:txBody>
          <a:bodyPr/>
          <a:lstStyle/>
          <a:p>
            <a:pPr marL="171450" indent="-171450">
              <a:buFont typeface="Arial" panose="020B0604020202020204" pitchFamily="34" charset="0"/>
              <a:buChar char="•"/>
            </a:pPr>
            <a:r>
              <a:rPr lang="en-US" dirty="0"/>
              <a:t>Let’s begin with our givens.</a:t>
            </a:r>
          </a:p>
          <a:p>
            <a:pPr marL="171450" indent="-171450">
              <a:buFont typeface="Arial" panose="020B0604020202020204" pitchFamily="34" charset="0"/>
              <a:buChar char="•"/>
            </a:pPr>
            <a:r>
              <a:rPr lang="en-US" dirty="0"/>
              <a:t>Colonial America had 4 starting sub-cultures.  We’ll show them in a few slides.</a:t>
            </a:r>
          </a:p>
          <a:p>
            <a:pPr marL="171450" indent="-171450">
              <a:buFont typeface="Arial" panose="020B0604020202020204" pitchFamily="34" charset="0"/>
              <a:buChar char="•"/>
            </a:pPr>
            <a:r>
              <a:rPr lang="en-US" dirty="0"/>
              <a:t>The sub-cultures had been in conflict in the past in the British Isles.  There were substantive differences from the start.  </a:t>
            </a:r>
          </a:p>
          <a:p>
            <a:pPr marL="171450" indent="-171450">
              <a:buFont typeface="Arial" panose="020B0604020202020204" pitchFamily="34" charset="0"/>
              <a:buChar char="•"/>
            </a:pPr>
            <a:r>
              <a:rPr lang="en-US" dirty="0"/>
              <a:t>Upon our Independence there was a consensus culture that crossed and covered different regions.  The consensus culture allowed for a spectrum of differences.</a:t>
            </a:r>
          </a:p>
          <a:p>
            <a:pPr marL="171450" indent="-171450">
              <a:buFont typeface="Arial" panose="020B0604020202020204" pitchFamily="34" charset="0"/>
              <a:buChar char="•"/>
            </a:pPr>
            <a:r>
              <a:rPr lang="en-US" dirty="0"/>
              <a:t>Key point:  In all of history from tribe to civilization every society has a culture.  </a:t>
            </a:r>
            <a:r>
              <a:rPr lang="en-US"/>
              <a:t>There </a:t>
            </a:r>
            <a:r>
              <a:rPr lang="en-US" dirty="0"/>
              <a:t>is only one culture at a time   Culture commands.  There are multi-ethnic, multi-lingual, pluralistic cultures, but never a multi-cultural society.  </a:t>
            </a:r>
          </a:p>
        </p:txBody>
      </p:sp>
      <p:sp>
        <p:nvSpPr>
          <p:cNvPr id="4" name="Slide Number Placeholder 3">
            <a:extLst>
              <a:ext uri="{FF2B5EF4-FFF2-40B4-BE49-F238E27FC236}">
                <a16:creationId xmlns:a16="http://schemas.microsoft.com/office/drawing/2014/main" id="{5B5E688F-FFEF-316C-17A0-A6EC50C6E78D}"/>
              </a:ext>
            </a:extLst>
          </p:cNvPr>
          <p:cNvSpPr>
            <a:spLocks noGrp="1"/>
          </p:cNvSpPr>
          <p:nvPr>
            <p:ph type="sldNum" sz="quarter" idx="5"/>
          </p:nvPr>
        </p:nvSpPr>
        <p:spPr/>
        <p:txBody>
          <a:bodyPr/>
          <a:lstStyle/>
          <a:p>
            <a:fld id="{00D141C7-4446-4667-A05E-5CBD7F984766}" type="slidenum">
              <a:rPr lang="en-US" smtClean="0"/>
              <a:t>3</a:t>
            </a:fld>
            <a:endParaRPr lang="en-US"/>
          </a:p>
        </p:txBody>
      </p:sp>
    </p:spTree>
    <p:extLst>
      <p:ext uri="{BB962C8B-B14F-4D97-AF65-F5344CB8AC3E}">
        <p14:creationId xmlns:p14="http://schemas.microsoft.com/office/powerpoint/2010/main" val="32343681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 the Culture War is trench warfare.  It’s hand to hand combat.  </a:t>
            </a:r>
          </a:p>
          <a:p>
            <a:pPr marL="171450" indent="-171450">
              <a:buFont typeface="Arial" panose="020B0604020202020204" pitchFamily="34" charset="0"/>
              <a:buChar char="•"/>
            </a:pPr>
            <a:r>
              <a:rPr lang="en-US" dirty="0"/>
              <a:t>There was a huge shift in social mores in the 1920s.  The big break was the 1960s.  Birth control pills and abortion figure.   The Great Society support for fatherless families destroyed the Black family and is working on White families. </a:t>
            </a:r>
          </a:p>
        </p:txBody>
      </p:sp>
      <p:sp>
        <p:nvSpPr>
          <p:cNvPr id="4" name="Slide Number Placeholder 3"/>
          <p:cNvSpPr>
            <a:spLocks noGrp="1"/>
          </p:cNvSpPr>
          <p:nvPr>
            <p:ph type="sldNum" sz="quarter" idx="5"/>
          </p:nvPr>
        </p:nvSpPr>
        <p:spPr/>
        <p:txBody>
          <a:bodyPr/>
          <a:lstStyle/>
          <a:p>
            <a:fld id="{00D141C7-4446-4667-A05E-5CBD7F984766}" type="slidenum">
              <a:rPr lang="en-US" smtClean="0"/>
              <a:t>32</a:t>
            </a:fld>
            <a:endParaRPr lang="en-US"/>
          </a:p>
        </p:txBody>
      </p:sp>
    </p:spTree>
    <p:extLst>
      <p:ext uri="{BB962C8B-B14F-4D97-AF65-F5344CB8AC3E}">
        <p14:creationId xmlns:p14="http://schemas.microsoft.com/office/powerpoint/2010/main" val="17145490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Could add another timeline labeled “politics” to show the movements and their organizations and key leaders through time.  The push pull is interesting.</a:t>
            </a:r>
          </a:p>
          <a:p>
            <a:pPr marL="171450" indent="-171450">
              <a:buFont typeface="Arial" panose="020B0604020202020204" pitchFamily="34" charset="0"/>
              <a:buChar char="•"/>
            </a:pPr>
            <a:r>
              <a:rPr lang="en-US" dirty="0"/>
              <a:t>Today, there’s no common ground in the Culture War. </a:t>
            </a:r>
          </a:p>
          <a:p>
            <a:pPr marL="171450" indent="-171450">
              <a:buFont typeface="Arial" panose="020B0604020202020204" pitchFamily="34" charset="0"/>
              <a:buChar char="•"/>
            </a:pPr>
            <a:r>
              <a:rPr lang="en-US" dirty="0"/>
              <a:t>The Left continues to move further left to loony.</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0D141C7-4446-4667-A05E-5CBD7F984766}" type="slidenum">
              <a:rPr lang="en-US" smtClean="0"/>
              <a:t>33</a:t>
            </a:fld>
            <a:endParaRPr lang="en-US"/>
          </a:p>
        </p:txBody>
      </p:sp>
    </p:spTree>
    <p:extLst>
      <p:ext uri="{BB962C8B-B14F-4D97-AF65-F5344CB8AC3E}">
        <p14:creationId xmlns:p14="http://schemas.microsoft.com/office/powerpoint/2010/main" val="31224897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Adding some details about the name for the Left.</a:t>
            </a:r>
          </a:p>
          <a:p>
            <a:pPr marL="171450" indent="-171450">
              <a:buFont typeface="Arial" panose="020B0604020202020204" pitchFamily="34" charset="0"/>
              <a:buChar char="•"/>
            </a:pPr>
            <a:r>
              <a:rPr lang="en-US" dirty="0"/>
              <a:t>The Left has a narrative.  Goebbels is envious of their Big Lie and Leni </a:t>
            </a:r>
            <a:r>
              <a:rPr lang="en-US" dirty="0" err="1"/>
              <a:t>Refenstahl</a:t>
            </a:r>
            <a:r>
              <a:rPr lang="en-US" dirty="0"/>
              <a:t> wishes she could produce propaganda in such volume with such </a:t>
            </a:r>
            <a:r>
              <a:rPr lang="en-US" dirty="0" err="1"/>
              <a:t>consistancy</a:t>
            </a:r>
            <a:r>
              <a:rPr lang="en-US" dirty="0"/>
              <a: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0D141C7-4446-4667-A05E-5CBD7F984766}" type="slidenum">
              <a:rPr lang="en-US" smtClean="0"/>
              <a:t>34</a:t>
            </a:fld>
            <a:endParaRPr lang="en-US"/>
          </a:p>
        </p:txBody>
      </p:sp>
    </p:spTree>
    <p:extLst>
      <p:ext uri="{BB962C8B-B14F-4D97-AF65-F5344CB8AC3E}">
        <p14:creationId xmlns:p14="http://schemas.microsoft.com/office/powerpoint/2010/main" val="11835979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Thank you again for listening to this presentation.  What are your comments and questions?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0D141C7-4446-4667-A05E-5CBD7F984766}" type="slidenum">
              <a:rPr lang="en-US" smtClean="0"/>
              <a:t>35</a:t>
            </a:fld>
            <a:endParaRPr lang="en-US"/>
          </a:p>
        </p:txBody>
      </p:sp>
    </p:spTree>
    <p:extLst>
      <p:ext uri="{BB962C8B-B14F-4D97-AF65-F5344CB8AC3E}">
        <p14:creationId xmlns:p14="http://schemas.microsoft.com/office/powerpoint/2010/main" val="2037518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Let’s take a quick step back to the Enlightenment which was vital to our Revolution and Independence.</a:t>
            </a:r>
          </a:p>
          <a:p>
            <a:pPr marL="171450" indent="-171450">
              <a:buFont typeface="Arial" panose="020B0604020202020204" pitchFamily="34" charset="0"/>
              <a:buChar char="•"/>
            </a:pPr>
            <a:r>
              <a:rPr lang="en-US" dirty="0"/>
              <a:t>There were different Enlightenments.  France, England and Scotland, and America had different Enlightenments.</a:t>
            </a:r>
          </a:p>
          <a:p>
            <a:pPr marL="171450" indent="-171450">
              <a:buFont typeface="Arial" panose="020B0604020202020204" pitchFamily="34" charset="0"/>
              <a:buChar char="•"/>
            </a:pPr>
            <a:r>
              <a:rPr lang="en-US" dirty="0"/>
              <a:t>We’ll show how – over time – two of the original American sub-cultures moved away from the consensus American Culture and adapted the evolved ideas of the French Revolution</a:t>
            </a:r>
          </a:p>
          <a:p>
            <a:pPr marL="171450" indent="-171450">
              <a:buFont typeface="Arial" panose="020B0604020202020204" pitchFamily="34" charset="0"/>
              <a:buChar char="•"/>
            </a:pPr>
            <a:r>
              <a:rPr lang="en-US" dirty="0"/>
              <a:t>And because they adopted those ideas – they embraced the ideas of Human Secular Totalitarianism.  That’s a mouthful.  My shorthand for Human Secular Totalitarianism is “Commie.” </a:t>
            </a:r>
          </a:p>
        </p:txBody>
      </p:sp>
      <p:sp>
        <p:nvSpPr>
          <p:cNvPr id="4" name="Slide Number Placeholder 3"/>
          <p:cNvSpPr>
            <a:spLocks noGrp="1"/>
          </p:cNvSpPr>
          <p:nvPr>
            <p:ph type="sldNum" sz="quarter" idx="5"/>
          </p:nvPr>
        </p:nvSpPr>
        <p:spPr/>
        <p:txBody>
          <a:bodyPr/>
          <a:lstStyle/>
          <a:p>
            <a:fld id="{00D141C7-4446-4667-A05E-5CBD7F984766}" type="slidenum">
              <a:rPr lang="en-US" smtClean="0"/>
              <a:t>4</a:t>
            </a:fld>
            <a:endParaRPr lang="en-US"/>
          </a:p>
        </p:txBody>
      </p:sp>
    </p:spTree>
    <p:extLst>
      <p:ext uri="{BB962C8B-B14F-4D97-AF65-F5344CB8AC3E}">
        <p14:creationId xmlns:p14="http://schemas.microsoft.com/office/powerpoint/2010/main" val="3600647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Obviously the major currents of change and key events mattered.  That’s an aphorism.  Yet, they need to be identified for how they mattered in America.</a:t>
            </a:r>
          </a:p>
          <a:p>
            <a:pPr marL="171450" indent="-171450">
              <a:buFont typeface="Arial" panose="020B0604020202020204" pitchFamily="34" charset="0"/>
              <a:buChar char="•"/>
            </a:pPr>
            <a:r>
              <a:rPr lang="en-US" dirty="0"/>
              <a:t>As the shift from American consensus culture to Human Secularist Totalitarianism happened in each institution, there was resistance.  There still is.  That’s why we’re still in the Culture War.  </a:t>
            </a:r>
          </a:p>
          <a:p>
            <a:pPr marL="171450" indent="-171450">
              <a:buFont typeface="Arial" panose="020B0604020202020204" pitchFamily="34" charset="0"/>
              <a:buChar char="•"/>
            </a:pPr>
            <a:r>
              <a:rPr lang="en-US" dirty="0"/>
              <a:t>The Commies are in charge – meaning they are the majority power in 5 of our institutions today.  Let’s see how that happened. </a:t>
            </a:r>
          </a:p>
          <a:p>
            <a:endParaRPr lang="en-US" dirty="0"/>
          </a:p>
        </p:txBody>
      </p:sp>
      <p:sp>
        <p:nvSpPr>
          <p:cNvPr id="4" name="Slide Number Placeholder 3"/>
          <p:cNvSpPr>
            <a:spLocks noGrp="1"/>
          </p:cNvSpPr>
          <p:nvPr>
            <p:ph type="sldNum" sz="quarter" idx="5"/>
          </p:nvPr>
        </p:nvSpPr>
        <p:spPr/>
        <p:txBody>
          <a:bodyPr/>
          <a:lstStyle/>
          <a:p>
            <a:fld id="{00D141C7-4446-4667-A05E-5CBD7F984766}" type="slidenum">
              <a:rPr lang="en-US" smtClean="0"/>
              <a:t>5</a:t>
            </a:fld>
            <a:endParaRPr lang="en-US"/>
          </a:p>
        </p:txBody>
      </p:sp>
    </p:spTree>
    <p:extLst>
      <p:ext uri="{BB962C8B-B14F-4D97-AF65-F5344CB8AC3E}">
        <p14:creationId xmlns:p14="http://schemas.microsoft.com/office/powerpoint/2010/main" val="179222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These are the first 4 sub-cultures to shape American culture and civilization. </a:t>
            </a:r>
          </a:p>
          <a:p>
            <a:pPr marL="171450" indent="-171450">
              <a:buFont typeface="Arial" panose="020B0604020202020204" pitchFamily="34" charset="0"/>
              <a:buChar char="•"/>
            </a:pPr>
            <a:r>
              <a:rPr lang="en-US" dirty="0"/>
              <a:t>The red dot is the Irish and Scottish Celts.  They were fighting what become the white and blue dots since the Romans conquered Britain.  From full invasion in 43 BC to 1745 with the last rising of the Highland Clans there was warfare.  James Webb described it in his book, Born Fighting.</a:t>
            </a:r>
          </a:p>
          <a:p>
            <a:pPr marL="171450" indent="-171450">
              <a:buFont typeface="Arial" panose="020B0604020202020204" pitchFamily="34" charset="0"/>
              <a:buChar char="•"/>
            </a:pPr>
            <a:r>
              <a:rPr lang="en-US" dirty="0"/>
              <a:t>White dot in the West Counties are the Anglo-Saxons that were pushed out by the Vikings in the two Blue dots starting around year 800 AD.</a:t>
            </a:r>
          </a:p>
          <a:p>
            <a:pPr marL="171450" indent="-171450">
              <a:buFont typeface="Arial" panose="020B0604020202020204" pitchFamily="34" charset="0"/>
              <a:buChar char="•"/>
            </a:pPr>
            <a:r>
              <a:rPr lang="en-US" dirty="0"/>
              <a:t>Ultimately, Alfred the Great united the Anglo-Saxons and divided England between them and the Vikings ruling the Danelaw.  He helped convert the Vikings to Christianity.</a:t>
            </a:r>
          </a:p>
          <a:p>
            <a:pPr marL="171450" indent="-171450">
              <a:buFont typeface="Arial" panose="020B0604020202020204" pitchFamily="34" charset="0"/>
              <a:buChar char="•"/>
            </a:pPr>
            <a:r>
              <a:rPr lang="en-US" dirty="0"/>
              <a:t>Then, while English-speaking people were colonizing America, the white, blue, and red dots fought each other during the three-way English Civil war.</a:t>
            </a:r>
          </a:p>
        </p:txBody>
      </p:sp>
      <p:sp>
        <p:nvSpPr>
          <p:cNvPr id="4" name="Slide Number Placeholder 3"/>
          <p:cNvSpPr>
            <a:spLocks noGrp="1"/>
          </p:cNvSpPr>
          <p:nvPr>
            <p:ph type="sldNum" sz="quarter" idx="5"/>
          </p:nvPr>
        </p:nvSpPr>
        <p:spPr/>
        <p:txBody>
          <a:bodyPr/>
          <a:lstStyle/>
          <a:p>
            <a:fld id="{00D141C7-4446-4667-A05E-5CBD7F984766}" type="slidenum">
              <a:rPr lang="en-US" smtClean="0"/>
              <a:t>8</a:t>
            </a:fld>
            <a:endParaRPr lang="en-US"/>
          </a:p>
        </p:txBody>
      </p:sp>
    </p:spTree>
    <p:extLst>
      <p:ext uri="{BB962C8B-B14F-4D97-AF65-F5344CB8AC3E}">
        <p14:creationId xmlns:p14="http://schemas.microsoft.com/office/powerpoint/2010/main" val="3477226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From the moment the Yankees showed up in Massachusetts, the people were different.  They had different accents. They had different colloquialisms.  They were distinct sub-cultures. </a:t>
            </a:r>
          </a:p>
          <a:p>
            <a:pPr marL="171450" indent="-171450">
              <a:buFont typeface="Arial" panose="020B0604020202020204" pitchFamily="34" charset="0"/>
              <a:buChar char="•"/>
            </a:pPr>
            <a:r>
              <a:rPr lang="en-US" dirty="0"/>
              <a:t>Tidewater Virginia, Maryland, North and South Carolina were pre-dominantly Anglican.  The losers of the English Civil war, the Cavaliers, shaped the live and let live culture.</a:t>
            </a:r>
          </a:p>
          <a:p>
            <a:pPr marL="171450" indent="-171450">
              <a:buFont typeface="Arial" panose="020B0604020202020204" pitchFamily="34" charset="0"/>
              <a:buChar char="•"/>
            </a:pPr>
            <a:r>
              <a:rPr lang="en-US" dirty="0"/>
              <a:t>New England was dominated by Puritans from East Anglia. They were absolutists.  That’s why we have Rhode Island and Connecticut because of the people they drove out of Massachusetts. They were and remain a “my way or the highway” sub-culture.  </a:t>
            </a:r>
          </a:p>
          <a:p>
            <a:pPr marL="171450" indent="-171450">
              <a:buFont typeface="Arial" panose="020B0604020202020204" pitchFamily="34" charset="0"/>
              <a:buChar char="•"/>
            </a:pPr>
            <a:r>
              <a:rPr lang="en-US" dirty="0"/>
              <a:t>The Middle Atlantic dominated by New York City and Philadelphia was dominated by Quakers from the Midlands and Germans of several dissenting Protestant sects primarily from the Palatinate area of Germany. They were all about hard work and commerce.  Building great farms and making money. </a:t>
            </a:r>
          </a:p>
          <a:p>
            <a:pPr marL="171450" indent="-171450">
              <a:buFont typeface="Arial" panose="020B0604020202020204" pitchFamily="34" charset="0"/>
              <a:buChar char="•"/>
            </a:pPr>
            <a:r>
              <a:rPr lang="en-US" dirty="0"/>
              <a:t>The Appalachian Frontier had different people but the Scot-Irish dominated that sub-culture.  The good English and German folks in Philadelphia called them the “Scum of the Earth” and pointed to the frontier to deal with Indians.  </a:t>
            </a:r>
          </a:p>
          <a:p>
            <a:pPr marL="171450" indent="-171450">
              <a:buFont typeface="Arial" panose="020B0604020202020204" pitchFamily="34" charset="0"/>
              <a:buChar char="•"/>
            </a:pPr>
            <a:r>
              <a:rPr lang="en-US" dirty="0"/>
              <a:t>All the sub-cultures expanded westward.  The Scot-Irish dominated across much of the South and West when it was frontier.  </a:t>
            </a:r>
          </a:p>
        </p:txBody>
      </p:sp>
      <p:sp>
        <p:nvSpPr>
          <p:cNvPr id="4" name="Slide Number Placeholder 3"/>
          <p:cNvSpPr>
            <a:spLocks noGrp="1"/>
          </p:cNvSpPr>
          <p:nvPr>
            <p:ph type="sldNum" sz="quarter" idx="5"/>
          </p:nvPr>
        </p:nvSpPr>
        <p:spPr/>
        <p:txBody>
          <a:bodyPr/>
          <a:lstStyle/>
          <a:p>
            <a:fld id="{00D141C7-4446-4667-A05E-5CBD7F984766}" type="slidenum">
              <a:rPr lang="en-US" smtClean="0"/>
              <a:t>9</a:t>
            </a:fld>
            <a:endParaRPr lang="en-US"/>
          </a:p>
        </p:txBody>
      </p:sp>
    </p:spTree>
    <p:extLst>
      <p:ext uri="{BB962C8B-B14F-4D97-AF65-F5344CB8AC3E}">
        <p14:creationId xmlns:p14="http://schemas.microsoft.com/office/powerpoint/2010/main" val="1077718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If you go to Jamestown, either the US National Park or the state exhibit, you will hear that, essentially, 3 co-equal cultures melded into the multi-cultural ensemble that is Virginia and America.</a:t>
            </a:r>
          </a:p>
          <a:p>
            <a:pPr marL="171450" indent="-171450">
              <a:buFont typeface="Arial" panose="020B0604020202020204" pitchFamily="34" charset="0"/>
              <a:buChar char="•"/>
            </a:pPr>
            <a:r>
              <a:rPr lang="en-US" dirty="0"/>
              <a:t>Not so.</a:t>
            </a:r>
          </a:p>
          <a:p>
            <a:pPr marL="171450" indent="-171450">
              <a:buFont typeface="Arial" panose="020B0604020202020204" pitchFamily="34" charset="0"/>
              <a:buChar char="•"/>
            </a:pPr>
            <a:r>
              <a:rPr lang="en-US" dirty="0"/>
              <a:t>The four sub-cultures dominated their regions.  They assimilated others.  Others contributed of course, but it was not ever multi-cultural. </a:t>
            </a:r>
          </a:p>
        </p:txBody>
      </p:sp>
      <p:sp>
        <p:nvSpPr>
          <p:cNvPr id="4" name="Slide Number Placeholder 3"/>
          <p:cNvSpPr>
            <a:spLocks noGrp="1"/>
          </p:cNvSpPr>
          <p:nvPr>
            <p:ph type="sldNum" sz="quarter" idx="5"/>
          </p:nvPr>
        </p:nvSpPr>
        <p:spPr/>
        <p:txBody>
          <a:bodyPr/>
          <a:lstStyle/>
          <a:p>
            <a:fld id="{00D141C7-4446-4667-A05E-5CBD7F984766}" type="slidenum">
              <a:rPr lang="en-US" smtClean="0"/>
              <a:t>10</a:t>
            </a:fld>
            <a:endParaRPr lang="en-US"/>
          </a:p>
        </p:txBody>
      </p:sp>
    </p:spTree>
    <p:extLst>
      <p:ext uri="{BB962C8B-B14F-4D97-AF65-F5344CB8AC3E}">
        <p14:creationId xmlns:p14="http://schemas.microsoft.com/office/powerpoint/2010/main" val="902299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 were unifying forces to create the consensus culture called America after our War of Independence.  But, the unity wasn’t whiteness as the 1619 Project and other Critical Race Theory fantasies claim.  Race is a social construct to distinguish between ethnicities that are enslaved and those that aren’t.  That notion of white and black exists, but it isn’t definitive for the new nation.</a:t>
            </a:r>
          </a:p>
          <a:p>
            <a:pPr marL="171450" indent="-171450">
              <a:buFont typeface="Arial" panose="020B0604020202020204" pitchFamily="34" charset="0"/>
              <a:buChar char="•"/>
            </a:pPr>
            <a:r>
              <a:rPr lang="en-US" dirty="0"/>
              <a:t>Religion and language unite.  George Whitfield spoke to an estimated 85% of all Americans during the First Great Awakening.  </a:t>
            </a:r>
          </a:p>
          <a:p>
            <a:pPr marL="171450" indent="-171450">
              <a:buFont typeface="Arial" panose="020B0604020202020204" pitchFamily="34" charset="0"/>
              <a:buChar char="•"/>
            </a:pPr>
            <a:r>
              <a:rPr lang="en-US" dirty="0"/>
              <a:t>English Common Law unites. There was a common legacy of limited government beginning with from the Magna Charta forward. </a:t>
            </a:r>
          </a:p>
          <a:p>
            <a:pPr marL="171450" indent="-171450">
              <a:buFont typeface="Arial" panose="020B0604020202020204" pitchFamily="34" charset="0"/>
              <a:buChar char="•"/>
            </a:pPr>
            <a:r>
              <a:rPr lang="en-US" dirty="0"/>
              <a:t>The temerity and results of the English removing three heads of state in the 17</a:t>
            </a:r>
            <a:r>
              <a:rPr lang="en-US" baseline="30000" dirty="0"/>
              <a:t>th</a:t>
            </a:r>
            <a:r>
              <a:rPr lang="en-US" dirty="0"/>
              <a:t> century and establishing the primacy of parliament was shared among the colonists.  </a:t>
            </a:r>
          </a:p>
        </p:txBody>
      </p:sp>
      <p:sp>
        <p:nvSpPr>
          <p:cNvPr id="4" name="Slide Number Placeholder 3"/>
          <p:cNvSpPr>
            <a:spLocks noGrp="1"/>
          </p:cNvSpPr>
          <p:nvPr>
            <p:ph type="sldNum" sz="quarter" idx="5"/>
          </p:nvPr>
        </p:nvSpPr>
        <p:spPr/>
        <p:txBody>
          <a:bodyPr/>
          <a:lstStyle/>
          <a:p>
            <a:fld id="{00D141C7-4446-4667-A05E-5CBD7F984766}" type="slidenum">
              <a:rPr lang="en-US" smtClean="0"/>
              <a:t>11</a:t>
            </a:fld>
            <a:endParaRPr lang="en-US"/>
          </a:p>
        </p:txBody>
      </p:sp>
    </p:spTree>
    <p:extLst>
      <p:ext uri="{BB962C8B-B14F-4D97-AF65-F5344CB8AC3E}">
        <p14:creationId xmlns:p14="http://schemas.microsoft.com/office/powerpoint/2010/main" val="1711970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04314-8115-4395-86B0-011FE0FB6E33}"/>
              </a:ext>
            </a:extLst>
          </p:cNvPr>
          <p:cNvSpPr>
            <a:spLocks noGrp="1"/>
          </p:cNvSpPr>
          <p:nvPr>
            <p:ph type="ctrTitle"/>
          </p:nvPr>
        </p:nvSpPr>
        <p:spPr>
          <a:xfrm>
            <a:off x="1465811" y="107721"/>
            <a:ext cx="9144000" cy="806680"/>
          </a:xfrm>
        </p:spPr>
        <p:txBody>
          <a:bodyPr anchor="b">
            <a:normAutofit/>
          </a:bodyPr>
          <a:lstStyle>
            <a:lvl1pPr algn="ctr">
              <a:defRPr sz="4800" b="1"/>
            </a:lvl1pPr>
          </a:lstStyle>
          <a:p>
            <a:r>
              <a:rPr lang="en-US" dirty="0"/>
              <a:t>Click to edit Master title style</a:t>
            </a:r>
          </a:p>
        </p:txBody>
      </p:sp>
      <p:sp>
        <p:nvSpPr>
          <p:cNvPr id="3" name="Subtitle 2">
            <a:extLst>
              <a:ext uri="{FF2B5EF4-FFF2-40B4-BE49-F238E27FC236}">
                <a16:creationId xmlns:a16="http://schemas.microsoft.com/office/drawing/2014/main" id="{57C375D9-22E8-48C4-9D3D-30374022A052}"/>
              </a:ext>
            </a:extLst>
          </p:cNvPr>
          <p:cNvSpPr>
            <a:spLocks noGrp="1"/>
          </p:cNvSpPr>
          <p:nvPr>
            <p:ph type="subTitle" idx="1"/>
          </p:nvPr>
        </p:nvSpPr>
        <p:spPr>
          <a:xfrm>
            <a:off x="1524000" y="1015031"/>
            <a:ext cx="9144000" cy="44139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31AD5FA3-CB04-4AC9-A593-F2049F882BC7}"/>
              </a:ext>
            </a:extLst>
          </p:cNvPr>
          <p:cNvSpPr>
            <a:spLocks noGrp="1"/>
          </p:cNvSpPr>
          <p:nvPr>
            <p:ph type="dt" sz="half" idx="10"/>
          </p:nvPr>
        </p:nvSpPr>
        <p:spPr/>
        <p:txBody>
          <a:bodyPr/>
          <a:lstStyle>
            <a:lvl1pPr>
              <a:defRPr>
                <a:solidFill>
                  <a:schemeClr val="tx1"/>
                </a:solidFill>
              </a:defRPr>
            </a:lvl1pPr>
          </a:lstStyle>
          <a:p>
            <a:fld id="{B6FF4B28-A1C1-4A93-9A45-BCADE4CF8DEC}" type="datetime1">
              <a:rPr lang="en-US" smtClean="0"/>
              <a:t>2/17/2026</a:t>
            </a:fld>
            <a:endParaRPr lang="en-US" dirty="0"/>
          </a:p>
        </p:txBody>
      </p:sp>
      <p:sp>
        <p:nvSpPr>
          <p:cNvPr id="5" name="Footer Placeholder 4">
            <a:extLst>
              <a:ext uri="{FF2B5EF4-FFF2-40B4-BE49-F238E27FC236}">
                <a16:creationId xmlns:a16="http://schemas.microsoft.com/office/drawing/2014/main" id="{AB74150F-8A89-4CCF-9732-2C6E240BAF59}"/>
              </a:ext>
            </a:extLst>
          </p:cNvPr>
          <p:cNvSpPr>
            <a:spLocks noGrp="1"/>
          </p:cNvSpPr>
          <p:nvPr>
            <p:ph type="ftr" sz="quarter" idx="11"/>
          </p:nvPr>
        </p:nvSpPr>
        <p:spPr>
          <a:ln>
            <a:solidFill>
              <a:schemeClr val="tx1"/>
            </a:solidFill>
          </a:ln>
        </p:spPr>
        <p:txBody>
          <a:bodyPr/>
          <a:lstStyle/>
          <a:p>
            <a:r>
              <a:rPr lang="en-US"/>
              <a:t>February 2026</a:t>
            </a:r>
            <a:endParaRPr lang="en-US" dirty="0"/>
          </a:p>
        </p:txBody>
      </p:sp>
      <p:sp>
        <p:nvSpPr>
          <p:cNvPr id="6" name="Slide Number Placeholder 5">
            <a:extLst>
              <a:ext uri="{FF2B5EF4-FFF2-40B4-BE49-F238E27FC236}">
                <a16:creationId xmlns:a16="http://schemas.microsoft.com/office/drawing/2014/main" id="{93E80C31-617A-4A15-9335-EED539D7A8CD}"/>
              </a:ext>
            </a:extLst>
          </p:cNvPr>
          <p:cNvSpPr>
            <a:spLocks noGrp="1"/>
          </p:cNvSpPr>
          <p:nvPr>
            <p:ph type="sldNum" sz="quarter" idx="12"/>
          </p:nvPr>
        </p:nvSpPr>
        <p:spPr/>
        <p:txBody>
          <a:bodyPr/>
          <a:lstStyle/>
          <a:p>
            <a:fld id="{AB9A3529-F32B-4076-828B-CF4E8F19F8B7}" type="slidenum">
              <a:rPr lang="en-US" smtClean="0"/>
              <a:t>‹#›</a:t>
            </a:fld>
            <a:endParaRPr lang="en-US" dirty="0"/>
          </a:p>
        </p:txBody>
      </p:sp>
    </p:spTree>
    <p:extLst>
      <p:ext uri="{BB962C8B-B14F-4D97-AF65-F5344CB8AC3E}">
        <p14:creationId xmlns:p14="http://schemas.microsoft.com/office/powerpoint/2010/main" val="1560814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73ADC-244F-4A9B-9776-85AA2A1086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2CB556-78D7-4E27-9C02-E8ED632278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1BA998-EDE5-4022-BC69-89D870A94030}"/>
              </a:ext>
            </a:extLst>
          </p:cNvPr>
          <p:cNvSpPr>
            <a:spLocks noGrp="1"/>
          </p:cNvSpPr>
          <p:nvPr>
            <p:ph type="dt" sz="half" idx="10"/>
          </p:nvPr>
        </p:nvSpPr>
        <p:spPr/>
        <p:txBody>
          <a:bodyPr/>
          <a:lstStyle/>
          <a:p>
            <a:fld id="{292A01AC-BD1B-4BFB-A69D-49A7D22F54E1}" type="datetime1">
              <a:rPr lang="en-US" smtClean="0"/>
              <a:t>2/17/2026</a:t>
            </a:fld>
            <a:endParaRPr lang="en-US"/>
          </a:p>
        </p:txBody>
      </p:sp>
      <p:sp>
        <p:nvSpPr>
          <p:cNvPr id="5" name="Footer Placeholder 4">
            <a:extLst>
              <a:ext uri="{FF2B5EF4-FFF2-40B4-BE49-F238E27FC236}">
                <a16:creationId xmlns:a16="http://schemas.microsoft.com/office/drawing/2014/main" id="{8865D9A2-80FA-4B67-BB9F-BDA238296A45}"/>
              </a:ext>
            </a:extLst>
          </p:cNvPr>
          <p:cNvSpPr>
            <a:spLocks noGrp="1"/>
          </p:cNvSpPr>
          <p:nvPr>
            <p:ph type="ftr" sz="quarter" idx="11"/>
          </p:nvPr>
        </p:nvSpPr>
        <p:spPr/>
        <p:txBody>
          <a:bodyPr/>
          <a:lstStyle/>
          <a:p>
            <a:r>
              <a:rPr lang="en-US"/>
              <a:t>February 2026</a:t>
            </a:r>
          </a:p>
        </p:txBody>
      </p:sp>
      <p:sp>
        <p:nvSpPr>
          <p:cNvPr id="6" name="Slide Number Placeholder 5">
            <a:extLst>
              <a:ext uri="{FF2B5EF4-FFF2-40B4-BE49-F238E27FC236}">
                <a16:creationId xmlns:a16="http://schemas.microsoft.com/office/drawing/2014/main" id="{D75AEDD7-3167-4101-A389-F6E49DD91334}"/>
              </a:ext>
            </a:extLst>
          </p:cNvPr>
          <p:cNvSpPr>
            <a:spLocks noGrp="1"/>
          </p:cNvSpPr>
          <p:nvPr>
            <p:ph type="sldNum" sz="quarter" idx="12"/>
          </p:nvPr>
        </p:nvSpPr>
        <p:spPr/>
        <p:txBody>
          <a:bodyPr/>
          <a:lstStyle/>
          <a:p>
            <a:fld id="{AB9A3529-F32B-4076-828B-CF4E8F19F8B7}" type="slidenum">
              <a:rPr lang="en-US" smtClean="0"/>
              <a:t>‹#›</a:t>
            </a:fld>
            <a:endParaRPr lang="en-US"/>
          </a:p>
        </p:txBody>
      </p:sp>
    </p:spTree>
    <p:extLst>
      <p:ext uri="{BB962C8B-B14F-4D97-AF65-F5344CB8AC3E}">
        <p14:creationId xmlns:p14="http://schemas.microsoft.com/office/powerpoint/2010/main" val="3895285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0C71C0-E250-420B-A6CD-6A84ECBF10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6CB313-F96C-422A-9AFD-921B3579F6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8D3DBC-F0BD-436A-90F4-087A7F483A2C}"/>
              </a:ext>
            </a:extLst>
          </p:cNvPr>
          <p:cNvSpPr>
            <a:spLocks noGrp="1"/>
          </p:cNvSpPr>
          <p:nvPr>
            <p:ph type="dt" sz="half" idx="10"/>
          </p:nvPr>
        </p:nvSpPr>
        <p:spPr/>
        <p:txBody>
          <a:bodyPr/>
          <a:lstStyle/>
          <a:p>
            <a:fld id="{2B3F0BF0-20DB-4A42-A4A0-7B5387D8F3C1}" type="datetime1">
              <a:rPr lang="en-US" smtClean="0"/>
              <a:t>2/17/2026</a:t>
            </a:fld>
            <a:endParaRPr lang="en-US"/>
          </a:p>
        </p:txBody>
      </p:sp>
      <p:sp>
        <p:nvSpPr>
          <p:cNvPr id="5" name="Footer Placeholder 4">
            <a:extLst>
              <a:ext uri="{FF2B5EF4-FFF2-40B4-BE49-F238E27FC236}">
                <a16:creationId xmlns:a16="http://schemas.microsoft.com/office/drawing/2014/main" id="{608F3F68-F34F-49BD-A907-511449EC827A}"/>
              </a:ext>
            </a:extLst>
          </p:cNvPr>
          <p:cNvSpPr>
            <a:spLocks noGrp="1"/>
          </p:cNvSpPr>
          <p:nvPr>
            <p:ph type="ftr" sz="quarter" idx="11"/>
          </p:nvPr>
        </p:nvSpPr>
        <p:spPr/>
        <p:txBody>
          <a:bodyPr/>
          <a:lstStyle/>
          <a:p>
            <a:r>
              <a:rPr lang="en-US"/>
              <a:t>February 2026</a:t>
            </a:r>
          </a:p>
        </p:txBody>
      </p:sp>
      <p:sp>
        <p:nvSpPr>
          <p:cNvPr id="6" name="Slide Number Placeholder 5">
            <a:extLst>
              <a:ext uri="{FF2B5EF4-FFF2-40B4-BE49-F238E27FC236}">
                <a16:creationId xmlns:a16="http://schemas.microsoft.com/office/drawing/2014/main" id="{8A8C23B8-1C3A-4E5A-BD84-1EC87E478FB1}"/>
              </a:ext>
            </a:extLst>
          </p:cNvPr>
          <p:cNvSpPr>
            <a:spLocks noGrp="1"/>
          </p:cNvSpPr>
          <p:nvPr>
            <p:ph type="sldNum" sz="quarter" idx="12"/>
          </p:nvPr>
        </p:nvSpPr>
        <p:spPr/>
        <p:txBody>
          <a:bodyPr/>
          <a:lstStyle/>
          <a:p>
            <a:fld id="{AB9A3529-F32B-4076-828B-CF4E8F19F8B7}" type="slidenum">
              <a:rPr lang="en-US" smtClean="0"/>
              <a:t>‹#›</a:t>
            </a:fld>
            <a:endParaRPr lang="en-US"/>
          </a:p>
        </p:txBody>
      </p:sp>
    </p:spTree>
    <p:extLst>
      <p:ext uri="{BB962C8B-B14F-4D97-AF65-F5344CB8AC3E}">
        <p14:creationId xmlns:p14="http://schemas.microsoft.com/office/powerpoint/2010/main" val="3476277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5F597-A601-4AD0-8EFE-790A0A5ED8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92A8CA-5675-44C3-9424-2C229E7362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6BA86D-682E-4F6B-8B68-2A4F8AEAF6C7}"/>
              </a:ext>
            </a:extLst>
          </p:cNvPr>
          <p:cNvSpPr>
            <a:spLocks noGrp="1"/>
          </p:cNvSpPr>
          <p:nvPr>
            <p:ph type="dt" sz="half" idx="10"/>
          </p:nvPr>
        </p:nvSpPr>
        <p:spPr/>
        <p:txBody>
          <a:bodyPr/>
          <a:lstStyle/>
          <a:p>
            <a:fld id="{311559DC-B7A7-4B51-9071-6B63D22810CD}" type="datetime1">
              <a:rPr lang="en-US" smtClean="0"/>
              <a:t>2/17/2026</a:t>
            </a:fld>
            <a:endParaRPr lang="en-US"/>
          </a:p>
        </p:txBody>
      </p:sp>
      <p:sp>
        <p:nvSpPr>
          <p:cNvPr id="5" name="Footer Placeholder 4">
            <a:extLst>
              <a:ext uri="{FF2B5EF4-FFF2-40B4-BE49-F238E27FC236}">
                <a16:creationId xmlns:a16="http://schemas.microsoft.com/office/drawing/2014/main" id="{30B9D6E8-324D-445D-B712-CEC077C7C354}"/>
              </a:ext>
            </a:extLst>
          </p:cNvPr>
          <p:cNvSpPr>
            <a:spLocks noGrp="1"/>
          </p:cNvSpPr>
          <p:nvPr>
            <p:ph type="ftr" sz="quarter" idx="11"/>
          </p:nvPr>
        </p:nvSpPr>
        <p:spPr/>
        <p:txBody>
          <a:bodyPr/>
          <a:lstStyle/>
          <a:p>
            <a:r>
              <a:rPr lang="en-US"/>
              <a:t>February 2026</a:t>
            </a:r>
          </a:p>
        </p:txBody>
      </p:sp>
      <p:sp>
        <p:nvSpPr>
          <p:cNvPr id="6" name="Slide Number Placeholder 5">
            <a:extLst>
              <a:ext uri="{FF2B5EF4-FFF2-40B4-BE49-F238E27FC236}">
                <a16:creationId xmlns:a16="http://schemas.microsoft.com/office/drawing/2014/main" id="{9BE420AF-D3BE-440C-8910-6AD4E086AD40}"/>
              </a:ext>
            </a:extLst>
          </p:cNvPr>
          <p:cNvSpPr>
            <a:spLocks noGrp="1"/>
          </p:cNvSpPr>
          <p:nvPr>
            <p:ph type="sldNum" sz="quarter" idx="12"/>
          </p:nvPr>
        </p:nvSpPr>
        <p:spPr/>
        <p:txBody>
          <a:bodyPr/>
          <a:lstStyle/>
          <a:p>
            <a:fld id="{EED760C2-FD6C-47F6-9F22-5091A144BE4D}" type="slidenum">
              <a:rPr lang="en-US" smtClean="0"/>
              <a:t>‹#›</a:t>
            </a:fld>
            <a:endParaRPr lang="en-US"/>
          </a:p>
        </p:txBody>
      </p:sp>
    </p:spTree>
    <p:extLst>
      <p:ext uri="{BB962C8B-B14F-4D97-AF65-F5344CB8AC3E}">
        <p14:creationId xmlns:p14="http://schemas.microsoft.com/office/powerpoint/2010/main" val="3431076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D02F7-4130-4B65-B91E-EB68610334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FF45A1-A768-41AA-BAC7-601096D35D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744FBC-BCEC-4A2C-9A0E-D84772ACF50B}"/>
              </a:ext>
            </a:extLst>
          </p:cNvPr>
          <p:cNvSpPr>
            <a:spLocks noGrp="1"/>
          </p:cNvSpPr>
          <p:nvPr>
            <p:ph type="dt" sz="half" idx="10"/>
          </p:nvPr>
        </p:nvSpPr>
        <p:spPr/>
        <p:txBody>
          <a:bodyPr/>
          <a:lstStyle/>
          <a:p>
            <a:fld id="{C09D5497-60FF-4B42-9BC2-4F354B4508AF}" type="datetime1">
              <a:rPr lang="en-US" smtClean="0"/>
              <a:t>2/17/2026</a:t>
            </a:fld>
            <a:endParaRPr lang="en-US"/>
          </a:p>
        </p:txBody>
      </p:sp>
      <p:sp>
        <p:nvSpPr>
          <p:cNvPr id="5" name="Footer Placeholder 4">
            <a:extLst>
              <a:ext uri="{FF2B5EF4-FFF2-40B4-BE49-F238E27FC236}">
                <a16:creationId xmlns:a16="http://schemas.microsoft.com/office/drawing/2014/main" id="{DFC7F082-711F-430D-9209-A38A63A914A1}"/>
              </a:ext>
            </a:extLst>
          </p:cNvPr>
          <p:cNvSpPr>
            <a:spLocks noGrp="1"/>
          </p:cNvSpPr>
          <p:nvPr>
            <p:ph type="ftr" sz="quarter" idx="11"/>
          </p:nvPr>
        </p:nvSpPr>
        <p:spPr/>
        <p:txBody>
          <a:bodyPr/>
          <a:lstStyle/>
          <a:p>
            <a:r>
              <a:rPr lang="en-US"/>
              <a:t>February 2026</a:t>
            </a:r>
          </a:p>
        </p:txBody>
      </p:sp>
      <p:sp>
        <p:nvSpPr>
          <p:cNvPr id="6" name="Slide Number Placeholder 5">
            <a:extLst>
              <a:ext uri="{FF2B5EF4-FFF2-40B4-BE49-F238E27FC236}">
                <a16:creationId xmlns:a16="http://schemas.microsoft.com/office/drawing/2014/main" id="{2CC2DF6B-EA7F-454C-9AC6-99575A703627}"/>
              </a:ext>
            </a:extLst>
          </p:cNvPr>
          <p:cNvSpPr>
            <a:spLocks noGrp="1"/>
          </p:cNvSpPr>
          <p:nvPr>
            <p:ph type="sldNum" sz="quarter" idx="12"/>
          </p:nvPr>
        </p:nvSpPr>
        <p:spPr/>
        <p:txBody>
          <a:bodyPr/>
          <a:lstStyle/>
          <a:p>
            <a:fld id="{EED760C2-FD6C-47F6-9F22-5091A144BE4D}" type="slidenum">
              <a:rPr lang="en-US" smtClean="0"/>
              <a:t>‹#›</a:t>
            </a:fld>
            <a:endParaRPr lang="en-US"/>
          </a:p>
        </p:txBody>
      </p:sp>
    </p:spTree>
    <p:extLst>
      <p:ext uri="{BB962C8B-B14F-4D97-AF65-F5344CB8AC3E}">
        <p14:creationId xmlns:p14="http://schemas.microsoft.com/office/powerpoint/2010/main" val="27323338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404A2-C61A-4BEF-8221-E83824EEA3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F6EAFE2-5F08-4053-986C-6C5F0D2372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AB33ED-DF1B-4445-8D68-7CCAA89BEF7C}"/>
              </a:ext>
            </a:extLst>
          </p:cNvPr>
          <p:cNvSpPr>
            <a:spLocks noGrp="1"/>
          </p:cNvSpPr>
          <p:nvPr>
            <p:ph type="dt" sz="half" idx="10"/>
          </p:nvPr>
        </p:nvSpPr>
        <p:spPr/>
        <p:txBody>
          <a:bodyPr/>
          <a:lstStyle/>
          <a:p>
            <a:fld id="{58793EA7-32D7-463B-81CC-9A6988C341BF}" type="datetime1">
              <a:rPr lang="en-US" smtClean="0"/>
              <a:t>2/17/2026</a:t>
            </a:fld>
            <a:endParaRPr lang="en-US"/>
          </a:p>
        </p:txBody>
      </p:sp>
      <p:sp>
        <p:nvSpPr>
          <p:cNvPr id="5" name="Footer Placeholder 4">
            <a:extLst>
              <a:ext uri="{FF2B5EF4-FFF2-40B4-BE49-F238E27FC236}">
                <a16:creationId xmlns:a16="http://schemas.microsoft.com/office/drawing/2014/main" id="{473E9EE4-CEE2-4565-9C7C-88FD760B5B51}"/>
              </a:ext>
            </a:extLst>
          </p:cNvPr>
          <p:cNvSpPr>
            <a:spLocks noGrp="1"/>
          </p:cNvSpPr>
          <p:nvPr>
            <p:ph type="ftr" sz="quarter" idx="11"/>
          </p:nvPr>
        </p:nvSpPr>
        <p:spPr/>
        <p:txBody>
          <a:bodyPr/>
          <a:lstStyle/>
          <a:p>
            <a:r>
              <a:rPr lang="en-US"/>
              <a:t>February 2026</a:t>
            </a:r>
          </a:p>
        </p:txBody>
      </p:sp>
      <p:sp>
        <p:nvSpPr>
          <p:cNvPr id="6" name="Slide Number Placeholder 5">
            <a:extLst>
              <a:ext uri="{FF2B5EF4-FFF2-40B4-BE49-F238E27FC236}">
                <a16:creationId xmlns:a16="http://schemas.microsoft.com/office/drawing/2014/main" id="{1921ACC1-4C32-40EE-95E5-BEE92AD221CC}"/>
              </a:ext>
            </a:extLst>
          </p:cNvPr>
          <p:cNvSpPr>
            <a:spLocks noGrp="1"/>
          </p:cNvSpPr>
          <p:nvPr>
            <p:ph type="sldNum" sz="quarter" idx="12"/>
          </p:nvPr>
        </p:nvSpPr>
        <p:spPr/>
        <p:txBody>
          <a:bodyPr/>
          <a:lstStyle/>
          <a:p>
            <a:fld id="{EED760C2-FD6C-47F6-9F22-5091A144BE4D}" type="slidenum">
              <a:rPr lang="en-US" smtClean="0"/>
              <a:t>‹#›</a:t>
            </a:fld>
            <a:endParaRPr lang="en-US"/>
          </a:p>
        </p:txBody>
      </p:sp>
    </p:spTree>
    <p:extLst>
      <p:ext uri="{BB962C8B-B14F-4D97-AF65-F5344CB8AC3E}">
        <p14:creationId xmlns:p14="http://schemas.microsoft.com/office/powerpoint/2010/main" val="4045741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8B1DF-4796-409A-8B1B-F118A06BFF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DB562C-3D38-4B78-9542-5DC02B0818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D2FEBA-7E14-4FE8-A900-5B49890698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EE823C-CD2A-4427-BA1F-E4D30C8C96F8}"/>
              </a:ext>
            </a:extLst>
          </p:cNvPr>
          <p:cNvSpPr>
            <a:spLocks noGrp="1"/>
          </p:cNvSpPr>
          <p:nvPr>
            <p:ph type="dt" sz="half" idx="10"/>
          </p:nvPr>
        </p:nvSpPr>
        <p:spPr/>
        <p:txBody>
          <a:bodyPr/>
          <a:lstStyle/>
          <a:p>
            <a:fld id="{26F7F232-D3AE-4557-87D1-C6E92AD8C231}" type="datetime1">
              <a:rPr lang="en-US" smtClean="0"/>
              <a:t>2/17/2026</a:t>
            </a:fld>
            <a:endParaRPr lang="en-US"/>
          </a:p>
        </p:txBody>
      </p:sp>
      <p:sp>
        <p:nvSpPr>
          <p:cNvPr id="6" name="Footer Placeholder 5">
            <a:extLst>
              <a:ext uri="{FF2B5EF4-FFF2-40B4-BE49-F238E27FC236}">
                <a16:creationId xmlns:a16="http://schemas.microsoft.com/office/drawing/2014/main" id="{F3F2BEDA-4446-4151-BAF9-CCFFE988C4B5}"/>
              </a:ext>
            </a:extLst>
          </p:cNvPr>
          <p:cNvSpPr>
            <a:spLocks noGrp="1"/>
          </p:cNvSpPr>
          <p:nvPr>
            <p:ph type="ftr" sz="quarter" idx="11"/>
          </p:nvPr>
        </p:nvSpPr>
        <p:spPr/>
        <p:txBody>
          <a:bodyPr/>
          <a:lstStyle/>
          <a:p>
            <a:r>
              <a:rPr lang="en-US"/>
              <a:t>February 2026</a:t>
            </a:r>
          </a:p>
        </p:txBody>
      </p:sp>
      <p:sp>
        <p:nvSpPr>
          <p:cNvPr id="7" name="Slide Number Placeholder 6">
            <a:extLst>
              <a:ext uri="{FF2B5EF4-FFF2-40B4-BE49-F238E27FC236}">
                <a16:creationId xmlns:a16="http://schemas.microsoft.com/office/drawing/2014/main" id="{60C8569F-B1EB-480D-BCA9-D0427DA842B9}"/>
              </a:ext>
            </a:extLst>
          </p:cNvPr>
          <p:cNvSpPr>
            <a:spLocks noGrp="1"/>
          </p:cNvSpPr>
          <p:nvPr>
            <p:ph type="sldNum" sz="quarter" idx="12"/>
          </p:nvPr>
        </p:nvSpPr>
        <p:spPr/>
        <p:txBody>
          <a:bodyPr/>
          <a:lstStyle/>
          <a:p>
            <a:fld id="{EED760C2-FD6C-47F6-9F22-5091A144BE4D}" type="slidenum">
              <a:rPr lang="en-US" smtClean="0"/>
              <a:t>‹#›</a:t>
            </a:fld>
            <a:endParaRPr lang="en-US"/>
          </a:p>
        </p:txBody>
      </p:sp>
    </p:spTree>
    <p:extLst>
      <p:ext uri="{BB962C8B-B14F-4D97-AF65-F5344CB8AC3E}">
        <p14:creationId xmlns:p14="http://schemas.microsoft.com/office/powerpoint/2010/main" val="4139338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B29F1-E07C-430F-9F4C-2F6CE37304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A93FDD-2B17-4B9F-82EA-D8FBBEC8AC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37E6D4-1926-46B3-B76E-BD6D895E68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5C5794-F268-43AA-958C-2E9DD9DCEC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A5B9ED-1BD3-4242-9CA9-B383DBD3F5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4D372F-8D47-492B-9DE0-991DFCCF94E7}"/>
              </a:ext>
            </a:extLst>
          </p:cNvPr>
          <p:cNvSpPr>
            <a:spLocks noGrp="1"/>
          </p:cNvSpPr>
          <p:nvPr>
            <p:ph type="dt" sz="half" idx="10"/>
          </p:nvPr>
        </p:nvSpPr>
        <p:spPr/>
        <p:txBody>
          <a:bodyPr/>
          <a:lstStyle/>
          <a:p>
            <a:fld id="{FDC6DF2E-360D-405B-8AB4-17A5156E3C43}" type="datetime1">
              <a:rPr lang="en-US" smtClean="0"/>
              <a:t>2/17/2026</a:t>
            </a:fld>
            <a:endParaRPr lang="en-US"/>
          </a:p>
        </p:txBody>
      </p:sp>
      <p:sp>
        <p:nvSpPr>
          <p:cNvPr id="8" name="Footer Placeholder 7">
            <a:extLst>
              <a:ext uri="{FF2B5EF4-FFF2-40B4-BE49-F238E27FC236}">
                <a16:creationId xmlns:a16="http://schemas.microsoft.com/office/drawing/2014/main" id="{C38DA1FA-DE2F-4B6C-B019-232FA9A896E1}"/>
              </a:ext>
            </a:extLst>
          </p:cNvPr>
          <p:cNvSpPr>
            <a:spLocks noGrp="1"/>
          </p:cNvSpPr>
          <p:nvPr>
            <p:ph type="ftr" sz="quarter" idx="11"/>
          </p:nvPr>
        </p:nvSpPr>
        <p:spPr/>
        <p:txBody>
          <a:bodyPr/>
          <a:lstStyle/>
          <a:p>
            <a:r>
              <a:rPr lang="en-US"/>
              <a:t>February 2026</a:t>
            </a:r>
          </a:p>
        </p:txBody>
      </p:sp>
      <p:sp>
        <p:nvSpPr>
          <p:cNvPr id="9" name="Slide Number Placeholder 8">
            <a:extLst>
              <a:ext uri="{FF2B5EF4-FFF2-40B4-BE49-F238E27FC236}">
                <a16:creationId xmlns:a16="http://schemas.microsoft.com/office/drawing/2014/main" id="{5C3BED9D-8F8B-4306-BC0A-2E7A3FCAE359}"/>
              </a:ext>
            </a:extLst>
          </p:cNvPr>
          <p:cNvSpPr>
            <a:spLocks noGrp="1"/>
          </p:cNvSpPr>
          <p:nvPr>
            <p:ph type="sldNum" sz="quarter" idx="12"/>
          </p:nvPr>
        </p:nvSpPr>
        <p:spPr/>
        <p:txBody>
          <a:bodyPr/>
          <a:lstStyle/>
          <a:p>
            <a:fld id="{EED760C2-FD6C-47F6-9F22-5091A144BE4D}" type="slidenum">
              <a:rPr lang="en-US" smtClean="0"/>
              <a:t>‹#›</a:t>
            </a:fld>
            <a:endParaRPr lang="en-US"/>
          </a:p>
        </p:txBody>
      </p:sp>
    </p:spTree>
    <p:extLst>
      <p:ext uri="{BB962C8B-B14F-4D97-AF65-F5344CB8AC3E}">
        <p14:creationId xmlns:p14="http://schemas.microsoft.com/office/powerpoint/2010/main" val="2142887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5A2F7-7080-4472-8CCE-C74762E973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143834-94DC-4B4A-BCAB-534717915895}"/>
              </a:ext>
            </a:extLst>
          </p:cNvPr>
          <p:cNvSpPr>
            <a:spLocks noGrp="1"/>
          </p:cNvSpPr>
          <p:nvPr>
            <p:ph type="dt" sz="half" idx="10"/>
          </p:nvPr>
        </p:nvSpPr>
        <p:spPr/>
        <p:txBody>
          <a:bodyPr/>
          <a:lstStyle/>
          <a:p>
            <a:fld id="{18BE5539-2C63-467C-B534-BB1087F78F35}" type="datetime1">
              <a:rPr lang="en-US" smtClean="0"/>
              <a:t>2/17/2026</a:t>
            </a:fld>
            <a:endParaRPr lang="en-US"/>
          </a:p>
        </p:txBody>
      </p:sp>
      <p:sp>
        <p:nvSpPr>
          <p:cNvPr id="4" name="Footer Placeholder 3">
            <a:extLst>
              <a:ext uri="{FF2B5EF4-FFF2-40B4-BE49-F238E27FC236}">
                <a16:creationId xmlns:a16="http://schemas.microsoft.com/office/drawing/2014/main" id="{F73B40F2-64A2-4699-A7D3-7353799E8155}"/>
              </a:ext>
            </a:extLst>
          </p:cNvPr>
          <p:cNvSpPr>
            <a:spLocks noGrp="1"/>
          </p:cNvSpPr>
          <p:nvPr>
            <p:ph type="ftr" sz="quarter" idx="11"/>
          </p:nvPr>
        </p:nvSpPr>
        <p:spPr/>
        <p:txBody>
          <a:bodyPr/>
          <a:lstStyle/>
          <a:p>
            <a:r>
              <a:rPr lang="en-US"/>
              <a:t>February 2026</a:t>
            </a:r>
          </a:p>
        </p:txBody>
      </p:sp>
      <p:sp>
        <p:nvSpPr>
          <p:cNvPr id="5" name="Slide Number Placeholder 4">
            <a:extLst>
              <a:ext uri="{FF2B5EF4-FFF2-40B4-BE49-F238E27FC236}">
                <a16:creationId xmlns:a16="http://schemas.microsoft.com/office/drawing/2014/main" id="{DBB3C1ED-EDAE-4E25-AA01-85D5720E9123}"/>
              </a:ext>
            </a:extLst>
          </p:cNvPr>
          <p:cNvSpPr>
            <a:spLocks noGrp="1"/>
          </p:cNvSpPr>
          <p:nvPr>
            <p:ph type="sldNum" sz="quarter" idx="12"/>
          </p:nvPr>
        </p:nvSpPr>
        <p:spPr/>
        <p:txBody>
          <a:bodyPr/>
          <a:lstStyle/>
          <a:p>
            <a:fld id="{EED760C2-FD6C-47F6-9F22-5091A144BE4D}" type="slidenum">
              <a:rPr lang="en-US" smtClean="0"/>
              <a:t>‹#›</a:t>
            </a:fld>
            <a:endParaRPr lang="en-US"/>
          </a:p>
        </p:txBody>
      </p:sp>
    </p:spTree>
    <p:extLst>
      <p:ext uri="{BB962C8B-B14F-4D97-AF65-F5344CB8AC3E}">
        <p14:creationId xmlns:p14="http://schemas.microsoft.com/office/powerpoint/2010/main" val="30585588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CA65D3-2C90-4C9D-B841-00DC0B7A6AAD}"/>
              </a:ext>
            </a:extLst>
          </p:cNvPr>
          <p:cNvSpPr>
            <a:spLocks noGrp="1"/>
          </p:cNvSpPr>
          <p:nvPr>
            <p:ph type="dt" sz="half" idx="10"/>
          </p:nvPr>
        </p:nvSpPr>
        <p:spPr/>
        <p:txBody>
          <a:bodyPr/>
          <a:lstStyle/>
          <a:p>
            <a:fld id="{03C93E84-1A02-4A68-93EE-07C05AF30F2D}" type="datetime1">
              <a:rPr lang="en-US" smtClean="0"/>
              <a:t>2/17/2026</a:t>
            </a:fld>
            <a:endParaRPr lang="en-US"/>
          </a:p>
        </p:txBody>
      </p:sp>
      <p:sp>
        <p:nvSpPr>
          <p:cNvPr id="3" name="Footer Placeholder 2">
            <a:extLst>
              <a:ext uri="{FF2B5EF4-FFF2-40B4-BE49-F238E27FC236}">
                <a16:creationId xmlns:a16="http://schemas.microsoft.com/office/drawing/2014/main" id="{956158E6-8FB8-4B2F-8AF5-2540A8CD3F72}"/>
              </a:ext>
            </a:extLst>
          </p:cNvPr>
          <p:cNvSpPr>
            <a:spLocks noGrp="1"/>
          </p:cNvSpPr>
          <p:nvPr>
            <p:ph type="ftr" sz="quarter" idx="11"/>
          </p:nvPr>
        </p:nvSpPr>
        <p:spPr/>
        <p:txBody>
          <a:bodyPr/>
          <a:lstStyle/>
          <a:p>
            <a:r>
              <a:rPr lang="en-US"/>
              <a:t>February 2026</a:t>
            </a:r>
          </a:p>
        </p:txBody>
      </p:sp>
      <p:sp>
        <p:nvSpPr>
          <p:cNvPr id="4" name="Slide Number Placeholder 3">
            <a:extLst>
              <a:ext uri="{FF2B5EF4-FFF2-40B4-BE49-F238E27FC236}">
                <a16:creationId xmlns:a16="http://schemas.microsoft.com/office/drawing/2014/main" id="{2EB4CAA3-4DA2-4C02-AE30-F7CB6EFB70DA}"/>
              </a:ext>
            </a:extLst>
          </p:cNvPr>
          <p:cNvSpPr>
            <a:spLocks noGrp="1"/>
          </p:cNvSpPr>
          <p:nvPr>
            <p:ph type="sldNum" sz="quarter" idx="12"/>
          </p:nvPr>
        </p:nvSpPr>
        <p:spPr/>
        <p:txBody>
          <a:bodyPr/>
          <a:lstStyle/>
          <a:p>
            <a:fld id="{EED760C2-FD6C-47F6-9F22-5091A144BE4D}" type="slidenum">
              <a:rPr lang="en-US" smtClean="0"/>
              <a:t>‹#›</a:t>
            </a:fld>
            <a:endParaRPr lang="en-US"/>
          </a:p>
        </p:txBody>
      </p:sp>
    </p:spTree>
    <p:extLst>
      <p:ext uri="{BB962C8B-B14F-4D97-AF65-F5344CB8AC3E}">
        <p14:creationId xmlns:p14="http://schemas.microsoft.com/office/powerpoint/2010/main" val="11708362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4A940-04CB-4720-8F95-7FC68E6226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9868F6-E4F7-481C-816B-DB4A9185E8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523294-EEF4-41F0-93C4-0488CD99B4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22B62B-8921-491E-84E7-B933F5C4FE2C}"/>
              </a:ext>
            </a:extLst>
          </p:cNvPr>
          <p:cNvSpPr>
            <a:spLocks noGrp="1"/>
          </p:cNvSpPr>
          <p:nvPr>
            <p:ph type="dt" sz="half" idx="10"/>
          </p:nvPr>
        </p:nvSpPr>
        <p:spPr/>
        <p:txBody>
          <a:bodyPr/>
          <a:lstStyle/>
          <a:p>
            <a:fld id="{F6BE7581-B079-43A5-9590-8C973C7F90DB}" type="datetime1">
              <a:rPr lang="en-US" smtClean="0"/>
              <a:t>2/17/2026</a:t>
            </a:fld>
            <a:endParaRPr lang="en-US"/>
          </a:p>
        </p:txBody>
      </p:sp>
      <p:sp>
        <p:nvSpPr>
          <p:cNvPr id="6" name="Footer Placeholder 5">
            <a:extLst>
              <a:ext uri="{FF2B5EF4-FFF2-40B4-BE49-F238E27FC236}">
                <a16:creationId xmlns:a16="http://schemas.microsoft.com/office/drawing/2014/main" id="{46E86DC1-5A5C-4800-BA22-713A239420A7}"/>
              </a:ext>
            </a:extLst>
          </p:cNvPr>
          <p:cNvSpPr>
            <a:spLocks noGrp="1"/>
          </p:cNvSpPr>
          <p:nvPr>
            <p:ph type="ftr" sz="quarter" idx="11"/>
          </p:nvPr>
        </p:nvSpPr>
        <p:spPr/>
        <p:txBody>
          <a:bodyPr/>
          <a:lstStyle/>
          <a:p>
            <a:r>
              <a:rPr lang="en-US"/>
              <a:t>February 2026</a:t>
            </a:r>
          </a:p>
        </p:txBody>
      </p:sp>
      <p:sp>
        <p:nvSpPr>
          <p:cNvPr id="7" name="Slide Number Placeholder 6">
            <a:extLst>
              <a:ext uri="{FF2B5EF4-FFF2-40B4-BE49-F238E27FC236}">
                <a16:creationId xmlns:a16="http://schemas.microsoft.com/office/drawing/2014/main" id="{FC247BFB-6362-403B-AAA8-3E3FCE1A7759}"/>
              </a:ext>
            </a:extLst>
          </p:cNvPr>
          <p:cNvSpPr>
            <a:spLocks noGrp="1"/>
          </p:cNvSpPr>
          <p:nvPr>
            <p:ph type="sldNum" sz="quarter" idx="12"/>
          </p:nvPr>
        </p:nvSpPr>
        <p:spPr/>
        <p:txBody>
          <a:bodyPr/>
          <a:lstStyle/>
          <a:p>
            <a:fld id="{EED760C2-FD6C-47F6-9F22-5091A144BE4D}" type="slidenum">
              <a:rPr lang="en-US" smtClean="0"/>
              <a:t>‹#›</a:t>
            </a:fld>
            <a:endParaRPr lang="en-US"/>
          </a:p>
        </p:txBody>
      </p:sp>
    </p:spTree>
    <p:extLst>
      <p:ext uri="{BB962C8B-B14F-4D97-AF65-F5344CB8AC3E}">
        <p14:creationId xmlns:p14="http://schemas.microsoft.com/office/powerpoint/2010/main" val="349243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237C0-B0EE-42A8-B928-11F3C09D6F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4040E2-3BC9-480C-A122-56011BA392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57A879-BC74-43BC-A432-DBD327602048}"/>
              </a:ext>
            </a:extLst>
          </p:cNvPr>
          <p:cNvSpPr>
            <a:spLocks noGrp="1"/>
          </p:cNvSpPr>
          <p:nvPr>
            <p:ph type="dt" sz="half" idx="10"/>
          </p:nvPr>
        </p:nvSpPr>
        <p:spPr/>
        <p:txBody>
          <a:bodyPr/>
          <a:lstStyle/>
          <a:p>
            <a:fld id="{FC7001BC-C1C7-49B9-9E51-3841CFD2367A}" type="datetime1">
              <a:rPr lang="en-US" smtClean="0"/>
              <a:t>2/17/2026</a:t>
            </a:fld>
            <a:endParaRPr lang="en-US"/>
          </a:p>
        </p:txBody>
      </p:sp>
      <p:sp>
        <p:nvSpPr>
          <p:cNvPr id="5" name="Footer Placeholder 4">
            <a:extLst>
              <a:ext uri="{FF2B5EF4-FFF2-40B4-BE49-F238E27FC236}">
                <a16:creationId xmlns:a16="http://schemas.microsoft.com/office/drawing/2014/main" id="{EAD994DC-027E-4067-84CC-8BDCA6E19FA2}"/>
              </a:ext>
            </a:extLst>
          </p:cNvPr>
          <p:cNvSpPr>
            <a:spLocks noGrp="1"/>
          </p:cNvSpPr>
          <p:nvPr>
            <p:ph type="ftr" sz="quarter" idx="11"/>
          </p:nvPr>
        </p:nvSpPr>
        <p:spPr/>
        <p:txBody>
          <a:bodyPr/>
          <a:lstStyle/>
          <a:p>
            <a:r>
              <a:rPr lang="en-US"/>
              <a:t>February 2026</a:t>
            </a:r>
          </a:p>
        </p:txBody>
      </p:sp>
      <p:sp>
        <p:nvSpPr>
          <p:cNvPr id="6" name="Slide Number Placeholder 5">
            <a:extLst>
              <a:ext uri="{FF2B5EF4-FFF2-40B4-BE49-F238E27FC236}">
                <a16:creationId xmlns:a16="http://schemas.microsoft.com/office/drawing/2014/main" id="{86A04731-8240-472F-86BF-624A359FDC16}"/>
              </a:ext>
            </a:extLst>
          </p:cNvPr>
          <p:cNvSpPr>
            <a:spLocks noGrp="1"/>
          </p:cNvSpPr>
          <p:nvPr>
            <p:ph type="sldNum" sz="quarter" idx="12"/>
          </p:nvPr>
        </p:nvSpPr>
        <p:spPr/>
        <p:txBody>
          <a:bodyPr/>
          <a:lstStyle/>
          <a:p>
            <a:fld id="{AB9A3529-F32B-4076-828B-CF4E8F19F8B7}" type="slidenum">
              <a:rPr lang="en-US" smtClean="0"/>
              <a:t>‹#›</a:t>
            </a:fld>
            <a:endParaRPr lang="en-US"/>
          </a:p>
        </p:txBody>
      </p:sp>
    </p:spTree>
    <p:extLst>
      <p:ext uri="{BB962C8B-B14F-4D97-AF65-F5344CB8AC3E}">
        <p14:creationId xmlns:p14="http://schemas.microsoft.com/office/powerpoint/2010/main" val="27869792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78913-69FF-4554-A04D-AED1BA54D9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B2519E7-898A-45A6-91AE-22062C23A5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98D4E7-6789-4184-BB85-1C8E518EBC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A57F47-940E-4192-BFE6-776FA7E7711A}"/>
              </a:ext>
            </a:extLst>
          </p:cNvPr>
          <p:cNvSpPr>
            <a:spLocks noGrp="1"/>
          </p:cNvSpPr>
          <p:nvPr>
            <p:ph type="dt" sz="half" idx="10"/>
          </p:nvPr>
        </p:nvSpPr>
        <p:spPr/>
        <p:txBody>
          <a:bodyPr/>
          <a:lstStyle/>
          <a:p>
            <a:fld id="{69AAE30A-3B04-4A63-B171-206812D88D89}" type="datetime1">
              <a:rPr lang="en-US" smtClean="0"/>
              <a:t>2/17/2026</a:t>
            </a:fld>
            <a:endParaRPr lang="en-US"/>
          </a:p>
        </p:txBody>
      </p:sp>
      <p:sp>
        <p:nvSpPr>
          <p:cNvPr id="6" name="Footer Placeholder 5">
            <a:extLst>
              <a:ext uri="{FF2B5EF4-FFF2-40B4-BE49-F238E27FC236}">
                <a16:creationId xmlns:a16="http://schemas.microsoft.com/office/drawing/2014/main" id="{0DA0D4A9-1625-4363-9DF0-E13B191AB949}"/>
              </a:ext>
            </a:extLst>
          </p:cNvPr>
          <p:cNvSpPr>
            <a:spLocks noGrp="1"/>
          </p:cNvSpPr>
          <p:nvPr>
            <p:ph type="ftr" sz="quarter" idx="11"/>
          </p:nvPr>
        </p:nvSpPr>
        <p:spPr/>
        <p:txBody>
          <a:bodyPr/>
          <a:lstStyle/>
          <a:p>
            <a:r>
              <a:rPr lang="en-US"/>
              <a:t>February 2026</a:t>
            </a:r>
          </a:p>
        </p:txBody>
      </p:sp>
      <p:sp>
        <p:nvSpPr>
          <p:cNvPr id="7" name="Slide Number Placeholder 6">
            <a:extLst>
              <a:ext uri="{FF2B5EF4-FFF2-40B4-BE49-F238E27FC236}">
                <a16:creationId xmlns:a16="http://schemas.microsoft.com/office/drawing/2014/main" id="{0DCE098B-8010-4997-ADD3-129DD3C77AE5}"/>
              </a:ext>
            </a:extLst>
          </p:cNvPr>
          <p:cNvSpPr>
            <a:spLocks noGrp="1"/>
          </p:cNvSpPr>
          <p:nvPr>
            <p:ph type="sldNum" sz="quarter" idx="12"/>
          </p:nvPr>
        </p:nvSpPr>
        <p:spPr/>
        <p:txBody>
          <a:bodyPr/>
          <a:lstStyle/>
          <a:p>
            <a:fld id="{EED760C2-FD6C-47F6-9F22-5091A144BE4D}" type="slidenum">
              <a:rPr lang="en-US" smtClean="0"/>
              <a:t>‹#›</a:t>
            </a:fld>
            <a:endParaRPr lang="en-US"/>
          </a:p>
        </p:txBody>
      </p:sp>
    </p:spTree>
    <p:extLst>
      <p:ext uri="{BB962C8B-B14F-4D97-AF65-F5344CB8AC3E}">
        <p14:creationId xmlns:p14="http://schemas.microsoft.com/office/powerpoint/2010/main" val="20155976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1DDA0-3703-4185-BCBB-175ACAD0FE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BD9E6F-A509-464C-BD8C-DABA28E6F8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815FF5-0899-42A9-8AFE-FCF906068B31}"/>
              </a:ext>
            </a:extLst>
          </p:cNvPr>
          <p:cNvSpPr>
            <a:spLocks noGrp="1"/>
          </p:cNvSpPr>
          <p:nvPr>
            <p:ph type="dt" sz="half" idx="10"/>
          </p:nvPr>
        </p:nvSpPr>
        <p:spPr/>
        <p:txBody>
          <a:bodyPr/>
          <a:lstStyle/>
          <a:p>
            <a:fld id="{7223A570-BB20-40D2-B2DB-F3A28AFA1959}" type="datetime1">
              <a:rPr lang="en-US" smtClean="0"/>
              <a:t>2/17/2026</a:t>
            </a:fld>
            <a:endParaRPr lang="en-US"/>
          </a:p>
        </p:txBody>
      </p:sp>
      <p:sp>
        <p:nvSpPr>
          <p:cNvPr id="5" name="Footer Placeholder 4">
            <a:extLst>
              <a:ext uri="{FF2B5EF4-FFF2-40B4-BE49-F238E27FC236}">
                <a16:creationId xmlns:a16="http://schemas.microsoft.com/office/drawing/2014/main" id="{AC33F256-D567-4781-97AA-F97C66079EB8}"/>
              </a:ext>
            </a:extLst>
          </p:cNvPr>
          <p:cNvSpPr>
            <a:spLocks noGrp="1"/>
          </p:cNvSpPr>
          <p:nvPr>
            <p:ph type="ftr" sz="quarter" idx="11"/>
          </p:nvPr>
        </p:nvSpPr>
        <p:spPr/>
        <p:txBody>
          <a:bodyPr/>
          <a:lstStyle/>
          <a:p>
            <a:r>
              <a:rPr lang="en-US"/>
              <a:t>February 2026</a:t>
            </a:r>
          </a:p>
        </p:txBody>
      </p:sp>
      <p:sp>
        <p:nvSpPr>
          <p:cNvPr id="6" name="Slide Number Placeholder 5">
            <a:extLst>
              <a:ext uri="{FF2B5EF4-FFF2-40B4-BE49-F238E27FC236}">
                <a16:creationId xmlns:a16="http://schemas.microsoft.com/office/drawing/2014/main" id="{F4BDCE24-1731-4C6A-9299-054929EA83AA}"/>
              </a:ext>
            </a:extLst>
          </p:cNvPr>
          <p:cNvSpPr>
            <a:spLocks noGrp="1"/>
          </p:cNvSpPr>
          <p:nvPr>
            <p:ph type="sldNum" sz="quarter" idx="12"/>
          </p:nvPr>
        </p:nvSpPr>
        <p:spPr/>
        <p:txBody>
          <a:bodyPr/>
          <a:lstStyle/>
          <a:p>
            <a:fld id="{EED760C2-FD6C-47F6-9F22-5091A144BE4D}" type="slidenum">
              <a:rPr lang="en-US" smtClean="0"/>
              <a:t>‹#›</a:t>
            </a:fld>
            <a:endParaRPr lang="en-US"/>
          </a:p>
        </p:txBody>
      </p:sp>
    </p:spTree>
    <p:extLst>
      <p:ext uri="{BB962C8B-B14F-4D97-AF65-F5344CB8AC3E}">
        <p14:creationId xmlns:p14="http://schemas.microsoft.com/office/powerpoint/2010/main" val="9017017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0F1F45-5185-412E-9F6C-08D1FA0547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77D033-2F18-45EF-ABD3-EFE32A46B1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29E36F-2FB5-40C3-A00A-0780CBCF2F7E}"/>
              </a:ext>
            </a:extLst>
          </p:cNvPr>
          <p:cNvSpPr>
            <a:spLocks noGrp="1"/>
          </p:cNvSpPr>
          <p:nvPr>
            <p:ph type="dt" sz="half" idx="10"/>
          </p:nvPr>
        </p:nvSpPr>
        <p:spPr/>
        <p:txBody>
          <a:bodyPr/>
          <a:lstStyle/>
          <a:p>
            <a:fld id="{86B88C4D-B58A-4F70-8A11-F4DE1117E4B3}" type="datetime1">
              <a:rPr lang="en-US" smtClean="0"/>
              <a:t>2/17/2026</a:t>
            </a:fld>
            <a:endParaRPr lang="en-US"/>
          </a:p>
        </p:txBody>
      </p:sp>
      <p:sp>
        <p:nvSpPr>
          <p:cNvPr id="5" name="Footer Placeholder 4">
            <a:extLst>
              <a:ext uri="{FF2B5EF4-FFF2-40B4-BE49-F238E27FC236}">
                <a16:creationId xmlns:a16="http://schemas.microsoft.com/office/drawing/2014/main" id="{B0C90AB8-3E27-4CDC-95DA-4B42D6088711}"/>
              </a:ext>
            </a:extLst>
          </p:cNvPr>
          <p:cNvSpPr>
            <a:spLocks noGrp="1"/>
          </p:cNvSpPr>
          <p:nvPr>
            <p:ph type="ftr" sz="quarter" idx="11"/>
          </p:nvPr>
        </p:nvSpPr>
        <p:spPr/>
        <p:txBody>
          <a:bodyPr/>
          <a:lstStyle/>
          <a:p>
            <a:r>
              <a:rPr lang="en-US"/>
              <a:t>February 2026</a:t>
            </a:r>
          </a:p>
        </p:txBody>
      </p:sp>
      <p:sp>
        <p:nvSpPr>
          <p:cNvPr id="6" name="Slide Number Placeholder 5">
            <a:extLst>
              <a:ext uri="{FF2B5EF4-FFF2-40B4-BE49-F238E27FC236}">
                <a16:creationId xmlns:a16="http://schemas.microsoft.com/office/drawing/2014/main" id="{76804511-7F91-4E55-A979-78EA8612203C}"/>
              </a:ext>
            </a:extLst>
          </p:cNvPr>
          <p:cNvSpPr>
            <a:spLocks noGrp="1"/>
          </p:cNvSpPr>
          <p:nvPr>
            <p:ph type="sldNum" sz="quarter" idx="12"/>
          </p:nvPr>
        </p:nvSpPr>
        <p:spPr/>
        <p:txBody>
          <a:bodyPr/>
          <a:lstStyle/>
          <a:p>
            <a:fld id="{EED760C2-FD6C-47F6-9F22-5091A144BE4D}" type="slidenum">
              <a:rPr lang="en-US" smtClean="0"/>
              <a:t>‹#›</a:t>
            </a:fld>
            <a:endParaRPr lang="en-US"/>
          </a:p>
        </p:txBody>
      </p:sp>
    </p:spTree>
    <p:extLst>
      <p:ext uri="{BB962C8B-B14F-4D97-AF65-F5344CB8AC3E}">
        <p14:creationId xmlns:p14="http://schemas.microsoft.com/office/powerpoint/2010/main" val="2187753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3713-8F3A-4F4B-921E-5865308F55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43B28E-9934-40D4-8CB4-D6B42C4F60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ED8FAC-72E8-4A0B-834C-5D779CA26C04}"/>
              </a:ext>
            </a:extLst>
          </p:cNvPr>
          <p:cNvSpPr>
            <a:spLocks noGrp="1"/>
          </p:cNvSpPr>
          <p:nvPr>
            <p:ph type="dt" sz="half" idx="10"/>
          </p:nvPr>
        </p:nvSpPr>
        <p:spPr/>
        <p:txBody>
          <a:bodyPr/>
          <a:lstStyle/>
          <a:p>
            <a:fld id="{FF00EDD1-39C2-427B-BE31-0CBA83A9D605}" type="datetime1">
              <a:rPr lang="en-US" smtClean="0"/>
              <a:t>2/17/2026</a:t>
            </a:fld>
            <a:endParaRPr lang="en-US"/>
          </a:p>
        </p:txBody>
      </p:sp>
      <p:sp>
        <p:nvSpPr>
          <p:cNvPr id="5" name="Footer Placeholder 4">
            <a:extLst>
              <a:ext uri="{FF2B5EF4-FFF2-40B4-BE49-F238E27FC236}">
                <a16:creationId xmlns:a16="http://schemas.microsoft.com/office/drawing/2014/main" id="{E52C8F1C-D961-4FAB-B5AD-02D02AC8D858}"/>
              </a:ext>
            </a:extLst>
          </p:cNvPr>
          <p:cNvSpPr>
            <a:spLocks noGrp="1"/>
          </p:cNvSpPr>
          <p:nvPr>
            <p:ph type="ftr" sz="quarter" idx="11"/>
          </p:nvPr>
        </p:nvSpPr>
        <p:spPr/>
        <p:txBody>
          <a:bodyPr/>
          <a:lstStyle/>
          <a:p>
            <a:r>
              <a:rPr lang="en-US"/>
              <a:t>February 2026</a:t>
            </a:r>
          </a:p>
        </p:txBody>
      </p:sp>
      <p:sp>
        <p:nvSpPr>
          <p:cNvPr id="6" name="Slide Number Placeholder 5">
            <a:extLst>
              <a:ext uri="{FF2B5EF4-FFF2-40B4-BE49-F238E27FC236}">
                <a16:creationId xmlns:a16="http://schemas.microsoft.com/office/drawing/2014/main" id="{C58BE2D4-4B62-41F0-9B49-B7DF4D229F11}"/>
              </a:ext>
            </a:extLst>
          </p:cNvPr>
          <p:cNvSpPr>
            <a:spLocks noGrp="1"/>
          </p:cNvSpPr>
          <p:nvPr>
            <p:ph type="sldNum" sz="quarter" idx="12"/>
          </p:nvPr>
        </p:nvSpPr>
        <p:spPr/>
        <p:txBody>
          <a:bodyPr/>
          <a:lstStyle/>
          <a:p>
            <a:fld id="{AB9A3529-F32B-4076-828B-CF4E8F19F8B7}" type="slidenum">
              <a:rPr lang="en-US" smtClean="0"/>
              <a:t>‹#›</a:t>
            </a:fld>
            <a:endParaRPr lang="en-US"/>
          </a:p>
        </p:txBody>
      </p:sp>
    </p:spTree>
    <p:extLst>
      <p:ext uri="{BB962C8B-B14F-4D97-AF65-F5344CB8AC3E}">
        <p14:creationId xmlns:p14="http://schemas.microsoft.com/office/powerpoint/2010/main" val="2923185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E769-8C1E-45A3-A861-5270F07E46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74FC6D-1986-4621-AA5B-7AABD460BD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993282-5090-4A9C-9472-EB0450B910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A5A726-16EE-4F21-98B1-0E58D76F4CF9}"/>
              </a:ext>
            </a:extLst>
          </p:cNvPr>
          <p:cNvSpPr>
            <a:spLocks noGrp="1"/>
          </p:cNvSpPr>
          <p:nvPr>
            <p:ph type="dt" sz="half" idx="10"/>
          </p:nvPr>
        </p:nvSpPr>
        <p:spPr/>
        <p:txBody>
          <a:bodyPr/>
          <a:lstStyle/>
          <a:p>
            <a:fld id="{39FD11B3-7E49-4C1D-BBC9-AF01BBEB20C5}" type="datetime1">
              <a:rPr lang="en-US" smtClean="0"/>
              <a:t>2/17/2026</a:t>
            </a:fld>
            <a:endParaRPr lang="en-US"/>
          </a:p>
        </p:txBody>
      </p:sp>
      <p:sp>
        <p:nvSpPr>
          <p:cNvPr id="6" name="Footer Placeholder 5">
            <a:extLst>
              <a:ext uri="{FF2B5EF4-FFF2-40B4-BE49-F238E27FC236}">
                <a16:creationId xmlns:a16="http://schemas.microsoft.com/office/drawing/2014/main" id="{653B0D18-8F7D-4A7F-8486-AE0F73B9196F}"/>
              </a:ext>
            </a:extLst>
          </p:cNvPr>
          <p:cNvSpPr>
            <a:spLocks noGrp="1"/>
          </p:cNvSpPr>
          <p:nvPr>
            <p:ph type="ftr" sz="quarter" idx="11"/>
          </p:nvPr>
        </p:nvSpPr>
        <p:spPr/>
        <p:txBody>
          <a:bodyPr/>
          <a:lstStyle/>
          <a:p>
            <a:r>
              <a:rPr lang="en-US"/>
              <a:t>February 2026</a:t>
            </a:r>
          </a:p>
        </p:txBody>
      </p:sp>
      <p:sp>
        <p:nvSpPr>
          <p:cNvPr id="7" name="Slide Number Placeholder 6">
            <a:extLst>
              <a:ext uri="{FF2B5EF4-FFF2-40B4-BE49-F238E27FC236}">
                <a16:creationId xmlns:a16="http://schemas.microsoft.com/office/drawing/2014/main" id="{9719F13A-6453-4FBF-9543-38E419C3CA21}"/>
              </a:ext>
            </a:extLst>
          </p:cNvPr>
          <p:cNvSpPr>
            <a:spLocks noGrp="1"/>
          </p:cNvSpPr>
          <p:nvPr>
            <p:ph type="sldNum" sz="quarter" idx="12"/>
          </p:nvPr>
        </p:nvSpPr>
        <p:spPr/>
        <p:txBody>
          <a:bodyPr/>
          <a:lstStyle/>
          <a:p>
            <a:fld id="{AB9A3529-F32B-4076-828B-CF4E8F19F8B7}" type="slidenum">
              <a:rPr lang="en-US" smtClean="0"/>
              <a:t>‹#›</a:t>
            </a:fld>
            <a:endParaRPr lang="en-US"/>
          </a:p>
        </p:txBody>
      </p:sp>
    </p:spTree>
    <p:extLst>
      <p:ext uri="{BB962C8B-B14F-4D97-AF65-F5344CB8AC3E}">
        <p14:creationId xmlns:p14="http://schemas.microsoft.com/office/powerpoint/2010/main" val="3218853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A87FB-B3A4-460E-814E-B66206AA8A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C9E0DF-EEF5-4574-8EDD-1ADB0F7EEE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E6F512-A8FF-4C74-BDF9-E9999E923E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3C8CF1-F97A-4D3C-8D58-FFFEDFFE89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897634-FD1C-4C87-9AE6-51F9134412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71A2FE-4D43-4431-9DAF-D008AF30381E}"/>
              </a:ext>
            </a:extLst>
          </p:cNvPr>
          <p:cNvSpPr>
            <a:spLocks noGrp="1"/>
          </p:cNvSpPr>
          <p:nvPr>
            <p:ph type="dt" sz="half" idx="10"/>
          </p:nvPr>
        </p:nvSpPr>
        <p:spPr/>
        <p:txBody>
          <a:bodyPr/>
          <a:lstStyle/>
          <a:p>
            <a:fld id="{03E0A370-9048-40D8-B829-192930DFB48D}" type="datetime1">
              <a:rPr lang="en-US" smtClean="0"/>
              <a:t>2/17/2026</a:t>
            </a:fld>
            <a:endParaRPr lang="en-US"/>
          </a:p>
        </p:txBody>
      </p:sp>
      <p:sp>
        <p:nvSpPr>
          <p:cNvPr id="8" name="Footer Placeholder 7">
            <a:extLst>
              <a:ext uri="{FF2B5EF4-FFF2-40B4-BE49-F238E27FC236}">
                <a16:creationId xmlns:a16="http://schemas.microsoft.com/office/drawing/2014/main" id="{89744E93-CC50-42E1-BDC6-B11D959F7591}"/>
              </a:ext>
            </a:extLst>
          </p:cNvPr>
          <p:cNvSpPr>
            <a:spLocks noGrp="1"/>
          </p:cNvSpPr>
          <p:nvPr>
            <p:ph type="ftr" sz="quarter" idx="11"/>
          </p:nvPr>
        </p:nvSpPr>
        <p:spPr/>
        <p:txBody>
          <a:bodyPr/>
          <a:lstStyle/>
          <a:p>
            <a:r>
              <a:rPr lang="en-US"/>
              <a:t>February 2026</a:t>
            </a:r>
          </a:p>
        </p:txBody>
      </p:sp>
      <p:sp>
        <p:nvSpPr>
          <p:cNvPr id="9" name="Slide Number Placeholder 8">
            <a:extLst>
              <a:ext uri="{FF2B5EF4-FFF2-40B4-BE49-F238E27FC236}">
                <a16:creationId xmlns:a16="http://schemas.microsoft.com/office/drawing/2014/main" id="{775CF1E3-B3FD-47E9-9045-0B7C808776C3}"/>
              </a:ext>
            </a:extLst>
          </p:cNvPr>
          <p:cNvSpPr>
            <a:spLocks noGrp="1"/>
          </p:cNvSpPr>
          <p:nvPr>
            <p:ph type="sldNum" sz="quarter" idx="12"/>
          </p:nvPr>
        </p:nvSpPr>
        <p:spPr/>
        <p:txBody>
          <a:bodyPr/>
          <a:lstStyle/>
          <a:p>
            <a:fld id="{AB9A3529-F32B-4076-828B-CF4E8F19F8B7}" type="slidenum">
              <a:rPr lang="en-US" smtClean="0"/>
              <a:t>‹#›</a:t>
            </a:fld>
            <a:endParaRPr lang="en-US"/>
          </a:p>
        </p:txBody>
      </p:sp>
    </p:spTree>
    <p:extLst>
      <p:ext uri="{BB962C8B-B14F-4D97-AF65-F5344CB8AC3E}">
        <p14:creationId xmlns:p14="http://schemas.microsoft.com/office/powerpoint/2010/main" val="3130053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19FDE-B80C-4929-A603-2AA4CA10E2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B6AC6C-088D-484B-A8BA-25AF57A58E7C}"/>
              </a:ext>
            </a:extLst>
          </p:cNvPr>
          <p:cNvSpPr>
            <a:spLocks noGrp="1"/>
          </p:cNvSpPr>
          <p:nvPr>
            <p:ph type="dt" sz="half" idx="10"/>
          </p:nvPr>
        </p:nvSpPr>
        <p:spPr/>
        <p:txBody>
          <a:bodyPr/>
          <a:lstStyle/>
          <a:p>
            <a:fld id="{F2FB8E7D-A3ED-448C-A1F7-85FAD16CAB18}" type="datetime1">
              <a:rPr lang="en-US" smtClean="0"/>
              <a:t>2/17/2026</a:t>
            </a:fld>
            <a:endParaRPr lang="en-US"/>
          </a:p>
        </p:txBody>
      </p:sp>
      <p:sp>
        <p:nvSpPr>
          <p:cNvPr id="4" name="Footer Placeholder 3">
            <a:extLst>
              <a:ext uri="{FF2B5EF4-FFF2-40B4-BE49-F238E27FC236}">
                <a16:creationId xmlns:a16="http://schemas.microsoft.com/office/drawing/2014/main" id="{09630F92-0B45-4A3E-99DF-F483C364ED40}"/>
              </a:ext>
            </a:extLst>
          </p:cNvPr>
          <p:cNvSpPr>
            <a:spLocks noGrp="1"/>
          </p:cNvSpPr>
          <p:nvPr>
            <p:ph type="ftr" sz="quarter" idx="11"/>
          </p:nvPr>
        </p:nvSpPr>
        <p:spPr/>
        <p:txBody>
          <a:bodyPr/>
          <a:lstStyle/>
          <a:p>
            <a:r>
              <a:rPr lang="en-US"/>
              <a:t>February 2026</a:t>
            </a:r>
          </a:p>
        </p:txBody>
      </p:sp>
      <p:sp>
        <p:nvSpPr>
          <p:cNvPr id="5" name="Slide Number Placeholder 4">
            <a:extLst>
              <a:ext uri="{FF2B5EF4-FFF2-40B4-BE49-F238E27FC236}">
                <a16:creationId xmlns:a16="http://schemas.microsoft.com/office/drawing/2014/main" id="{8FA5190D-30B9-4BDE-8C52-69A410826242}"/>
              </a:ext>
            </a:extLst>
          </p:cNvPr>
          <p:cNvSpPr>
            <a:spLocks noGrp="1"/>
          </p:cNvSpPr>
          <p:nvPr>
            <p:ph type="sldNum" sz="quarter" idx="12"/>
          </p:nvPr>
        </p:nvSpPr>
        <p:spPr/>
        <p:txBody>
          <a:bodyPr/>
          <a:lstStyle/>
          <a:p>
            <a:fld id="{AB9A3529-F32B-4076-828B-CF4E8F19F8B7}" type="slidenum">
              <a:rPr lang="en-US" smtClean="0"/>
              <a:t>‹#›</a:t>
            </a:fld>
            <a:endParaRPr lang="en-US"/>
          </a:p>
        </p:txBody>
      </p:sp>
    </p:spTree>
    <p:extLst>
      <p:ext uri="{BB962C8B-B14F-4D97-AF65-F5344CB8AC3E}">
        <p14:creationId xmlns:p14="http://schemas.microsoft.com/office/powerpoint/2010/main" val="2142184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63E69B-7AFF-4D78-8BC8-80235A372943}"/>
              </a:ext>
            </a:extLst>
          </p:cNvPr>
          <p:cNvSpPr>
            <a:spLocks noGrp="1"/>
          </p:cNvSpPr>
          <p:nvPr>
            <p:ph type="dt" sz="half" idx="10"/>
          </p:nvPr>
        </p:nvSpPr>
        <p:spPr/>
        <p:txBody>
          <a:bodyPr/>
          <a:lstStyle/>
          <a:p>
            <a:fld id="{BD8331C6-6880-4191-98E0-7D7D11F45907}" type="datetime1">
              <a:rPr lang="en-US" smtClean="0"/>
              <a:t>2/17/2026</a:t>
            </a:fld>
            <a:endParaRPr lang="en-US"/>
          </a:p>
        </p:txBody>
      </p:sp>
      <p:sp>
        <p:nvSpPr>
          <p:cNvPr id="3" name="Footer Placeholder 2">
            <a:extLst>
              <a:ext uri="{FF2B5EF4-FFF2-40B4-BE49-F238E27FC236}">
                <a16:creationId xmlns:a16="http://schemas.microsoft.com/office/drawing/2014/main" id="{48F8C377-2476-4775-BD4C-F6EF38264312}"/>
              </a:ext>
            </a:extLst>
          </p:cNvPr>
          <p:cNvSpPr>
            <a:spLocks noGrp="1"/>
          </p:cNvSpPr>
          <p:nvPr>
            <p:ph type="ftr" sz="quarter" idx="11"/>
          </p:nvPr>
        </p:nvSpPr>
        <p:spPr/>
        <p:txBody>
          <a:bodyPr/>
          <a:lstStyle/>
          <a:p>
            <a:r>
              <a:rPr lang="en-US"/>
              <a:t>February 2026</a:t>
            </a:r>
          </a:p>
        </p:txBody>
      </p:sp>
      <p:sp>
        <p:nvSpPr>
          <p:cNvPr id="4" name="Slide Number Placeholder 3">
            <a:extLst>
              <a:ext uri="{FF2B5EF4-FFF2-40B4-BE49-F238E27FC236}">
                <a16:creationId xmlns:a16="http://schemas.microsoft.com/office/drawing/2014/main" id="{5900569A-9EA7-40D4-9268-2D5FB801C2C8}"/>
              </a:ext>
            </a:extLst>
          </p:cNvPr>
          <p:cNvSpPr>
            <a:spLocks noGrp="1"/>
          </p:cNvSpPr>
          <p:nvPr>
            <p:ph type="sldNum" sz="quarter" idx="12"/>
          </p:nvPr>
        </p:nvSpPr>
        <p:spPr/>
        <p:txBody>
          <a:bodyPr/>
          <a:lstStyle/>
          <a:p>
            <a:fld id="{AB9A3529-F32B-4076-828B-CF4E8F19F8B7}" type="slidenum">
              <a:rPr lang="en-US" smtClean="0"/>
              <a:t>‹#›</a:t>
            </a:fld>
            <a:endParaRPr lang="en-US"/>
          </a:p>
        </p:txBody>
      </p:sp>
    </p:spTree>
    <p:extLst>
      <p:ext uri="{BB962C8B-B14F-4D97-AF65-F5344CB8AC3E}">
        <p14:creationId xmlns:p14="http://schemas.microsoft.com/office/powerpoint/2010/main" val="3933263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D6929-B3C5-494D-BABD-28AF937E40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5D13EE-7B30-4B51-A6EB-E449C2B6FB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9C1103-08C0-4537-829A-DAB5D90005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17045B-06EC-4DC1-A72B-88DD1632C9EE}"/>
              </a:ext>
            </a:extLst>
          </p:cNvPr>
          <p:cNvSpPr>
            <a:spLocks noGrp="1"/>
          </p:cNvSpPr>
          <p:nvPr>
            <p:ph type="dt" sz="half" idx="10"/>
          </p:nvPr>
        </p:nvSpPr>
        <p:spPr/>
        <p:txBody>
          <a:bodyPr/>
          <a:lstStyle/>
          <a:p>
            <a:fld id="{B084B5E3-AAA7-49E3-A9AB-117C929B819A}" type="datetime1">
              <a:rPr lang="en-US" smtClean="0"/>
              <a:t>2/17/2026</a:t>
            </a:fld>
            <a:endParaRPr lang="en-US"/>
          </a:p>
        </p:txBody>
      </p:sp>
      <p:sp>
        <p:nvSpPr>
          <p:cNvPr id="6" name="Footer Placeholder 5">
            <a:extLst>
              <a:ext uri="{FF2B5EF4-FFF2-40B4-BE49-F238E27FC236}">
                <a16:creationId xmlns:a16="http://schemas.microsoft.com/office/drawing/2014/main" id="{E01601D4-5883-4E22-A67B-84A350FCFED5}"/>
              </a:ext>
            </a:extLst>
          </p:cNvPr>
          <p:cNvSpPr>
            <a:spLocks noGrp="1"/>
          </p:cNvSpPr>
          <p:nvPr>
            <p:ph type="ftr" sz="quarter" idx="11"/>
          </p:nvPr>
        </p:nvSpPr>
        <p:spPr/>
        <p:txBody>
          <a:bodyPr/>
          <a:lstStyle/>
          <a:p>
            <a:r>
              <a:rPr lang="en-US"/>
              <a:t>February 2026</a:t>
            </a:r>
          </a:p>
        </p:txBody>
      </p:sp>
      <p:sp>
        <p:nvSpPr>
          <p:cNvPr id="7" name="Slide Number Placeholder 6">
            <a:extLst>
              <a:ext uri="{FF2B5EF4-FFF2-40B4-BE49-F238E27FC236}">
                <a16:creationId xmlns:a16="http://schemas.microsoft.com/office/drawing/2014/main" id="{4B25DFB0-DAFD-41CD-A22C-6DC633216736}"/>
              </a:ext>
            </a:extLst>
          </p:cNvPr>
          <p:cNvSpPr>
            <a:spLocks noGrp="1"/>
          </p:cNvSpPr>
          <p:nvPr>
            <p:ph type="sldNum" sz="quarter" idx="12"/>
          </p:nvPr>
        </p:nvSpPr>
        <p:spPr/>
        <p:txBody>
          <a:bodyPr/>
          <a:lstStyle/>
          <a:p>
            <a:fld id="{AB9A3529-F32B-4076-828B-CF4E8F19F8B7}" type="slidenum">
              <a:rPr lang="en-US" smtClean="0"/>
              <a:t>‹#›</a:t>
            </a:fld>
            <a:endParaRPr lang="en-US"/>
          </a:p>
        </p:txBody>
      </p:sp>
    </p:spTree>
    <p:extLst>
      <p:ext uri="{BB962C8B-B14F-4D97-AF65-F5344CB8AC3E}">
        <p14:creationId xmlns:p14="http://schemas.microsoft.com/office/powerpoint/2010/main" val="68168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6026E-1C11-4117-9F65-C795950DE8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2754EC-78D3-4AE5-B5D0-B02CB4D958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6645BC-B989-4A60-93D5-35AF2530C8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E8BE65-B837-40F9-A627-4F3EB0A7D0AE}"/>
              </a:ext>
            </a:extLst>
          </p:cNvPr>
          <p:cNvSpPr>
            <a:spLocks noGrp="1"/>
          </p:cNvSpPr>
          <p:nvPr>
            <p:ph type="dt" sz="half" idx="10"/>
          </p:nvPr>
        </p:nvSpPr>
        <p:spPr/>
        <p:txBody>
          <a:bodyPr/>
          <a:lstStyle/>
          <a:p>
            <a:fld id="{35540A53-A649-4699-BC5E-29726C256E71}" type="datetime1">
              <a:rPr lang="en-US" smtClean="0"/>
              <a:t>2/17/2026</a:t>
            </a:fld>
            <a:endParaRPr lang="en-US"/>
          </a:p>
        </p:txBody>
      </p:sp>
      <p:sp>
        <p:nvSpPr>
          <p:cNvPr id="6" name="Footer Placeholder 5">
            <a:extLst>
              <a:ext uri="{FF2B5EF4-FFF2-40B4-BE49-F238E27FC236}">
                <a16:creationId xmlns:a16="http://schemas.microsoft.com/office/drawing/2014/main" id="{B5570AE2-3E80-4E36-8525-B4ECA153766B}"/>
              </a:ext>
            </a:extLst>
          </p:cNvPr>
          <p:cNvSpPr>
            <a:spLocks noGrp="1"/>
          </p:cNvSpPr>
          <p:nvPr>
            <p:ph type="ftr" sz="quarter" idx="11"/>
          </p:nvPr>
        </p:nvSpPr>
        <p:spPr/>
        <p:txBody>
          <a:bodyPr/>
          <a:lstStyle/>
          <a:p>
            <a:r>
              <a:rPr lang="en-US"/>
              <a:t>February 2026</a:t>
            </a:r>
          </a:p>
        </p:txBody>
      </p:sp>
      <p:sp>
        <p:nvSpPr>
          <p:cNvPr id="7" name="Slide Number Placeholder 6">
            <a:extLst>
              <a:ext uri="{FF2B5EF4-FFF2-40B4-BE49-F238E27FC236}">
                <a16:creationId xmlns:a16="http://schemas.microsoft.com/office/drawing/2014/main" id="{6FF9EEFF-A8FF-4F65-AC1B-36059DDAF05F}"/>
              </a:ext>
            </a:extLst>
          </p:cNvPr>
          <p:cNvSpPr>
            <a:spLocks noGrp="1"/>
          </p:cNvSpPr>
          <p:nvPr>
            <p:ph type="sldNum" sz="quarter" idx="12"/>
          </p:nvPr>
        </p:nvSpPr>
        <p:spPr/>
        <p:txBody>
          <a:bodyPr/>
          <a:lstStyle/>
          <a:p>
            <a:fld id="{AB9A3529-F32B-4076-828B-CF4E8F19F8B7}" type="slidenum">
              <a:rPr lang="en-US" smtClean="0"/>
              <a:t>‹#›</a:t>
            </a:fld>
            <a:endParaRPr lang="en-US"/>
          </a:p>
        </p:txBody>
      </p:sp>
    </p:spTree>
    <p:extLst>
      <p:ext uri="{BB962C8B-B14F-4D97-AF65-F5344CB8AC3E}">
        <p14:creationId xmlns:p14="http://schemas.microsoft.com/office/powerpoint/2010/main" val="3403159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B66B2B-684E-47E7-9F51-902A583AE1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625682-8127-4358-91EC-12F1503721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14B79A-68C0-4493-A17B-EE05F8F107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993959-1A27-4F49-896F-85D35D396DFE}" type="datetime1">
              <a:rPr lang="en-US" smtClean="0"/>
              <a:t>2/17/2026</a:t>
            </a:fld>
            <a:endParaRPr lang="en-US"/>
          </a:p>
        </p:txBody>
      </p:sp>
      <p:sp>
        <p:nvSpPr>
          <p:cNvPr id="5" name="Footer Placeholder 4">
            <a:extLst>
              <a:ext uri="{FF2B5EF4-FFF2-40B4-BE49-F238E27FC236}">
                <a16:creationId xmlns:a16="http://schemas.microsoft.com/office/drawing/2014/main" id="{33A14217-B544-4329-A73B-D3CBB305F3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February 2026</a:t>
            </a:r>
          </a:p>
        </p:txBody>
      </p:sp>
      <p:sp>
        <p:nvSpPr>
          <p:cNvPr id="6" name="Slide Number Placeholder 5">
            <a:extLst>
              <a:ext uri="{FF2B5EF4-FFF2-40B4-BE49-F238E27FC236}">
                <a16:creationId xmlns:a16="http://schemas.microsoft.com/office/drawing/2014/main" id="{AEB15FC1-89EA-4B61-B256-7A0B560A2B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9A3529-F32B-4076-828B-CF4E8F19F8B7}" type="slidenum">
              <a:rPr lang="en-US" smtClean="0"/>
              <a:t>‹#›</a:t>
            </a:fld>
            <a:endParaRPr lang="en-US"/>
          </a:p>
        </p:txBody>
      </p:sp>
    </p:spTree>
    <p:extLst>
      <p:ext uri="{BB962C8B-B14F-4D97-AF65-F5344CB8AC3E}">
        <p14:creationId xmlns:p14="http://schemas.microsoft.com/office/powerpoint/2010/main" val="40090825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251015-1FC3-4F0E-A91B-5CC900E472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92E309-59A1-4D18-814D-F0BF791676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72A930-C3DD-4ADA-A580-D42317D0D8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AEE4A0-A6F1-48B1-A73A-2B94B83B6813}" type="datetime1">
              <a:rPr lang="en-US" smtClean="0"/>
              <a:t>2/17/2026</a:t>
            </a:fld>
            <a:endParaRPr lang="en-US"/>
          </a:p>
        </p:txBody>
      </p:sp>
      <p:sp>
        <p:nvSpPr>
          <p:cNvPr id="5" name="Footer Placeholder 4">
            <a:extLst>
              <a:ext uri="{FF2B5EF4-FFF2-40B4-BE49-F238E27FC236}">
                <a16:creationId xmlns:a16="http://schemas.microsoft.com/office/drawing/2014/main" id="{DCD37938-31D6-4EB4-ACDA-2AFC0EAEBA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February 2026</a:t>
            </a:r>
          </a:p>
        </p:txBody>
      </p:sp>
      <p:sp>
        <p:nvSpPr>
          <p:cNvPr id="6" name="Slide Number Placeholder 5">
            <a:extLst>
              <a:ext uri="{FF2B5EF4-FFF2-40B4-BE49-F238E27FC236}">
                <a16:creationId xmlns:a16="http://schemas.microsoft.com/office/drawing/2014/main" id="{C54E1094-222A-40A7-AEF5-034FB4B9E3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D760C2-FD6C-47F6-9F22-5091A144BE4D}" type="slidenum">
              <a:rPr lang="en-US" smtClean="0"/>
              <a:t>‹#›</a:t>
            </a:fld>
            <a:endParaRPr lang="en-US"/>
          </a:p>
        </p:txBody>
      </p:sp>
    </p:spTree>
    <p:extLst>
      <p:ext uri="{BB962C8B-B14F-4D97-AF65-F5344CB8AC3E}">
        <p14:creationId xmlns:p14="http://schemas.microsoft.com/office/powerpoint/2010/main" val="34020745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17216-E4B3-4C24-B2D9-1D100DBDA5C3}"/>
              </a:ext>
            </a:extLst>
          </p:cNvPr>
          <p:cNvSpPr>
            <a:spLocks noGrp="1"/>
          </p:cNvSpPr>
          <p:nvPr>
            <p:ph type="ctrTitle"/>
          </p:nvPr>
        </p:nvSpPr>
        <p:spPr>
          <a:xfrm>
            <a:off x="1524000" y="107721"/>
            <a:ext cx="9144000" cy="806680"/>
          </a:xfrm>
        </p:spPr>
        <p:txBody>
          <a:bodyPr>
            <a:normAutofit/>
          </a:bodyPr>
          <a:lstStyle/>
          <a:p>
            <a:r>
              <a:rPr lang="en-US" dirty="0"/>
              <a:t>Cultural Marxism In America </a:t>
            </a:r>
          </a:p>
        </p:txBody>
      </p:sp>
      <p:sp>
        <p:nvSpPr>
          <p:cNvPr id="3" name="Subtitle 2">
            <a:extLst>
              <a:ext uri="{FF2B5EF4-FFF2-40B4-BE49-F238E27FC236}">
                <a16:creationId xmlns:a16="http://schemas.microsoft.com/office/drawing/2014/main" id="{1065AF91-15A7-41EC-99FD-1D449C2F93AD}"/>
              </a:ext>
            </a:extLst>
          </p:cNvPr>
          <p:cNvSpPr>
            <a:spLocks noGrp="1"/>
          </p:cNvSpPr>
          <p:nvPr>
            <p:ph type="subTitle" idx="1"/>
          </p:nvPr>
        </p:nvSpPr>
        <p:spPr>
          <a:xfrm>
            <a:off x="1524000" y="914401"/>
            <a:ext cx="9144000" cy="493149"/>
          </a:xfrm>
        </p:spPr>
        <p:txBody>
          <a:bodyPr/>
          <a:lstStyle/>
          <a:p>
            <a:r>
              <a:rPr lang="en-US" i="1" dirty="0"/>
              <a:t>How Cultural Marxism Marched Through America’s Institutions</a:t>
            </a:r>
          </a:p>
        </p:txBody>
      </p:sp>
      <p:sp>
        <p:nvSpPr>
          <p:cNvPr id="5" name="TextBox 4">
            <a:extLst>
              <a:ext uri="{FF2B5EF4-FFF2-40B4-BE49-F238E27FC236}">
                <a16:creationId xmlns:a16="http://schemas.microsoft.com/office/drawing/2014/main" id="{C4102353-28B0-4A12-8543-DB8D7A1E5D68}"/>
              </a:ext>
            </a:extLst>
          </p:cNvPr>
          <p:cNvSpPr txBox="1"/>
          <p:nvPr/>
        </p:nvSpPr>
        <p:spPr>
          <a:xfrm>
            <a:off x="2045157" y="5481934"/>
            <a:ext cx="8101685" cy="461665"/>
          </a:xfrm>
          <a:prstGeom prst="rect">
            <a:avLst/>
          </a:prstGeom>
          <a:noFill/>
        </p:spPr>
        <p:txBody>
          <a:bodyPr wrap="square" rtlCol="0">
            <a:spAutoFit/>
          </a:bodyPr>
          <a:lstStyle/>
          <a:p>
            <a:pPr algn="ctr"/>
            <a:r>
              <a:rPr lang="en-US" sz="2400" b="1" i="1" dirty="0">
                <a:latin typeface="Script MT Bold" panose="03040602040607080904" pitchFamily="66" charset="0"/>
              </a:rPr>
              <a:t>James Atticus Bowden</a:t>
            </a:r>
          </a:p>
        </p:txBody>
      </p:sp>
      <p:pic>
        <p:nvPicPr>
          <p:cNvPr id="4" name="Picture 3" descr="BH_oval_final_QUA_INSIDE_BIG_LLS">
            <a:extLst>
              <a:ext uri="{FF2B5EF4-FFF2-40B4-BE49-F238E27FC236}">
                <a16:creationId xmlns:a16="http://schemas.microsoft.com/office/drawing/2014/main" id="{88A07F09-EDC6-7254-5A92-B9EFC369CE6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07560" y="2199957"/>
            <a:ext cx="3014980" cy="2267585"/>
          </a:xfrm>
          <a:prstGeom prst="rect">
            <a:avLst/>
          </a:prstGeom>
          <a:noFill/>
          <a:ln>
            <a:noFill/>
          </a:ln>
        </p:spPr>
      </p:pic>
    </p:spTree>
    <p:extLst>
      <p:ext uri="{BB962C8B-B14F-4D97-AF65-F5344CB8AC3E}">
        <p14:creationId xmlns:p14="http://schemas.microsoft.com/office/powerpoint/2010/main" val="2184376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17216-E4B3-4C24-B2D9-1D100DBDA5C3}"/>
              </a:ext>
            </a:extLst>
          </p:cNvPr>
          <p:cNvSpPr>
            <a:spLocks noGrp="1"/>
          </p:cNvSpPr>
          <p:nvPr>
            <p:ph type="ctrTitle"/>
          </p:nvPr>
        </p:nvSpPr>
        <p:spPr/>
        <p:txBody>
          <a:bodyPr/>
          <a:lstStyle/>
          <a:p>
            <a:r>
              <a:rPr lang="en-US" dirty="0"/>
              <a:t>American Culture in 1776</a:t>
            </a:r>
          </a:p>
        </p:txBody>
      </p:sp>
      <p:sp>
        <p:nvSpPr>
          <p:cNvPr id="3" name="Subtitle 2">
            <a:extLst>
              <a:ext uri="{FF2B5EF4-FFF2-40B4-BE49-F238E27FC236}">
                <a16:creationId xmlns:a16="http://schemas.microsoft.com/office/drawing/2014/main" id="{1065AF91-15A7-41EC-99FD-1D449C2F93AD}"/>
              </a:ext>
            </a:extLst>
          </p:cNvPr>
          <p:cNvSpPr>
            <a:spLocks noGrp="1"/>
          </p:cNvSpPr>
          <p:nvPr>
            <p:ph type="subTitle" idx="1"/>
          </p:nvPr>
        </p:nvSpPr>
        <p:spPr>
          <a:xfrm>
            <a:off x="1524000" y="862246"/>
            <a:ext cx="9144000" cy="493149"/>
          </a:xfrm>
        </p:spPr>
        <p:txBody>
          <a:bodyPr/>
          <a:lstStyle/>
          <a:p>
            <a:r>
              <a:rPr lang="en-US" i="1" dirty="0"/>
              <a:t>Assimilated minorities</a:t>
            </a:r>
          </a:p>
        </p:txBody>
      </p:sp>
      <p:pic>
        <p:nvPicPr>
          <p:cNvPr id="1026" name="Picture 2" descr="See the source image">
            <a:extLst>
              <a:ext uri="{FF2B5EF4-FFF2-40B4-BE49-F238E27FC236}">
                <a16:creationId xmlns:a16="http://schemas.microsoft.com/office/drawing/2014/main" id="{F74FDB29-DA90-4B34-BB2D-68D667ADE3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9176" y="760689"/>
            <a:ext cx="2857500" cy="3619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ee the source image">
            <a:extLst>
              <a:ext uri="{FF2B5EF4-FFF2-40B4-BE49-F238E27FC236}">
                <a16:creationId xmlns:a16="http://schemas.microsoft.com/office/drawing/2014/main" id="{BB1909A2-7BA7-42B7-AC22-B5EB33E775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5812" y="1611695"/>
            <a:ext cx="6429371" cy="4228387"/>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71D1F669-9688-423E-8943-AD6E2CE770C0}"/>
              </a:ext>
            </a:extLst>
          </p:cNvPr>
          <p:cNvSpPr/>
          <p:nvPr/>
        </p:nvSpPr>
        <p:spPr>
          <a:xfrm>
            <a:off x="7297947" y="2424023"/>
            <a:ext cx="1354347" cy="59522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C35F0A2-118A-4F3F-B1AE-FD408A80A4E6}"/>
              </a:ext>
            </a:extLst>
          </p:cNvPr>
          <p:cNvSpPr/>
          <p:nvPr/>
        </p:nvSpPr>
        <p:spPr>
          <a:xfrm>
            <a:off x="6780002" y="2812923"/>
            <a:ext cx="1156300" cy="41264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C7AF7F2-E392-4E5A-813E-20261E63A525}"/>
              </a:ext>
            </a:extLst>
          </p:cNvPr>
          <p:cNvSpPr/>
          <p:nvPr/>
        </p:nvSpPr>
        <p:spPr>
          <a:xfrm rot="19192096">
            <a:off x="6503309" y="3456318"/>
            <a:ext cx="1003900" cy="38198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0520238-861F-4124-8364-3FFAEC8F459C}"/>
              </a:ext>
            </a:extLst>
          </p:cNvPr>
          <p:cNvSpPr/>
          <p:nvPr/>
        </p:nvSpPr>
        <p:spPr>
          <a:xfrm rot="19192096">
            <a:off x="6173290" y="3228837"/>
            <a:ext cx="1003900" cy="364066"/>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ECCADB9-3D58-4C79-9CC6-122FC35E68E6}"/>
              </a:ext>
            </a:extLst>
          </p:cNvPr>
          <p:cNvSpPr txBox="1"/>
          <p:nvPr/>
        </p:nvSpPr>
        <p:spPr>
          <a:xfrm flipH="1">
            <a:off x="7257947" y="3810173"/>
            <a:ext cx="1047034" cy="276999"/>
          </a:xfrm>
          <a:prstGeom prst="rect">
            <a:avLst/>
          </a:prstGeom>
          <a:solidFill>
            <a:schemeClr val="tx1"/>
          </a:solidFill>
        </p:spPr>
        <p:txBody>
          <a:bodyPr wrap="square" rtlCol="0" anchor="ctr">
            <a:spAutoFit/>
          </a:bodyPr>
          <a:lstStyle/>
          <a:p>
            <a:r>
              <a:rPr lang="en-US" sz="1200" b="1" dirty="0">
                <a:solidFill>
                  <a:schemeClr val="accent4"/>
                </a:solidFill>
              </a:rPr>
              <a:t>1. Tidewater</a:t>
            </a:r>
          </a:p>
        </p:txBody>
      </p:sp>
      <p:sp>
        <p:nvSpPr>
          <p:cNvPr id="13" name="TextBox 12">
            <a:extLst>
              <a:ext uri="{FF2B5EF4-FFF2-40B4-BE49-F238E27FC236}">
                <a16:creationId xmlns:a16="http://schemas.microsoft.com/office/drawing/2014/main" id="{00F23C10-8B76-4A9A-95D2-0D03B917648B}"/>
              </a:ext>
            </a:extLst>
          </p:cNvPr>
          <p:cNvSpPr txBox="1"/>
          <p:nvPr/>
        </p:nvSpPr>
        <p:spPr>
          <a:xfrm flipH="1">
            <a:off x="6969139" y="2229603"/>
            <a:ext cx="1188303" cy="276999"/>
          </a:xfrm>
          <a:prstGeom prst="rect">
            <a:avLst/>
          </a:prstGeom>
          <a:solidFill>
            <a:schemeClr val="tx1"/>
          </a:solidFill>
        </p:spPr>
        <p:txBody>
          <a:bodyPr wrap="square" rtlCol="0" anchor="ctr">
            <a:spAutoFit/>
          </a:bodyPr>
          <a:lstStyle/>
          <a:p>
            <a:r>
              <a:rPr lang="en-US" sz="1200" b="1" dirty="0">
                <a:solidFill>
                  <a:schemeClr val="accent4"/>
                </a:solidFill>
              </a:rPr>
              <a:t>2. New England</a:t>
            </a:r>
          </a:p>
        </p:txBody>
      </p:sp>
      <p:sp>
        <p:nvSpPr>
          <p:cNvPr id="14" name="TextBox 13">
            <a:extLst>
              <a:ext uri="{FF2B5EF4-FFF2-40B4-BE49-F238E27FC236}">
                <a16:creationId xmlns:a16="http://schemas.microsoft.com/office/drawing/2014/main" id="{40DC714D-E0A1-47D2-838A-2155A6CD4A67}"/>
              </a:ext>
            </a:extLst>
          </p:cNvPr>
          <p:cNvSpPr txBox="1"/>
          <p:nvPr/>
        </p:nvSpPr>
        <p:spPr>
          <a:xfrm flipH="1">
            <a:off x="7854868" y="2970725"/>
            <a:ext cx="1155081" cy="276999"/>
          </a:xfrm>
          <a:prstGeom prst="rect">
            <a:avLst/>
          </a:prstGeom>
          <a:solidFill>
            <a:schemeClr val="tx1"/>
          </a:solidFill>
        </p:spPr>
        <p:txBody>
          <a:bodyPr wrap="square" rtlCol="0" anchor="ctr">
            <a:spAutoFit/>
          </a:bodyPr>
          <a:lstStyle/>
          <a:p>
            <a:r>
              <a:rPr lang="en-US" sz="1200" b="1" dirty="0">
                <a:solidFill>
                  <a:schemeClr val="accent4"/>
                </a:solidFill>
              </a:rPr>
              <a:t>3. Mid-Atlantic</a:t>
            </a:r>
          </a:p>
        </p:txBody>
      </p:sp>
      <p:sp>
        <p:nvSpPr>
          <p:cNvPr id="15" name="TextBox 14">
            <a:extLst>
              <a:ext uri="{FF2B5EF4-FFF2-40B4-BE49-F238E27FC236}">
                <a16:creationId xmlns:a16="http://schemas.microsoft.com/office/drawing/2014/main" id="{CF69156D-F879-48C7-880D-0BE589BD167A}"/>
              </a:ext>
            </a:extLst>
          </p:cNvPr>
          <p:cNvSpPr txBox="1"/>
          <p:nvPr/>
        </p:nvSpPr>
        <p:spPr>
          <a:xfrm rot="19015123" flipH="1">
            <a:off x="5734372" y="3109224"/>
            <a:ext cx="1047034" cy="276999"/>
          </a:xfrm>
          <a:prstGeom prst="rect">
            <a:avLst/>
          </a:prstGeom>
          <a:solidFill>
            <a:schemeClr val="tx1"/>
          </a:solidFill>
        </p:spPr>
        <p:txBody>
          <a:bodyPr wrap="square" rtlCol="0" anchor="ctr">
            <a:spAutoFit/>
          </a:bodyPr>
          <a:lstStyle/>
          <a:p>
            <a:r>
              <a:rPr lang="en-US" sz="1200" b="1" dirty="0">
                <a:solidFill>
                  <a:schemeClr val="accent4"/>
                </a:solidFill>
              </a:rPr>
              <a:t>4. Appalachia </a:t>
            </a:r>
          </a:p>
        </p:txBody>
      </p:sp>
      <p:sp>
        <p:nvSpPr>
          <p:cNvPr id="16" name="TextBox 15">
            <a:extLst>
              <a:ext uri="{FF2B5EF4-FFF2-40B4-BE49-F238E27FC236}">
                <a16:creationId xmlns:a16="http://schemas.microsoft.com/office/drawing/2014/main" id="{B7DC7B19-E224-4589-9C84-4C93F31C6BB9}"/>
              </a:ext>
            </a:extLst>
          </p:cNvPr>
          <p:cNvSpPr txBox="1"/>
          <p:nvPr/>
        </p:nvSpPr>
        <p:spPr>
          <a:xfrm flipH="1">
            <a:off x="6816463" y="3552728"/>
            <a:ext cx="305353" cy="276999"/>
          </a:xfrm>
          <a:prstGeom prst="rect">
            <a:avLst/>
          </a:prstGeom>
          <a:solidFill>
            <a:schemeClr val="tx1"/>
          </a:solidFill>
        </p:spPr>
        <p:txBody>
          <a:bodyPr wrap="square" rtlCol="0" anchor="ctr">
            <a:spAutoFit/>
          </a:bodyPr>
          <a:lstStyle/>
          <a:p>
            <a:r>
              <a:rPr lang="en-US" sz="1200" b="1" dirty="0">
                <a:solidFill>
                  <a:schemeClr val="accent4"/>
                </a:solidFill>
              </a:rPr>
              <a:t>1. </a:t>
            </a:r>
          </a:p>
        </p:txBody>
      </p:sp>
      <p:sp>
        <p:nvSpPr>
          <p:cNvPr id="20" name="TextBox 19">
            <a:extLst>
              <a:ext uri="{FF2B5EF4-FFF2-40B4-BE49-F238E27FC236}">
                <a16:creationId xmlns:a16="http://schemas.microsoft.com/office/drawing/2014/main" id="{57BE865B-A1CD-4239-8D79-5213815C1FD2}"/>
              </a:ext>
            </a:extLst>
          </p:cNvPr>
          <p:cNvSpPr txBox="1"/>
          <p:nvPr/>
        </p:nvSpPr>
        <p:spPr>
          <a:xfrm flipH="1">
            <a:off x="7429952" y="2537573"/>
            <a:ext cx="305353" cy="276999"/>
          </a:xfrm>
          <a:prstGeom prst="rect">
            <a:avLst/>
          </a:prstGeom>
          <a:solidFill>
            <a:schemeClr val="tx1"/>
          </a:solidFill>
        </p:spPr>
        <p:txBody>
          <a:bodyPr wrap="square" rtlCol="0" anchor="ctr">
            <a:spAutoFit/>
          </a:bodyPr>
          <a:lstStyle/>
          <a:p>
            <a:r>
              <a:rPr lang="en-US" sz="1200" b="1" dirty="0">
                <a:solidFill>
                  <a:schemeClr val="accent4"/>
                </a:solidFill>
              </a:rPr>
              <a:t>2. </a:t>
            </a:r>
          </a:p>
        </p:txBody>
      </p:sp>
      <p:sp>
        <p:nvSpPr>
          <p:cNvPr id="21" name="TextBox 20">
            <a:extLst>
              <a:ext uri="{FF2B5EF4-FFF2-40B4-BE49-F238E27FC236}">
                <a16:creationId xmlns:a16="http://schemas.microsoft.com/office/drawing/2014/main" id="{FFE7644D-F909-4AE7-8F63-E76FC113EF12}"/>
              </a:ext>
            </a:extLst>
          </p:cNvPr>
          <p:cNvSpPr txBox="1"/>
          <p:nvPr/>
        </p:nvSpPr>
        <p:spPr>
          <a:xfrm flipH="1">
            <a:off x="6990347" y="2888098"/>
            <a:ext cx="305353" cy="276999"/>
          </a:xfrm>
          <a:prstGeom prst="rect">
            <a:avLst/>
          </a:prstGeom>
          <a:solidFill>
            <a:schemeClr val="tx1"/>
          </a:solidFill>
        </p:spPr>
        <p:txBody>
          <a:bodyPr wrap="square" rtlCol="0" anchor="ctr">
            <a:spAutoFit/>
          </a:bodyPr>
          <a:lstStyle/>
          <a:p>
            <a:r>
              <a:rPr lang="en-US" sz="1200" b="1" dirty="0">
                <a:solidFill>
                  <a:schemeClr val="accent4"/>
                </a:solidFill>
              </a:rPr>
              <a:t>3. </a:t>
            </a:r>
          </a:p>
        </p:txBody>
      </p:sp>
      <p:sp>
        <p:nvSpPr>
          <p:cNvPr id="22" name="TextBox 21">
            <a:extLst>
              <a:ext uri="{FF2B5EF4-FFF2-40B4-BE49-F238E27FC236}">
                <a16:creationId xmlns:a16="http://schemas.microsoft.com/office/drawing/2014/main" id="{9D106ADD-E58C-4071-9BBF-FB086E1A4AF3}"/>
              </a:ext>
            </a:extLst>
          </p:cNvPr>
          <p:cNvSpPr txBox="1"/>
          <p:nvPr/>
        </p:nvSpPr>
        <p:spPr>
          <a:xfrm flipH="1">
            <a:off x="6511110" y="3255720"/>
            <a:ext cx="305353" cy="276999"/>
          </a:xfrm>
          <a:prstGeom prst="rect">
            <a:avLst/>
          </a:prstGeom>
          <a:solidFill>
            <a:schemeClr val="tx1"/>
          </a:solidFill>
        </p:spPr>
        <p:txBody>
          <a:bodyPr wrap="square" rtlCol="0" anchor="ctr">
            <a:spAutoFit/>
          </a:bodyPr>
          <a:lstStyle/>
          <a:p>
            <a:r>
              <a:rPr lang="en-US" sz="1200" b="1" dirty="0">
                <a:solidFill>
                  <a:schemeClr val="accent4"/>
                </a:solidFill>
              </a:rPr>
              <a:t>4. </a:t>
            </a:r>
          </a:p>
        </p:txBody>
      </p:sp>
      <p:sp>
        <p:nvSpPr>
          <p:cNvPr id="23" name="TextBox 22">
            <a:extLst>
              <a:ext uri="{FF2B5EF4-FFF2-40B4-BE49-F238E27FC236}">
                <a16:creationId xmlns:a16="http://schemas.microsoft.com/office/drawing/2014/main" id="{6E481774-9C06-4C59-8555-296B31D0CCE6}"/>
              </a:ext>
            </a:extLst>
          </p:cNvPr>
          <p:cNvSpPr txBox="1"/>
          <p:nvPr/>
        </p:nvSpPr>
        <p:spPr>
          <a:xfrm flipH="1">
            <a:off x="10607924" y="4073043"/>
            <a:ext cx="305353" cy="276999"/>
          </a:xfrm>
          <a:prstGeom prst="rect">
            <a:avLst/>
          </a:prstGeom>
          <a:solidFill>
            <a:schemeClr val="tx1"/>
          </a:solidFill>
        </p:spPr>
        <p:txBody>
          <a:bodyPr wrap="square" rtlCol="0" anchor="ctr">
            <a:spAutoFit/>
          </a:bodyPr>
          <a:lstStyle/>
          <a:p>
            <a:r>
              <a:rPr lang="en-US" sz="1200" b="1" dirty="0">
                <a:solidFill>
                  <a:schemeClr val="accent4"/>
                </a:solidFill>
              </a:rPr>
              <a:t>2. </a:t>
            </a:r>
          </a:p>
        </p:txBody>
      </p:sp>
      <p:sp>
        <p:nvSpPr>
          <p:cNvPr id="24" name="TextBox 23">
            <a:extLst>
              <a:ext uri="{FF2B5EF4-FFF2-40B4-BE49-F238E27FC236}">
                <a16:creationId xmlns:a16="http://schemas.microsoft.com/office/drawing/2014/main" id="{0060CE18-EFA5-4C9C-A2D9-CD183E34E494}"/>
              </a:ext>
            </a:extLst>
          </p:cNvPr>
          <p:cNvSpPr txBox="1"/>
          <p:nvPr/>
        </p:nvSpPr>
        <p:spPr>
          <a:xfrm flipH="1">
            <a:off x="8913047" y="3866617"/>
            <a:ext cx="305353" cy="276999"/>
          </a:xfrm>
          <a:prstGeom prst="rect">
            <a:avLst/>
          </a:prstGeom>
          <a:solidFill>
            <a:schemeClr val="tx1"/>
          </a:solidFill>
        </p:spPr>
        <p:txBody>
          <a:bodyPr wrap="square" rtlCol="0" anchor="ctr">
            <a:spAutoFit/>
          </a:bodyPr>
          <a:lstStyle/>
          <a:p>
            <a:r>
              <a:rPr lang="en-US" sz="1200" b="1" dirty="0">
                <a:solidFill>
                  <a:schemeClr val="accent4"/>
                </a:solidFill>
              </a:rPr>
              <a:t>1. </a:t>
            </a:r>
          </a:p>
        </p:txBody>
      </p:sp>
      <p:sp>
        <p:nvSpPr>
          <p:cNvPr id="25" name="TextBox 24">
            <a:extLst>
              <a:ext uri="{FF2B5EF4-FFF2-40B4-BE49-F238E27FC236}">
                <a16:creationId xmlns:a16="http://schemas.microsoft.com/office/drawing/2014/main" id="{36F8BFA8-1864-45AE-9BF6-851E321DA20A}"/>
              </a:ext>
            </a:extLst>
          </p:cNvPr>
          <p:cNvSpPr txBox="1"/>
          <p:nvPr/>
        </p:nvSpPr>
        <p:spPr>
          <a:xfrm flipH="1">
            <a:off x="8913048" y="3325986"/>
            <a:ext cx="305353" cy="276999"/>
          </a:xfrm>
          <a:prstGeom prst="rect">
            <a:avLst/>
          </a:prstGeom>
          <a:solidFill>
            <a:schemeClr val="tx1"/>
          </a:solidFill>
        </p:spPr>
        <p:txBody>
          <a:bodyPr wrap="square" rtlCol="0" anchor="ctr">
            <a:spAutoFit/>
          </a:bodyPr>
          <a:lstStyle/>
          <a:p>
            <a:r>
              <a:rPr lang="en-US" sz="1200" b="1" dirty="0">
                <a:solidFill>
                  <a:schemeClr val="accent4"/>
                </a:solidFill>
              </a:rPr>
              <a:t>3. </a:t>
            </a:r>
          </a:p>
        </p:txBody>
      </p:sp>
      <p:sp>
        <p:nvSpPr>
          <p:cNvPr id="26" name="TextBox 25">
            <a:extLst>
              <a:ext uri="{FF2B5EF4-FFF2-40B4-BE49-F238E27FC236}">
                <a16:creationId xmlns:a16="http://schemas.microsoft.com/office/drawing/2014/main" id="{4EAC8BB6-F8BD-4D71-AB75-3F590FAABDC3}"/>
              </a:ext>
            </a:extLst>
          </p:cNvPr>
          <p:cNvSpPr txBox="1"/>
          <p:nvPr/>
        </p:nvSpPr>
        <p:spPr>
          <a:xfrm flipH="1">
            <a:off x="8931311" y="2228743"/>
            <a:ext cx="305353" cy="276999"/>
          </a:xfrm>
          <a:prstGeom prst="rect">
            <a:avLst/>
          </a:prstGeom>
          <a:solidFill>
            <a:schemeClr val="tx1"/>
          </a:solidFill>
        </p:spPr>
        <p:txBody>
          <a:bodyPr wrap="square" rtlCol="0" anchor="ctr">
            <a:spAutoFit/>
          </a:bodyPr>
          <a:lstStyle/>
          <a:p>
            <a:r>
              <a:rPr lang="en-US" sz="1200" b="1" dirty="0">
                <a:solidFill>
                  <a:schemeClr val="accent4"/>
                </a:solidFill>
              </a:rPr>
              <a:t>4. </a:t>
            </a:r>
          </a:p>
        </p:txBody>
      </p:sp>
      <p:sp>
        <p:nvSpPr>
          <p:cNvPr id="7" name="Rectangle 6">
            <a:extLst>
              <a:ext uri="{FF2B5EF4-FFF2-40B4-BE49-F238E27FC236}">
                <a16:creationId xmlns:a16="http://schemas.microsoft.com/office/drawing/2014/main" id="{BFCF3242-28E2-413B-BD13-20A641EF45B6}"/>
              </a:ext>
            </a:extLst>
          </p:cNvPr>
          <p:cNvSpPr/>
          <p:nvPr/>
        </p:nvSpPr>
        <p:spPr>
          <a:xfrm>
            <a:off x="2222923" y="3325986"/>
            <a:ext cx="813575" cy="65941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8" name="TextBox 27">
            <a:extLst>
              <a:ext uri="{FF2B5EF4-FFF2-40B4-BE49-F238E27FC236}">
                <a16:creationId xmlns:a16="http://schemas.microsoft.com/office/drawing/2014/main" id="{586D2CA1-C6FF-4F53-90B6-DEED3667048C}"/>
              </a:ext>
            </a:extLst>
          </p:cNvPr>
          <p:cNvSpPr txBox="1"/>
          <p:nvPr/>
        </p:nvSpPr>
        <p:spPr>
          <a:xfrm>
            <a:off x="19591" y="1268125"/>
            <a:ext cx="5708264" cy="240065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txBody>
          <a:bodyPr wrap="square" rtlCol="0">
            <a:spAutoFit/>
          </a:bodyPr>
          <a:lstStyle/>
          <a:p>
            <a:r>
              <a:rPr lang="en-US" sz="2400" b="1" dirty="0"/>
              <a:t>Differences in “America” from the start </a:t>
            </a:r>
            <a:endParaRPr lang="en-US" b="1" dirty="0"/>
          </a:p>
          <a:p>
            <a:pPr marL="342900" indent="-342900">
              <a:buFont typeface="+mj-lt"/>
              <a:buAutoNum type="arabicPeriod"/>
            </a:pPr>
            <a:r>
              <a:rPr lang="en-US" b="1" dirty="0"/>
              <a:t>West Counties to Tidewater: Anglican, Cavaliers</a:t>
            </a:r>
          </a:p>
          <a:p>
            <a:pPr marL="342900" indent="-342900">
              <a:buFont typeface="+mj-lt"/>
              <a:buAutoNum type="arabicPeriod"/>
            </a:pPr>
            <a:r>
              <a:rPr lang="en-US" b="1" dirty="0"/>
              <a:t>East Anglia to New England: Puritan, Absolutists</a:t>
            </a:r>
          </a:p>
          <a:p>
            <a:pPr marL="342900" indent="-342900">
              <a:buFont typeface="+mj-lt"/>
              <a:buAutoNum type="arabicPeriod"/>
            </a:pPr>
            <a:r>
              <a:rPr lang="en-US" b="1" dirty="0"/>
              <a:t>Midlands to Middle Atlantic: Quaker and Palatinate Germans, Mercantile</a:t>
            </a:r>
          </a:p>
          <a:p>
            <a:pPr marL="342900" indent="-342900">
              <a:buFont typeface="+mj-lt"/>
              <a:buAutoNum type="arabicPeriod"/>
            </a:pPr>
            <a:r>
              <a:rPr lang="en-US" b="1" dirty="0"/>
              <a:t>North Ireland/Lowland Scot/English Borderers/Londoners to Appalachian Frontier: Presbyterian, Scot-Irish Fighters</a:t>
            </a:r>
          </a:p>
        </p:txBody>
      </p:sp>
      <p:sp>
        <p:nvSpPr>
          <p:cNvPr id="29" name="TextBox 28">
            <a:extLst>
              <a:ext uri="{FF2B5EF4-FFF2-40B4-BE49-F238E27FC236}">
                <a16:creationId xmlns:a16="http://schemas.microsoft.com/office/drawing/2014/main" id="{305B7FCB-4138-473E-8995-A036ED129AFE}"/>
              </a:ext>
            </a:extLst>
          </p:cNvPr>
          <p:cNvSpPr txBox="1"/>
          <p:nvPr/>
        </p:nvSpPr>
        <p:spPr>
          <a:xfrm>
            <a:off x="0" y="6227157"/>
            <a:ext cx="12245966" cy="461665"/>
          </a:xfrm>
          <a:prstGeom prst="rect">
            <a:avLst/>
          </a:prstGeom>
          <a:solidFill>
            <a:schemeClr val="bg1"/>
          </a:solidFill>
        </p:spPr>
        <p:txBody>
          <a:bodyPr wrap="square" rtlCol="0">
            <a:spAutoFit/>
          </a:bodyPr>
          <a:lstStyle/>
          <a:p>
            <a:pPr algn="ctr"/>
            <a:r>
              <a:rPr lang="en-US" sz="2400" b="1" i="1" dirty="0"/>
              <a:t>Not the PC, mythic multi-cultural mélange of European, Indian, African cultures. </a:t>
            </a:r>
          </a:p>
        </p:txBody>
      </p:sp>
      <p:sp>
        <p:nvSpPr>
          <p:cNvPr id="30" name="TextBox 29">
            <a:extLst>
              <a:ext uri="{FF2B5EF4-FFF2-40B4-BE49-F238E27FC236}">
                <a16:creationId xmlns:a16="http://schemas.microsoft.com/office/drawing/2014/main" id="{02C56A11-7803-4A0C-920F-E6F38E9A9D7F}"/>
              </a:ext>
            </a:extLst>
          </p:cNvPr>
          <p:cNvSpPr txBox="1"/>
          <p:nvPr/>
        </p:nvSpPr>
        <p:spPr>
          <a:xfrm>
            <a:off x="57118" y="3668782"/>
            <a:ext cx="5477864" cy="2616101"/>
          </a:xfrm>
          <a:prstGeom prst="rect">
            <a:avLst/>
          </a:prstGeom>
          <a:noFill/>
        </p:spPr>
        <p:txBody>
          <a:bodyPr wrap="square" rtlCol="0">
            <a:spAutoFit/>
          </a:bodyPr>
          <a:lstStyle/>
          <a:p>
            <a:r>
              <a:rPr lang="en-US" sz="2000" b="1" dirty="0">
                <a:solidFill>
                  <a:srgbClr val="FF0000"/>
                </a:solidFill>
              </a:rPr>
              <a:t>Other Minorities add incrementally</a:t>
            </a:r>
            <a:endParaRPr lang="en-US" sz="1600" b="1" dirty="0">
              <a:solidFill>
                <a:srgbClr val="FF0000"/>
              </a:solidFill>
            </a:endParaRPr>
          </a:p>
          <a:p>
            <a:pPr marL="342900" indent="-342900">
              <a:buFont typeface="+mj-lt"/>
              <a:buAutoNum type="arabicPeriod"/>
            </a:pPr>
            <a:r>
              <a:rPr lang="en-US" sz="1600" b="1" dirty="0">
                <a:solidFill>
                  <a:srgbClr val="FF0000"/>
                </a:solidFill>
              </a:rPr>
              <a:t>Black Africans</a:t>
            </a:r>
          </a:p>
          <a:p>
            <a:pPr marL="342900" indent="-342900">
              <a:buFont typeface="+mj-lt"/>
              <a:buAutoNum type="arabicPeriod"/>
            </a:pPr>
            <a:r>
              <a:rPr lang="en-US" sz="1600" b="1" dirty="0">
                <a:solidFill>
                  <a:srgbClr val="FF0000"/>
                </a:solidFill>
              </a:rPr>
              <a:t>Germans</a:t>
            </a:r>
          </a:p>
          <a:p>
            <a:pPr marL="342900" indent="-342900">
              <a:buFont typeface="+mj-lt"/>
              <a:buAutoNum type="arabicPeriod"/>
            </a:pPr>
            <a:r>
              <a:rPr lang="en-US" sz="1600" b="1" dirty="0">
                <a:solidFill>
                  <a:srgbClr val="FF0000"/>
                </a:solidFill>
              </a:rPr>
              <a:t>French Huguenots</a:t>
            </a:r>
          </a:p>
          <a:p>
            <a:pPr marL="342900" indent="-342900">
              <a:buFont typeface="+mj-lt"/>
              <a:buAutoNum type="arabicPeriod"/>
            </a:pPr>
            <a:r>
              <a:rPr lang="en-US" sz="1600" b="1" dirty="0">
                <a:solidFill>
                  <a:srgbClr val="FF0000"/>
                </a:solidFill>
              </a:rPr>
              <a:t>Highland Scots</a:t>
            </a:r>
          </a:p>
          <a:p>
            <a:pPr marL="342900" indent="-342900">
              <a:buFont typeface="+mj-lt"/>
              <a:buAutoNum type="arabicPeriod"/>
            </a:pPr>
            <a:r>
              <a:rPr lang="en-US" sz="1600" b="1" dirty="0">
                <a:solidFill>
                  <a:srgbClr val="FF0000"/>
                </a:solidFill>
              </a:rPr>
              <a:t>Swedes</a:t>
            </a:r>
          </a:p>
          <a:p>
            <a:pPr marL="342900" indent="-342900">
              <a:buFont typeface="+mj-lt"/>
              <a:buAutoNum type="arabicPeriod"/>
            </a:pPr>
            <a:r>
              <a:rPr lang="en-US" sz="1600" b="1" dirty="0">
                <a:solidFill>
                  <a:srgbClr val="FF0000"/>
                </a:solidFill>
              </a:rPr>
              <a:t>Dutch</a:t>
            </a:r>
          </a:p>
          <a:p>
            <a:pPr marL="342900" indent="-342900">
              <a:buFont typeface="+mj-lt"/>
              <a:buAutoNum type="arabicPeriod"/>
            </a:pPr>
            <a:r>
              <a:rPr lang="en-US" sz="1600" b="1" dirty="0">
                <a:solidFill>
                  <a:srgbClr val="FF0000"/>
                </a:solidFill>
              </a:rPr>
              <a:t>Assimilated Indians</a:t>
            </a:r>
          </a:p>
          <a:p>
            <a:pPr marL="342900" indent="-342900">
              <a:buFont typeface="+mj-lt"/>
              <a:buAutoNum type="arabicPeriod"/>
            </a:pPr>
            <a:r>
              <a:rPr lang="en-US" sz="1600" b="1" dirty="0">
                <a:solidFill>
                  <a:srgbClr val="FF0000"/>
                </a:solidFill>
              </a:rPr>
              <a:t>Roman Catholics</a:t>
            </a:r>
          </a:p>
          <a:p>
            <a:pPr marL="342900" indent="-342900">
              <a:buFont typeface="+mj-lt"/>
              <a:buAutoNum type="arabicPeriod"/>
            </a:pPr>
            <a:r>
              <a:rPr lang="en-US" sz="1600" b="1" dirty="0">
                <a:solidFill>
                  <a:srgbClr val="FF0000"/>
                </a:solidFill>
              </a:rPr>
              <a:t>Jews </a:t>
            </a:r>
          </a:p>
        </p:txBody>
      </p:sp>
    </p:spTree>
    <p:extLst>
      <p:ext uri="{BB962C8B-B14F-4D97-AF65-F5344CB8AC3E}">
        <p14:creationId xmlns:p14="http://schemas.microsoft.com/office/powerpoint/2010/main" val="437492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17216-E4B3-4C24-B2D9-1D100DBDA5C3}"/>
              </a:ext>
            </a:extLst>
          </p:cNvPr>
          <p:cNvSpPr>
            <a:spLocks noGrp="1"/>
          </p:cNvSpPr>
          <p:nvPr>
            <p:ph type="ctrTitle"/>
          </p:nvPr>
        </p:nvSpPr>
        <p:spPr/>
        <p:txBody>
          <a:bodyPr>
            <a:normAutofit/>
          </a:bodyPr>
          <a:lstStyle/>
          <a:p>
            <a:r>
              <a:rPr lang="en-US" dirty="0"/>
              <a:t>E Pluribus Unum  </a:t>
            </a:r>
          </a:p>
        </p:txBody>
      </p:sp>
      <p:sp>
        <p:nvSpPr>
          <p:cNvPr id="3" name="Subtitle 2">
            <a:extLst>
              <a:ext uri="{FF2B5EF4-FFF2-40B4-BE49-F238E27FC236}">
                <a16:creationId xmlns:a16="http://schemas.microsoft.com/office/drawing/2014/main" id="{1065AF91-15A7-41EC-99FD-1D449C2F93AD}"/>
              </a:ext>
            </a:extLst>
          </p:cNvPr>
          <p:cNvSpPr>
            <a:spLocks noGrp="1"/>
          </p:cNvSpPr>
          <p:nvPr>
            <p:ph type="subTitle" idx="1"/>
          </p:nvPr>
        </p:nvSpPr>
        <p:spPr>
          <a:xfrm>
            <a:off x="1137396" y="923070"/>
            <a:ext cx="9144000" cy="493149"/>
          </a:xfrm>
        </p:spPr>
        <p:txBody>
          <a:bodyPr/>
          <a:lstStyle/>
          <a:p>
            <a:r>
              <a:rPr lang="en-US" i="1" dirty="0"/>
              <a:t>Became a union of sovereign states</a:t>
            </a:r>
          </a:p>
        </p:txBody>
      </p:sp>
      <p:pic>
        <p:nvPicPr>
          <p:cNvPr id="1026" name="Picture 2" descr="See the source image">
            <a:extLst>
              <a:ext uri="{FF2B5EF4-FFF2-40B4-BE49-F238E27FC236}">
                <a16:creationId xmlns:a16="http://schemas.microsoft.com/office/drawing/2014/main" id="{F74FDB29-DA90-4B34-BB2D-68D667ADE3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9176" y="760689"/>
            <a:ext cx="2857500" cy="3619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ee the source image">
            <a:extLst>
              <a:ext uri="{FF2B5EF4-FFF2-40B4-BE49-F238E27FC236}">
                <a16:creationId xmlns:a16="http://schemas.microsoft.com/office/drawing/2014/main" id="{BB1909A2-7BA7-42B7-AC22-B5EB33E775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5812" y="1611695"/>
            <a:ext cx="6429371" cy="4228387"/>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71D1F669-9688-423E-8943-AD6E2CE770C0}"/>
              </a:ext>
            </a:extLst>
          </p:cNvPr>
          <p:cNvSpPr/>
          <p:nvPr/>
        </p:nvSpPr>
        <p:spPr>
          <a:xfrm>
            <a:off x="7297947" y="2424023"/>
            <a:ext cx="1354347" cy="59522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C35F0A2-118A-4F3F-B1AE-FD408A80A4E6}"/>
              </a:ext>
            </a:extLst>
          </p:cNvPr>
          <p:cNvSpPr/>
          <p:nvPr/>
        </p:nvSpPr>
        <p:spPr>
          <a:xfrm>
            <a:off x="6780002" y="2812923"/>
            <a:ext cx="1156300" cy="41264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C7AF7F2-E392-4E5A-813E-20261E63A525}"/>
              </a:ext>
            </a:extLst>
          </p:cNvPr>
          <p:cNvSpPr/>
          <p:nvPr/>
        </p:nvSpPr>
        <p:spPr>
          <a:xfrm rot="19192096">
            <a:off x="6503309" y="3456318"/>
            <a:ext cx="1003900" cy="38198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0520238-861F-4124-8364-3FFAEC8F459C}"/>
              </a:ext>
            </a:extLst>
          </p:cNvPr>
          <p:cNvSpPr/>
          <p:nvPr/>
        </p:nvSpPr>
        <p:spPr>
          <a:xfrm rot="19192096">
            <a:off x="6173290" y="3228837"/>
            <a:ext cx="1003900" cy="364066"/>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ECCADB9-3D58-4C79-9CC6-122FC35E68E6}"/>
              </a:ext>
            </a:extLst>
          </p:cNvPr>
          <p:cNvSpPr txBox="1"/>
          <p:nvPr/>
        </p:nvSpPr>
        <p:spPr>
          <a:xfrm flipH="1">
            <a:off x="7257947" y="3810173"/>
            <a:ext cx="1047034" cy="276999"/>
          </a:xfrm>
          <a:prstGeom prst="rect">
            <a:avLst/>
          </a:prstGeom>
          <a:solidFill>
            <a:schemeClr val="tx1"/>
          </a:solidFill>
        </p:spPr>
        <p:txBody>
          <a:bodyPr wrap="square" rtlCol="0" anchor="ctr">
            <a:spAutoFit/>
          </a:bodyPr>
          <a:lstStyle/>
          <a:p>
            <a:r>
              <a:rPr lang="en-US" sz="1200" b="1" dirty="0">
                <a:solidFill>
                  <a:schemeClr val="accent4"/>
                </a:solidFill>
              </a:rPr>
              <a:t>1. Tidewater</a:t>
            </a:r>
          </a:p>
        </p:txBody>
      </p:sp>
      <p:sp>
        <p:nvSpPr>
          <p:cNvPr id="13" name="TextBox 12">
            <a:extLst>
              <a:ext uri="{FF2B5EF4-FFF2-40B4-BE49-F238E27FC236}">
                <a16:creationId xmlns:a16="http://schemas.microsoft.com/office/drawing/2014/main" id="{00F23C10-8B76-4A9A-95D2-0D03B917648B}"/>
              </a:ext>
            </a:extLst>
          </p:cNvPr>
          <p:cNvSpPr txBox="1"/>
          <p:nvPr/>
        </p:nvSpPr>
        <p:spPr>
          <a:xfrm flipH="1">
            <a:off x="6969139" y="2229603"/>
            <a:ext cx="1188303" cy="276999"/>
          </a:xfrm>
          <a:prstGeom prst="rect">
            <a:avLst/>
          </a:prstGeom>
          <a:solidFill>
            <a:schemeClr val="tx1"/>
          </a:solidFill>
        </p:spPr>
        <p:txBody>
          <a:bodyPr wrap="square" rtlCol="0" anchor="ctr">
            <a:spAutoFit/>
          </a:bodyPr>
          <a:lstStyle/>
          <a:p>
            <a:r>
              <a:rPr lang="en-US" sz="1200" b="1" dirty="0">
                <a:solidFill>
                  <a:schemeClr val="accent4"/>
                </a:solidFill>
              </a:rPr>
              <a:t>2. New England</a:t>
            </a:r>
          </a:p>
        </p:txBody>
      </p:sp>
      <p:sp>
        <p:nvSpPr>
          <p:cNvPr id="14" name="TextBox 13">
            <a:extLst>
              <a:ext uri="{FF2B5EF4-FFF2-40B4-BE49-F238E27FC236}">
                <a16:creationId xmlns:a16="http://schemas.microsoft.com/office/drawing/2014/main" id="{40DC714D-E0A1-47D2-838A-2155A6CD4A67}"/>
              </a:ext>
            </a:extLst>
          </p:cNvPr>
          <p:cNvSpPr txBox="1"/>
          <p:nvPr/>
        </p:nvSpPr>
        <p:spPr>
          <a:xfrm flipH="1">
            <a:off x="7854868" y="2970725"/>
            <a:ext cx="1155081" cy="276999"/>
          </a:xfrm>
          <a:prstGeom prst="rect">
            <a:avLst/>
          </a:prstGeom>
          <a:solidFill>
            <a:schemeClr val="tx1"/>
          </a:solidFill>
        </p:spPr>
        <p:txBody>
          <a:bodyPr wrap="square" rtlCol="0" anchor="ctr">
            <a:spAutoFit/>
          </a:bodyPr>
          <a:lstStyle/>
          <a:p>
            <a:r>
              <a:rPr lang="en-US" sz="1200" b="1" dirty="0">
                <a:solidFill>
                  <a:schemeClr val="accent4"/>
                </a:solidFill>
              </a:rPr>
              <a:t>3. Mid-Atlantic</a:t>
            </a:r>
          </a:p>
        </p:txBody>
      </p:sp>
      <p:sp>
        <p:nvSpPr>
          <p:cNvPr id="15" name="TextBox 14">
            <a:extLst>
              <a:ext uri="{FF2B5EF4-FFF2-40B4-BE49-F238E27FC236}">
                <a16:creationId xmlns:a16="http://schemas.microsoft.com/office/drawing/2014/main" id="{CF69156D-F879-48C7-880D-0BE589BD167A}"/>
              </a:ext>
            </a:extLst>
          </p:cNvPr>
          <p:cNvSpPr txBox="1"/>
          <p:nvPr/>
        </p:nvSpPr>
        <p:spPr>
          <a:xfrm rot="19015123" flipH="1">
            <a:off x="5734372" y="3109224"/>
            <a:ext cx="1047034" cy="276999"/>
          </a:xfrm>
          <a:prstGeom prst="rect">
            <a:avLst/>
          </a:prstGeom>
          <a:solidFill>
            <a:schemeClr val="tx1"/>
          </a:solidFill>
        </p:spPr>
        <p:txBody>
          <a:bodyPr wrap="square" rtlCol="0" anchor="ctr">
            <a:spAutoFit/>
          </a:bodyPr>
          <a:lstStyle/>
          <a:p>
            <a:r>
              <a:rPr lang="en-US" sz="1200" b="1" dirty="0">
                <a:solidFill>
                  <a:schemeClr val="accent4"/>
                </a:solidFill>
              </a:rPr>
              <a:t>4. Appalachia </a:t>
            </a:r>
          </a:p>
        </p:txBody>
      </p:sp>
      <p:sp>
        <p:nvSpPr>
          <p:cNvPr id="16" name="TextBox 15">
            <a:extLst>
              <a:ext uri="{FF2B5EF4-FFF2-40B4-BE49-F238E27FC236}">
                <a16:creationId xmlns:a16="http://schemas.microsoft.com/office/drawing/2014/main" id="{B7DC7B19-E224-4589-9C84-4C93F31C6BB9}"/>
              </a:ext>
            </a:extLst>
          </p:cNvPr>
          <p:cNvSpPr txBox="1"/>
          <p:nvPr/>
        </p:nvSpPr>
        <p:spPr>
          <a:xfrm flipH="1">
            <a:off x="6816463" y="3552728"/>
            <a:ext cx="305353" cy="276999"/>
          </a:xfrm>
          <a:prstGeom prst="rect">
            <a:avLst/>
          </a:prstGeom>
          <a:solidFill>
            <a:schemeClr val="tx1"/>
          </a:solidFill>
        </p:spPr>
        <p:txBody>
          <a:bodyPr wrap="square" rtlCol="0" anchor="ctr">
            <a:spAutoFit/>
          </a:bodyPr>
          <a:lstStyle/>
          <a:p>
            <a:r>
              <a:rPr lang="en-US" sz="1200" b="1" dirty="0">
                <a:solidFill>
                  <a:schemeClr val="accent4"/>
                </a:solidFill>
              </a:rPr>
              <a:t>1. </a:t>
            </a:r>
          </a:p>
        </p:txBody>
      </p:sp>
      <p:sp>
        <p:nvSpPr>
          <p:cNvPr id="20" name="TextBox 19">
            <a:extLst>
              <a:ext uri="{FF2B5EF4-FFF2-40B4-BE49-F238E27FC236}">
                <a16:creationId xmlns:a16="http://schemas.microsoft.com/office/drawing/2014/main" id="{57BE865B-A1CD-4239-8D79-5213815C1FD2}"/>
              </a:ext>
            </a:extLst>
          </p:cNvPr>
          <p:cNvSpPr txBox="1"/>
          <p:nvPr/>
        </p:nvSpPr>
        <p:spPr>
          <a:xfrm flipH="1">
            <a:off x="7429952" y="2537573"/>
            <a:ext cx="305353" cy="276999"/>
          </a:xfrm>
          <a:prstGeom prst="rect">
            <a:avLst/>
          </a:prstGeom>
          <a:solidFill>
            <a:schemeClr val="tx1"/>
          </a:solidFill>
        </p:spPr>
        <p:txBody>
          <a:bodyPr wrap="square" rtlCol="0" anchor="ctr">
            <a:spAutoFit/>
          </a:bodyPr>
          <a:lstStyle/>
          <a:p>
            <a:r>
              <a:rPr lang="en-US" sz="1200" b="1" dirty="0">
                <a:solidFill>
                  <a:schemeClr val="accent4"/>
                </a:solidFill>
              </a:rPr>
              <a:t>2. </a:t>
            </a:r>
          </a:p>
        </p:txBody>
      </p:sp>
      <p:sp>
        <p:nvSpPr>
          <p:cNvPr id="21" name="TextBox 20">
            <a:extLst>
              <a:ext uri="{FF2B5EF4-FFF2-40B4-BE49-F238E27FC236}">
                <a16:creationId xmlns:a16="http://schemas.microsoft.com/office/drawing/2014/main" id="{FFE7644D-F909-4AE7-8F63-E76FC113EF12}"/>
              </a:ext>
            </a:extLst>
          </p:cNvPr>
          <p:cNvSpPr txBox="1"/>
          <p:nvPr/>
        </p:nvSpPr>
        <p:spPr>
          <a:xfrm flipH="1">
            <a:off x="6990347" y="2888098"/>
            <a:ext cx="305353" cy="276999"/>
          </a:xfrm>
          <a:prstGeom prst="rect">
            <a:avLst/>
          </a:prstGeom>
          <a:solidFill>
            <a:schemeClr val="tx1"/>
          </a:solidFill>
        </p:spPr>
        <p:txBody>
          <a:bodyPr wrap="square" rtlCol="0" anchor="ctr">
            <a:spAutoFit/>
          </a:bodyPr>
          <a:lstStyle/>
          <a:p>
            <a:r>
              <a:rPr lang="en-US" sz="1200" b="1" dirty="0">
                <a:solidFill>
                  <a:schemeClr val="accent4"/>
                </a:solidFill>
              </a:rPr>
              <a:t>3. </a:t>
            </a:r>
          </a:p>
        </p:txBody>
      </p:sp>
      <p:sp>
        <p:nvSpPr>
          <p:cNvPr id="22" name="TextBox 21">
            <a:extLst>
              <a:ext uri="{FF2B5EF4-FFF2-40B4-BE49-F238E27FC236}">
                <a16:creationId xmlns:a16="http://schemas.microsoft.com/office/drawing/2014/main" id="{9D106ADD-E58C-4071-9BBF-FB086E1A4AF3}"/>
              </a:ext>
            </a:extLst>
          </p:cNvPr>
          <p:cNvSpPr txBox="1"/>
          <p:nvPr/>
        </p:nvSpPr>
        <p:spPr>
          <a:xfrm flipH="1">
            <a:off x="6511110" y="3255720"/>
            <a:ext cx="305353" cy="276999"/>
          </a:xfrm>
          <a:prstGeom prst="rect">
            <a:avLst/>
          </a:prstGeom>
          <a:solidFill>
            <a:schemeClr val="tx1"/>
          </a:solidFill>
        </p:spPr>
        <p:txBody>
          <a:bodyPr wrap="square" rtlCol="0" anchor="ctr">
            <a:spAutoFit/>
          </a:bodyPr>
          <a:lstStyle/>
          <a:p>
            <a:r>
              <a:rPr lang="en-US" sz="1200" b="1" dirty="0">
                <a:solidFill>
                  <a:schemeClr val="accent4"/>
                </a:solidFill>
              </a:rPr>
              <a:t>4. </a:t>
            </a:r>
          </a:p>
        </p:txBody>
      </p:sp>
      <p:sp>
        <p:nvSpPr>
          <p:cNvPr id="23" name="TextBox 22">
            <a:extLst>
              <a:ext uri="{FF2B5EF4-FFF2-40B4-BE49-F238E27FC236}">
                <a16:creationId xmlns:a16="http://schemas.microsoft.com/office/drawing/2014/main" id="{6E481774-9C06-4C59-8555-296B31D0CCE6}"/>
              </a:ext>
            </a:extLst>
          </p:cNvPr>
          <p:cNvSpPr txBox="1"/>
          <p:nvPr/>
        </p:nvSpPr>
        <p:spPr>
          <a:xfrm flipH="1">
            <a:off x="10607924" y="4073043"/>
            <a:ext cx="305353" cy="276999"/>
          </a:xfrm>
          <a:prstGeom prst="rect">
            <a:avLst/>
          </a:prstGeom>
          <a:solidFill>
            <a:schemeClr val="tx1"/>
          </a:solidFill>
        </p:spPr>
        <p:txBody>
          <a:bodyPr wrap="square" rtlCol="0" anchor="ctr">
            <a:spAutoFit/>
          </a:bodyPr>
          <a:lstStyle/>
          <a:p>
            <a:r>
              <a:rPr lang="en-US" sz="1200" b="1" dirty="0">
                <a:solidFill>
                  <a:schemeClr val="accent4"/>
                </a:solidFill>
              </a:rPr>
              <a:t>2. </a:t>
            </a:r>
          </a:p>
        </p:txBody>
      </p:sp>
      <p:sp>
        <p:nvSpPr>
          <p:cNvPr id="24" name="TextBox 23">
            <a:extLst>
              <a:ext uri="{FF2B5EF4-FFF2-40B4-BE49-F238E27FC236}">
                <a16:creationId xmlns:a16="http://schemas.microsoft.com/office/drawing/2014/main" id="{0060CE18-EFA5-4C9C-A2D9-CD183E34E494}"/>
              </a:ext>
            </a:extLst>
          </p:cNvPr>
          <p:cNvSpPr txBox="1"/>
          <p:nvPr/>
        </p:nvSpPr>
        <p:spPr>
          <a:xfrm flipH="1">
            <a:off x="8913047" y="3866617"/>
            <a:ext cx="305353" cy="276999"/>
          </a:xfrm>
          <a:prstGeom prst="rect">
            <a:avLst/>
          </a:prstGeom>
          <a:solidFill>
            <a:schemeClr val="tx1"/>
          </a:solidFill>
        </p:spPr>
        <p:txBody>
          <a:bodyPr wrap="square" rtlCol="0" anchor="ctr">
            <a:spAutoFit/>
          </a:bodyPr>
          <a:lstStyle/>
          <a:p>
            <a:r>
              <a:rPr lang="en-US" sz="1200" b="1" dirty="0">
                <a:solidFill>
                  <a:schemeClr val="accent4"/>
                </a:solidFill>
              </a:rPr>
              <a:t>1. </a:t>
            </a:r>
          </a:p>
        </p:txBody>
      </p:sp>
      <p:sp>
        <p:nvSpPr>
          <p:cNvPr id="25" name="TextBox 24">
            <a:extLst>
              <a:ext uri="{FF2B5EF4-FFF2-40B4-BE49-F238E27FC236}">
                <a16:creationId xmlns:a16="http://schemas.microsoft.com/office/drawing/2014/main" id="{36F8BFA8-1864-45AE-9BF6-851E321DA20A}"/>
              </a:ext>
            </a:extLst>
          </p:cNvPr>
          <p:cNvSpPr txBox="1"/>
          <p:nvPr/>
        </p:nvSpPr>
        <p:spPr>
          <a:xfrm flipH="1">
            <a:off x="8913048" y="3325986"/>
            <a:ext cx="305353" cy="276999"/>
          </a:xfrm>
          <a:prstGeom prst="rect">
            <a:avLst/>
          </a:prstGeom>
          <a:solidFill>
            <a:schemeClr val="tx1"/>
          </a:solidFill>
        </p:spPr>
        <p:txBody>
          <a:bodyPr wrap="square" rtlCol="0" anchor="ctr">
            <a:spAutoFit/>
          </a:bodyPr>
          <a:lstStyle/>
          <a:p>
            <a:r>
              <a:rPr lang="en-US" sz="1200" b="1" dirty="0">
                <a:solidFill>
                  <a:schemeClr val="accent4"/>
                </a:solidFill>
              </a:rPr>
              <a:t>3. </a:t>
            </a:r>
          </a:p>
        </p:txBody>
      </p:sp>
      <p:sp>
        <p:nvSpPr>
          <p:cNvPr id="26" name="TextBox 25">
            <a:extLst>
              <a:ext uri="{FF2B5EF4-FFF2-40B4-BE49-F238E27FC236}">
                <a16:creationId xmlns:a16="http://schemas.microsoft.com/office/drawing/2014/main" id="{4EAC8BB6-F8BD-4D71-AB75-3F590FAABDC3}"/>
              </a:ext>
            </a:extLst>
          </p:cNvPr>
          <p:cNvSpPr txBox="1"/>
          <p:nvPr/>
        </p:nvSpPr>
        <p:spPr>
          <a:xfrm flipH="1">
            <a:off x="8931311" y="2228743"/>
            <a:ext cx="305353" cy="276999"/>
          </a:xfrm>
          <a:prstGeom prst="rect">
            <a:avLst/>
          </a:prstGeom>
          <a:solidFill>
            <a:schemeClr val="tx1"/>
          </a:solidFill>
        </p:spPr>
        <p:txBody>
          <a:bodyPr wrap="square" rtlCol="0" anchor="ctr">
            <a:spAutoFit/>
          </a:bodyPr>
          <a:lstStyle/>
          <a:p>
            <a:r>
              <a:rPr lang="en-US" sz="1200" b="1" dirty="0">
                <a:solidFill>
                  <a:schemeClr val="accent4"/>
                </a:solidFill>
              </a:rPr>
              <a:t>4. </a:t>
            </a:r>
          </a:p>
        </p:txBody>
      </p:sp>
      <p:sp>
        <p:nvSpPr>
          <p:cNvPr id="7" name="Rectangle 6">
            <a:extLst>
              <a:ext uri="{FF2B5EF4-FFF2-40B4-BE49-F238E27FC236}">
                <a16:creationId xmlns:a16="http://schemas.microsoft.com/office/drawing/2014/main" id="{BFCF3242-28E2-413B-BD13-20A641EF45B6}"/>
              </a:ext>
            </a:extLst>
          </p:cNvPr>
          <p:cNvSpPr/>
          <p:nvPr/>
        </p:nvSpPr>
        <p:spPr>
          <a:xfrm>
            <a:off x="2222923" y="3325986"/>
            <a:ext cx="813575" cy="65941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459CDDC8-16D9-47C1-8D3C-5E9CC93A0BD6}"/>
              </a:ext>
            </a:extLst>
          </p:cNvPr>
          <p:cNvSpPr txBox="1"/>
          <p:nvPr/>
        </p:nvSpPr>
        <p:spPr>
          <a:xfrm>
            <a:off x="145587" y="747752"/>
            <a:ext cx="4842488" cy="6555641"/>
          </a:xfrm>
          <a:prstGeom prst="rect">
            <a:avLst/>
          </a:prstGeom>
          <a:noFill/>
        </p:spPr>
        <p:txBody>
          <a:bodyPr wrap="square" rtlCol="0">
            <a:spAutoFit/>
          </a:bodyPr>
          <a:lstStyle/>
          <a:p>
            <a:r>
              <a:rPr lang="en-US" sz="2400" b="1" dirty="0"/>
              <a:t>America</a:t>
            </a:r>
            <a:r>
              <a:rPr lang="en-US" dirty="0"/>
              <a:t> </a:t>
            </a:r>
            <a:r>
              <a:rPr lang="en-US" b="1" dirty="0"/>
              <a:t>was:</a:t>
            </a:r>
          </a:p>
          <a:p>
            <a:pPr marL="285750" indent="-285750">
              <a:buFont typeface="Arial" panose="020B0604020202020204" pitchFamily="34" charset="0"/>
              <a:buChar char="•"/>
            </a:pPr>
            <a:r>
              <a:rPr lang="en-US" b="1" dirty="0"/>
              <a:t>Population 3.9 million  </a:t>
            </a:r>
          </a:p>
          <a:p>
            <a:pPr marL="285750" indent="-285750">
              <a:buFont typeface="Arial" panose="020B0604020202020204" pitchFamily="34" charset="0"/>
              <a:buChar char="•"/>
            </a:pPr>
            <a:r>
              <a:rPr lang="en-US" b="1" dirty="0"/>
              <a:t>(1790) Black 760k = 19%,  		             60k Free, 700k Slave </a:t>
            </a:r>
          </a:p>
          <a:p>
            <a:pPr marL="285750" indent="-285750">
              <a:buFont typeface="Arial" panose="020B0604020202020204" pitchFamily="34" charset="0"/>
              <a:buChar char="•"/>
            </a:pPr>
            <a:r>
              <a:rPr lang="en-US" b="1" dirty="0">
                <a:solidFill>
                  <a:srgbClr val="FF0000"/>
                </a:solidFill>
              </a:rPr>
              <a:t>98.2% Protestant, 		           1.7% Roman Catholic, .1% Jewish </a:t>
            </a:r>
          </a:p>
          <a:p>
            <a:pPr marL="285750" indent="-285750">
              <a:buFont typeface="Arial" panose="020B0604020202020204" pitchFamily="34" charset="0"/>
              <a:buChar char="•"/>
            </a:pPr>
            <a:r>
              <a:rPr lang="en-US" b="1" dirty="0">
                <a:solidFill>
                  <a:srgbClr val="FF0000"/>
                </a:solidFill>
              </a:rPr>
              <a:t>King James Bible</a:t>
            </a:r>
          </a:p>
          <a:p>
            <a:pPr marL="285750" indent="-285750">
              <a:buFont typeface="Arial" panose="020B0604020202020204" pitchFamily="34" charset="0"/>
              <a:buChar char="•"/>
            </a:pPr>
            <a:r>
              <a:rPr lang="en-US" b="1" dirty="0">
                <a:solidFill>
                  <a:srgbClr val="FF0000"/>
                </a:solidFill>
              </a:rPr>
              <a:t>English Common Law</a:t>
            </a:r>
          </a:p>
          <a:p>
            <a:pPr marL="285750" indent="-285750">
              <a:buFont typeface="Arial" panose="020B0604020202020204" pitchFamily="34" charset="0"/>
              <a:buChar char="•"/>
            </a:pPr>
            <a:r>
              <a:rPr lang="en-US" b="1" dirty="0">
                <a:solidFill>
                  <a:srgbClr val="FF0000"/>
                </a:solidFill>
              </a:rPr>
              <a:t>High literacy rate</a:t>
            </a:r>
          </a:p>
          <a:p>
            <a:pPr marL="285750" indent="-285750">
              <a:buFont typeface="Arial" panose="020B0604020202020204" pitchFamily="34" charset="0"/>
              <a:buChar char="•"/>
            </a:pPr>
            <a:r>
              <a:rPr lang="en-US" b="1" dirty="0">
                <a:solidFill>
                  <a:srgbClr val="FF0000"/>
                </a:solidFill>
              </a:rPr>
              <a:t>Age of 1st Great Awakening                           and American Enlightenment </a:t>
            </a:r>
          </a:p>
          <a:p>
            <a:pPr marL="285750" indent="-285750">
              <a:buFont typeface="Arial" panose="020B0604020202020204" pitchFamily="34" charset="0"/>
              <a:buChar char="•"/>
            </a:pPr>
            <a:r>
              <a:rPr lang="en-US" b="1" dirty="0">
                <a:solidFill>
                  <a:srgbClr val="FF0000"/>
                </a:solidFill>
              </a:rPr>
              <a:t>Frontier and Agrarian Era,                             Early Industrial Revolution</a:t>
            </a:r>
          </a:p>
          <a:p>
            <a:pPr marL="285750" indent="-285750">
              <a:buFont typeface="Arial" panose="020B0604020202020204" pitchFamily="34" charset="0"/>
              <a:buChar char="•"/>
            </a:pPr>
            <a:r>
              <a:rPr lang="en-US" b="1" dirty="0"/>
              <a:t>Transportation and communication difficult</a:t>
            </a:r>
          </a:p>
          <a:p>
            <a:pPr marL="285750" indent="-285750">
              <a:buFont typeface="Arial" panose="020B0604020202020204" pitchFamily="34" charset="0"/>
              <a:buChar char="•"/>
            </a:pPr>
            <a:r>
              <a:rPr lang="en-US" b="1" dirty="0"/>
              <a:t>9% Speak German</a:t>
            </a:r>
          </a:p>
          <a:p>
            <a:pPr marL="285750" indent="-285750">
              <a:buFont typeface="Arial" panose="020B0604020202020204" pitchFamily="34" charset="0"/>
              <a:buChar char="•"/>
            </a:pPr>
            <a:r>
              <a:rPr lang="en-US" b="1" dirty="0"/>
              <a:t>Yet, 4 Distinct “Cultures” become sub-cultures</a:t>
            </a:r>
          </a:p>
          <a:p>
            <a:pPr marL="742950" lvl="1" indent="-285750">
              <a:buFont typeface="Arial" panose="020B0604020202020204" pitchFamily="34" charset="0"/>
              <a:buChar char="•"/>
            </a:pPr>
            <a:r>
              <a:rPr lang="en-US" b="1" dirty="0"/>
              <a:t>Distinct religions</a:t>
            </a:r>
          </a:p>
          <a:p>
            <a:pPr marL="742950" lvl="1" indent="-285750">
              <a:buFont typeface="Arial" panose="020B0604020202020204" pitchFamily="34" charset="0"/>
              <a:buChar char="•"/>
            </a:pPr>
            <a:r>
              <a:rPr lang="en-US" b="1" dirty="0"/>
              <a:t>Different accents</a:t>
            </a:r>
          </a:p>
          <a:p>
            <a:pPr marL="742950" lvl="1" indent="-285750">
              <a:buFont typeface="Arial" panose="020B0604020202020204" pitchFamily="34" charset="0"/>
              <a:buChar char="•"/>
            </a:pPr>
            <a:r>
              <a:rPr lang="en-US" b="1" dirty="0"/>
              <a:t>Different views on government and business</a:t>
            </a:r>
          </a:p>
          <a:p>
            <a:r>
              <a:rPr lang="en-US" b="1" dirty="0"/>
              <a:t> </a:t>
            </a:r>
          </a:p>
          <a:p>
            <a:endParaRPr lang="en-US" dirty="0"/>
          </a:p>
          <a:p>
            <a:endParaRPr lang="en-US" dirty="0"/>
          </a:p>
        </p:txBody>
      </p:sp>
      <p:sp>
        <p:nvSpPr>
          <p:cNvPr id="27" name="TextBox 26">
            <a:extLst>
              <a:ext uri="{FF2B5EF4-FFF2-40B4-BE49-F238E27FC236}">
                <a16:creationId xmlns:a16="http://schemas.microsoft.com/office/drawing/2014/main" id="{AEE9E17B-8D36-46E9-AB7D-B5942F2F4BCC}"/>
              </a:ext>
            </a:extLst>
          </p:cNvPr>
          <p:cNvSpPr txBox="1"/>
          <p:nvPr/>
        </p:nvSpPr>
        <p:spPr>
          <a:xfrm>
            <a:off x="748822" y="6334121"/>
            <a:ext cx="10694355" cy="461665"/>
          </a:xfrm>
          <a:prstGeom prst="rect">
            <a:avLst/>
          </a:prstGeom>
          <a:noFill/>
        </p:spPr>
        <p:txBody>
          <a:bodyPr wrap="square" rtlCol="0">
            <a:spAutoFit/>
          </a:bodyPr>
          <a:lstStyle/>
          <a:p>
            <a:pPr algn="ctr"/>
            <a:r>
              <a:rPr lang="en-US" sz="2400" b="1" i="1" dirty="0"/>
              <a:t>1</a:t>
            </a:r>
            <a:r>
              <a:rPr lang="en-US" sz="2400" b="1" i="1" baseline="30000" dirty="0"/>
              <a:t>st</a:t>
            </a:r>
            <a:r>
              <a:rPr lang="en-US" sz="2400" b="1" i="1" dirty="0"/>
              <a:t> Great Awakening and Enlightenment united Americans</a:t>
            </a:r>
          </a:p>
        </p:txBody>
      </p:sp>
    </p:spTree>
    <p:extLst>
      <p:ext uri="{BB962C8B-B14F-4D97-AF65-F5344CB8AC3E}">
        <p14:creationId xmlns:p14="http://schemas.microsoft.com/office/powerpoint/2010/main" val="3931091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17216-E4B3-4C24-B2D9-1D100DBDA5C3}"/>
              </a:ext>
            </a:extLst>
          </p:cNvPr>
          <p:cNvSpPr>
            <a:spLocks noGrp="1"/>
          </p:cNvSpPr>
          <p:nvPr>
            <p:ph type="ctrTitle"/>
          </p:nvPr>
        </p:nvSpPr>
        <p:spPr/>
        <p:txBody>
          <a:bodyPr/>
          <a:lstStyle/>
          <a:p>
            <a:r>
              <a:rPr lang="en-US" dirty="0"/>
              <a:t>Different Enlightenments </a:t>
            </a:r>
          </a:p>
        </p:txBody>
      </p:sp>
      <p:sp>
        <p:nvSpPr>
          <p:cNvPr id="3" name="Subtitle 2">
            <a:extLst>
              <a:ext uri="{FF2B5EF4-FFF2-40B4-BE49-F238E27FC236}">
                <a16:creationId xmlns:a16="http://schemas.microsoft.com/office/drawing/2014/main" id="{1065AF91-15A7-41EC-99FD-1D449C2F93AD}"/>
              </a:ext>
            </a:extLst>
          </p:cNvPr>
          <p:cNvSpPr>
            <a:spLocks noGrp="1"/>
          </p:cNvSpPr>
          <p:nvPr>
            <p:ph type="subTitle" idx="1"/>
          </p:nvPr>
        </p:nvSpPr>
        <p:spPr>
          <a:xfrm>
            <a:off x="4290267" y="905432"/>
            <a:ext cx="3611466" cy="442879"/>
          </a:xfrm>
        </p:spPr>
        <p:txBody>
          <a:bodyPr>
            <a:noAutofit/>
          </a:bodyPr>
          <a:lstStyle/>
          <a:p>
            <a:r>
              <a:rPr lang="en-US" i="1" dirty="0"/>
              <a:t>Produced different results</a:t>
            </a:r>
          </a:p>
        </p:txBody>
      </p:sp>
      <p:sp>
        <p:nvSpPr>
          <p:cNvPr id="7" name="TextBox 6">
            <a:extLst>
              <a:ext uri="{FF2B5EF4-FFF2-40B4-BE49-F238E27FC236}">
                <a16:creationId xmlns:a16="http://schemas.microsoft.com/office/drawing/2014/main" id="{39E56381-F50A-40F4-92A0-67B27DE12ACA}"/>
              </a:ext>
            </a:extLst>
          </p:cNvPr>
          <p:cNvSpPr txBox="1"/>
          <p:nvPr/>
        </p:nvSpPr>
        <p:spPr>
          <a:xfrm>
            <a:off x="498535" y="6288614"/>
            <a:ext cx="11194929" cy="461665"/>
          </a:xfrm>
          <a:prstGeom prst="rect">
            <a:avLst/>
          </a:prstGeom>
          <a:solidFill>
            <a:schemeClr val="bg1"/>
          </a:solidFill>
        </p:spPr>
        <p:txBody>
          <a:bodyPr wrap="square" rtlCol="0">
            <a:spAutoFit/>
          </a:bodyPr>
          <a:lstStyle/>
          <a:p>
            <a:pPr algn="ctr"/>
            <a:r>
              <a:rPr lang="en-US" sz="2400" b="1" i="1" dirty="0"/>
              <a:t>The Enlightenment narrative was highjacked by Human Secularists in the 19</a:t>
            </a:r>
            <a:r>
              <a:rPr lang="en-US" sz="2400" b="1" i="1" baseline="30000" dirty="0"/>
              <a:t>th</a:t>
            </a:r>
            <a:r>
              <a:rPr lang="en-US" sz="2400" b="1" i="1" dirty="0"/>
              <a:t> Century</a:t>
            </a:r>
          </a:p>
        </p:txBody>
      </p:sp>
      <p:pic>
        <p:nvPicPr>
          <p:cNvPr id="1026" name="Picture 2" descr="See the source image">
            <a:extLst>
              <a:ext uri="{FF2B5EF4-FFF2-40B4-BE49-F238E27FC236}">
                <a16:creationId xmlns:a16="http://schemas.microsoft.com/office/drawing/2014/main" id="{34E0A408-D45A-42DD-8A2E-AF2618E3F8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635" y="180102"/>
            <a:ext cx="1496198" cy="16745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F6FBEE49-F7B9-4FA9-AA4B-D600E52191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8296" y="180102"/>
            <a:ext cx="1305554" cy="17763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F8F0B2F-5513-E73D-FAB0-CE597A7E46A9}"/>
              </a:ext>
            </a:extLst>
          </p:cNvPr>
          <p:cNvSpPr txBox="1"/>
          <p:nvPr/>
        </p:nvSpPr>
        <p:spPr>
          <a:xfrm>
            <a:off x="-1" y="1974554"/>
            <a:ext cx="4087897" cy="2954655"/>
          </a:xfrm>
          <a:prstGeom prst="rect">
            <a:avLst/>
          </a:prstGeom>
          <a:noFill/>
        </p:spPr>
        <p:txBody>
          <a:bodyPr wrap="square" rtlCol="0">
            <a:spAutoFit/>
          </a:bodyPr>
          <a:lstStyle/>
          <a:p>
            <a:pPr algn="ctr"/>
            <a:r>
              <a:rPr lang="en-US" sz="2000" b="1" u="sng" dirty="0"/>
              <a:t>France</a:t>
            </a:r>
          </a:p>
          <a:p>
            <a:pPr algn="ctr"/>
            <a:r>
              <a:rPr lang="en-US" dirty="0">
                <a:solidFill>
                  <a:srgbClr val="FF0000"/>
                </a:solidFill>
              </a:rPr>
              <a:t>Ideology of Reason</a:t>
            </a:r>
          </a:p>
          <a:p>
            <a:pPr marL="114300" indent="-114300">
              <a:buFont typeface="Arial" panose="020B0604020202020204" pitchFamily="34" charset="0"/>
              <a:buChar char="•"/>
            </a:pPr>
            <a:r>
              <a:rPr lang="en-US" sz="1600" dirty="0"/>
              <a:t>Rousseau – Concept of the General Will, Education is too important to leave to fathers</a:t>
            </a:r>
          </a:p>
          <a:p>
            <a:pPr marL="114300" indent="-114300">
              <a:buFont typeface="Arial" panose="020B0604020202020204" pitchFamily="34" charset="0"/>
              <a:buChar char="•"/>
            </a:pPr>
            <a:r>
              <a:rPr lang="en-US" sz="1600" b="0" i="0" dirty="0">
                <a:solidFill>
                  <a:srgbClr val="000000"/>
                </a:solidFill>
                <a:effectLst/>
                <a:latin typeface="Unna"/>
              </a:rPr>
              <a:t>Montesquieu</a:t>
            </a:r>
            <a:r>
              <a:rPr lang="en-US" sz="1600" dirty="0"/>
              <a:t> – Separation of Powers</a:t>
            </a:r>
          </a:p>
          <a:p>
            <a:pPr marL="114300" indent="-114300">
              <a:buFont typeface="Arial" panose="020B0604020202020204" pitchFamily="34" charset="0"/>
              <a:buChar char="•"/>
            </a:pPr>
            <a:r>
              <a:rPr lang="en-US" sz="1600" dirty="0"/>
              <a:t>Voltaire – Reason should rule</a:t>
            </a:r>
          </a:p>
          <a:p>
            <a:pPr marL="114300" indent="-114300">
              <a:buFont typeface="Arial" panose="020B0604020202020204" pitchFamily="34" charset="0"/>
              <a:buChar char="•"/>
            </a:pPr>
            <a:r>
              <a:rPr lang="en-US" sz="1600" dirty="0"/>
              <a:t>Diderot – Editor of the </a:t>
            </a:r>
            <a:r>
              <a:rPr lang="en-US" sz="1600" dirty="0" err="1"/>
              <a:t>Encyclopedie</a:t>
            </a:r>
            <a:endParaRPr lang="en-US" sz="1600" dirty="0"/>
          </a:p>
          <a:p>
            <a:pPr marL="114300" indent="-114300">
              <a:buFont typeface="Arial" panose="020B0604020202020204" pitchFamily="34" charset="0"/>
              <a:buChar char="•"/>
            </a:pPr>
            <a:r>
              <a:rPr lang="en-US" sz="1600" dirty="0"/>
              <a:t>Turgot – The Poor have rights on the abundance of the Rich</a:t>
            </a:r>
          </a:p>
          <a:p>
            <a:pPr marL="114300" indent="-114300">
              <a:buFont typeface="Arial" panose="020B0604020202020204" pitchFamily="34" charset="0"/>
              <a:buChar char="•"/>
            </a:pPr>
            <a:r>
              <a:rPr lang="en-US" sz="1600" dirty="0"/>
              <a:t>Condorcet – Constitutional government </a:t>
            </a:r>
          </a:p>
          <a:p>
            <a:endParaRPr lang="en-US" sz="2000" dirty="0"/>
          </a:p>
        </p:txBody>
      </p:sp>
    </p:spTree>
    <p:extLst>
      <p:ext uri="{BB962C8B-B14F-4D97-AF65-F5344CB8AC3E}">
        <p14:creationId xmlns:p14="http://schemas.microsoft.com/office/powerpoint/2010/main" val="2371228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17216-E4B3-4C24-B2D9-1D100DBDA5C3}"/>
              </a:ext>
            </a:extLst>
          </p:cNvPr>
          <p:cNvSpPr>
            <a:spLocks noGrp="1"/>
          </p:cNvSpPr>
          <p:nvPr>
            <p:ph type="ctrTitle"/>
          </p:nvPr>
        </p:nvSpPr>
        <p:spPr/>
        <p:txBody>
          <a:bodyPr/>
          <a:lstStyle/>
          <a:p>
            <a:r>
              <a:rPr lang="en-US" dirty="0"/>
              <a:t>Different Enlightenments </a:t>
            </a:r>
          </a:p>
        </p:txBody>
      </p:sp>
      <p:sp>
        <p:nvSpPr>
          <p:cNvPr id="3" name="Subtitle 2">
            <a:extLst>
              <a:ext uri="{FF2B5EF4-FFF2-40B4-BE49-F238E27FC236}">
                <a16:creationId xmlns:a16="http://schemas.microsoft.com/office/drawing/2014/main" id="{1065AF91-15A7-41EC-99FD-1D449C2F93AD}"/>
              </a:ext>
            </a:extLst>
          </p:cNvPr>
          <p:cNvSpPr>
            <a:spLocks noGrp="1"/>
          </p:cNvSpPr>
          <p:nvPr>
            <p:ph type="subTitle" idx="1"/>
          </p:nvPr>
        </p:nvSpPr>
        <p:spPr>
          <a:xfrm>
            <a:off x="4290267" y="905432"/>
            <a:ext cx="3611466" cy="442879"/>
          </a:xfrm>
        </p:spPr>
        <p:txBody>
          <a:bodyPr>
            <a:noAutofit/>
          </a:bodyPr>
          <a:lstStyle/>
          <a:p>
            <a:r>
              <a:rPr lang="en-US" i="1" dirty="0"/>
              <a:t>Produced different results</a:t>
            </a:r>
          </a:p>
        </p:txBody>
      </p:sp>
      <p:sp>
        <p:nvSpPr>
          <p:cNvPr id="7" name="TextBox 6">
            <a:extLst>
              <a:ext uri="{FF2B5EF4-FFF2-40B4-BE49-F238E27FC236}">
                <a16:creationId xmlns:a16="http://schemas.microsoft.com/office/drawing/2014/main" id="{39E56381-F50A-40F4-92A0-67B27DE12ACA}"/>
              </a:ext>
            </a:extLst>
          </p:cNvPr>
          <p:cNvSpPr txBox="1"/>
          <p:nvPr/>
        </p:nvSpPr>
        <p:spPr>
          <a:xfrm>
            <a:off x="498535" y="6288614"/>
            <a:ext cx="11194929" cy="461665"/>
          </a:xfrm>
          <a:prstGeom prst="rect">
            <a:avLst/>
          </a:prstGeom>
          <a:solidFill>
            <a:schemeClr val="bg1"/>
          </a:solidFill>
        </p:spPr>
        <p:txBody>
          <a:bodyPr wrap="square" rtlCol="0">
            <a:spAutoFit/>
          </a:bodyPr>
          <a:lstStyle/>
          <a:p>
            <a:pPr algn="ctr"/>
            <a:r>
              <a:rPr lang="en-US" sz="2400" b="1" i="1" dirty="0"/>
              <a:t>The Enlightenment narrative was highjacked by Human Secularists in the 19</a:t>
            </a:r>
            <a:r>
              <a:rPr lang="en-US" sz="2400" b="1" i="1" baseline="30000" dirty="0"/>
              <a:t>th</a:t>
            </a:r>
            <a:r>
              <a:rPr lang="en-US" sz="2400" b="1" i="1" dirty="0"/>
              <a:t> Century</a:t>
            </a:r>
          </a:p>
        </p:txBody>
      </p:sp>
      <p:pic>
        <p:nvPicPr>
          <p:cNvPr id="1026" name="Picture 2" descr="See the source image">
            <a:extLst>
              <a:ext uri="{FF2B5EF4-FFF2-40B4-BE49-F238E27FC236}">
                <a16:creationId xmlns:a16="http://schemas.microsoft.com/office/drawing/2014/main" id="{34E0A408-D45A-42DD-8A2E-AF2618E3F8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635" y="180102"/>
            <a:ext cx="1496198" cy="16745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F6FBEE49-F7B9-4FA9-AA4B-D600E52191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8296" y="180102"/>
            <a:ext cx="1305554" cy="17763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D2CC620-1B6D-A607-CDFF-A3BB9AFA8C92}"/>
              </a:ext>
            </a:extLst>
          </p:cNvPr>
          <p:cNvSpPr txBox="1"/>
          <p:nvPr/>
        </p:nvSpPr>
        <p:spPr>
          <a:xfrm>
            <a:off x="3968922" y="1680941"/>
            <a:ext cx="4135184" cy="5755422"/>
          </a:xfrm>
          <a:prstGeom prst="rect">
            <a:avLst/>
          </a:prstGeom>
          <a:noFill/>
        </p:spPr>
        <p:txBody>
          <a:bodyPr wrap="square" rtlCol="0">
            <a:spAutoFit/>
          </a:bodyPr>
          <a:lstStyle/>
          <a:p>
            <a:pPr algn="ctr"/>
            <a:r>
              <a:rPr lang="en-US" sz="2000" b="1" dirty="0"/>
              <a:t>Great Britain</a:t>
            </a:r>
          </a:p>
          <a:p>
            <a:pPr algn="ctr"/>
            <a:r>
              <a:rPr lang="en-US" sz="2000" b="1" u="sng" dirty="0"/>
              <a:t>England and Scotland</a:t>
            </a:r>
          </a:p>
          <a:p>
            <a:pPr algn="ctr"/>
            <a:r>
              <a:rPr lang="en-US" dirty="0">
                <a:solidFill>
                  <a:srgbClr val="FF0000"/>
                </a:solidFill>
              </a:rPr>
              <a:t>Sociology of Virtue</a:t>
            </a:r>
          </a:p>
          <a:p>
            <a:pPr marL="114300" indent="-114300">
              <a:buFont typeface="Arial" panose="020B0604020202020204" pitchFamily="34" charset="0"/>
              <a:buChar char="•"/>
            </a:pPr>
            <a:r>
              <a:rPr lang="en-US" sz="1600" dirty="0"/>
              <a:t>John Locke – Natural individual rights, consent of the governed  </a:t>
            </a:r>
          </a:p>
          <a:p>
            <a:pPr marL="114300" indent="-114300">
              <a:buFont typeface="Arial" panose="020B0604020202020204" pitchFamily="34" charset="0"/>
              <a:buChar char="•"/>
            </a:pPr>
            <a:r>
              <a:rPr lang="en-US" sz="1600" dirty="0"/>
              <a:t>Isaac Newton – God is always and everywhere</a:t>
            </a:r>
          </a:p>
          <a:p>
            <a:pPr marL="114300" indent="-114300">
              <a:buFont typeface="Arial" panose="020B0604020202020204" pitchFamily="34" charset="0"/>
              <a:buChar char="•"/>
            </a:pPr>
            <a:r>
              <a:rPr lang="en-US" sz="1600" dirty="0"/>
              <a:t>Adam Smith – Perfect liberty…laissez-faire capitalism</a:t>
            </a:r>
          </a:p>
          <a:p>
            <a:pPr marL="114300" indent="-114300">
              <a:buFont typeface="Arial" panose="020B0604020202020204" pitchFamily="34" charset="0"/>
              <a:buChar char="•"/>
            </a:pPr>
            <a:r>
              <a:rPr lang="en-US" sz="1600" dirty="0"/>
              <a:t>Edward Gibbons – Rationalist history</a:t>
            </a:r>
          </a:p>
          <a:p>
            <a:pPr marL="114300" indent="-114300">
              <a:buFont typeface="Arial" panose="020B0604020202020204" pitchFamily="34" charset="0"/>
              <a:buChar char="•"/>
            </a:pPr>
            <a:r>
              <a:rPr lang="en-US" sz="1600" dirty="0"/>
              <a:t>Edmund Burke – Natural law </a:t>
            </a:r>
          </a:p>
          <a:p>
            <a:pPr marL="114300" indent="-114300">
              <a:buFont typeface="Arial" panose="020B0604020202020204" pitchFamily="34" charset="0"/>
              <a:buChar char="•"/>
            </a:pPr>
            <a:r>
              <a:rPr lang="en-US" sz="1600" dirty="0"/>
              <a:t>Joseph Priestly – Rational Christianity, freedom of speech, worship, and education</a:t>
            </a:r>
          </a:p>
          <a:p>
            <a:pPr marL="114300" indent="-114300">
              <a:buFont typeface="Arial" panose="020B0604020202020204" pitchFamily="34" charset="0"/>
              <a:buChar char="•"/>
            </a:pPr>
            <a:r>
              <a:rPr lang="en-US" sz="1600" dirty="0"/>
              <a:t>William Godwin – Individualism </a:t>
            </a:r>
          </a:p>
          <a:p>
            <a:pPr marL="114300" indent="-114300">
              <a:buFont typeface="Arial" panose="020B0604020202020204" pitchFamily="34" charset="0"/>
              <a:buChar char="•"/>
            </a:pPr>
            <a:r>
              <a:rPr lang="en-US" sz="1600" dirty="0"/>
              <a:t>Mary Wollstonecraft – Social equality for women</a:t>
            </a:r>
          </a:p>
          <a:p>
            <a:pPr marL="114300" indent="-114300">
              <a:buFont typeface="Arial" panose="020B0604020202020204" pitchFamily="34" charset="0"/>
              <a:buChar char="•"/>
            </a:pPr>
            <a:r>
              <a:rPr lang="en-US" sz="1600" dirty="0"/>
              <a:t>David Hume – Utilitarianism </a:t>
            </a:r>
          </a:p>
          <a:p>
            <a:pPr marL="114300" indent="-114300">
              <a:buFont typeface="Arial" panose="020B0604020202020204" pitchFamily="34" charset="0"/>
              <a:buChar char="•"/>
            </a:pPr>
            <a:r>
              <a:rPr lang="en-US" sz="1600" dirty="0"/>
              <a:t>Frances Hutcheson – Ethical theory includes inner senses of morality and honor </a:t>
            </a:r>
          </a:p>
          <a:p>
            <a:pPr marL="114300" indent="-114300">
              <a:buFont typeface="Arial" panose="020B0604020202020204" pitchFamily="34" charset="0"/>
              <a:buChar char="•"/>
            </a:pPr>
            <a:endParaRPr lang="en-US" sz="1600" dirty="0"/>
          </a:p>
          <a:p>
            <a:pPr marL="114300" indent="-114300">
              <a:buFont typeface="Arial" panose="020B0604020202020204" pitchFamily="34" charset="0"/>
              <a:buChar char="•"/>
            </a:pPr>
            <a:endParaRPr lang="en-US" sz="1600" dirty="0"/>
          </a:p>
          <a:p>
            <a:pPr algn="ctr"/>
            <a:endParaRPr lang="en-US" dirty="0"/>
          </a:p>
          <a:p>
            <a:endParaRPr lang="en-US" sz="2000" dirty="0"/>
          </a:p>
        </p:txBody>
      </p:sp>
      <p:sp>
        <p:nvSpPr>
          <p:cNvPr id="10" name="TextBox 9">
            <a:extLst>
              <a:ext uri="{FF2B5EF4-FFF2-40B4-BE49-F238E27FC236}">
                <a16:creationId xmlns:a16="http://schemas.microsoft.com/office/drawing/2014/main" id="{1F8F0B2F-5513-E73D-FAB0-CE597A7E46A9}"/>
              </a:ext>
            </a:extLst>
          </p:cNvPr>
          <p:cNvSpPr txBox="1"/>
          <p:nvPr/>
        </p:nvSpPr>
        <p:spPr>
          <a:xfrm>
            <a:off x="-1" y="1974554"/>
            <a:ext cx="4087897" cy="2954655"/>
          </a:xfrm>
          <a:prstGeom prst="rect">
            <a:avLst/>
          </a:prstGeom>
          <a:noFill/>
        </p:spPr>
        <p:txBody>
          <a:bodyPr wrap="square" rtlCol="0">
            <a:spAutoFit/>
          </a:bodyPr>
          <a:lstStyle/>
          <a:p>
            <a:pPr algn="ctr"/>
            <a:r>
              <a:rPr lang="en-US" sz="2000" b="1" u="sng" dirty="0"/>
              <a:t>France</a:t>
            </a:r>
          </a:p>
          <a:p>
            <a:pPr algn="ctr"/>
            <a:r>
              <a:rPr lang="en-US" dirty="0"/>
              <a:t>Ideology of Reason</a:t>
            </a:r>
          </a:p>
          <a:p>
            <a:pPr marL="114300" indent="-114300">
              <a:buFont typeface="Arial" panose="020B0604020202020204" pitchFamily="34" charset="0"/>
              <a:buChar char="•"/>
            </a:pPr>
            <a:r>
              <a:rPr lang="en-US" sz="1600" dirty="0"/>
              <a:t>Rousseau – Concept of the General Will, Education is too important to leave to fathers</a:t>
            </a:r>
          </a:p>
          <a:p>
            <a:pPr marL="114300" indent="-114300">
              <a:buFont typeface="Arial" panose="020B0604020202020204" pitchFamily="34" charset="0"/>
              <a:buChar char="•"/>
            </a:pPr>
            <a:r>
              <a:rPr lang="en-US" sz="1600" b="0" i="0" dirty="0">
                <a:solidFill>
                  <a:srgbClr val="000000"/>
                </a:solidFill>
                <a:effectLst/>
                <a:latin typeface="Unna"/>
              </a:rPr>
              <a:t>Montesquieu</a:t>
            </a:r>
            <a:r>
              <a:rPr lang="en-US" sz="1600" dirty="0"/>
              <a:t> – Separation of Powers</a:t>
            </a:r>
          </a:p>
          <a:p>
            <a:pPr marL="114300" indent="-114300">
              <a:buFont typeface="Arial" panose="020B0604020202020204" pitchFamily="34" charset="0"/>
              <a:buChar char="•"/>
            </a:pPr>
            <a:r>
              <a:rPr lang="en-US" sz="1600" dirty="0"/>
              <a:t>Voltaire – Reason should rule</a:t>
            </a:r>
          </a:p>
          <a:p>
            <a:pPr marL="114300" indent="-114300">
              <a:buFont typeface="Arial" panose="020B0604020202020204" pitchFamily="34" charset="0"/>
              <a:buChar char="•"/>
            </a:pPr>
            <a:r>
              <a:rPr lang="en-US" sz="1600" dirty="0"/>
              <a:t>Diderot – Editor of the </a:t>
            </a:r>
            <a:r>
              <a:rPr lang="en-US" sz="1600" dirty="0" err="1"/>
              <a:t>Encyclopedie</a:t>
            </a:r>
            <a:endParaRPr lang="en-US" sz="1600" dirty="0"/>
          </a:p>
          <a:p>
            <a:pPr marL="114300" indent="-114300">
              <a:buFont typeface="Arial" panose="020B0604020202020204" pitchFamily="34" charset="0"/>
              <a:buChar char="•"/>
            </a:pPr>
            <a:r>
              <a:rPr lang="en-US" sz="1600" dirty="0"/>
              <a:t>Turgot – The Poor have rights on the abundance of the Rich</a:t>
            </a:r>
          </a:p>
          <a:p>
            <a:pPr marL="114300" indent="-114300">
              <a:buFont typeface="Arial" panose="020B0604020202020204" pitchFamily="34" charset="0"/>
              <a:buChar char="•"/>
            </a:pPr>
            <a:r>
              <a:rPr lang="en-US" sz="1600" dirty="0"/>
              <a:t>Condorcet – Constitutional government </a:t>
            </a:r>
          </a:p>
          <a:p>
            <a:endParaRPr lang="en-US" sz="2000" dirty="0"/>
          </a:p>
        </p:txBody>
      </p:sp>
    </p:spTree>
    <p:extLst>
      <p:ext uri="{BB962C8B-B14F-4D97-AF65-F5344CB8AC3E}">
        <p14:creationId xmlns:p14="http://schemas.microsoft.com/office/powerpoint/2010/main" val="744158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17216-E4B3-4C24-B2D9-1D100DBDA5C3}"/>
              </a:ext>
            </a:extLst>
          </p:cNvPr>
          <p:cNvSpPr>
            <a:spLocks noGrp="1"/>
          </p:cNvSpPr>
          <p:nvPr>
            <p:ph type="ctrTitle"/>
          </p:nvPr>
        </p:nvSpPr>
        <p:spPr/>
        <p:txBody>
          <a:bodyPr/>
          <a:lstStyle/>
          <a:p>
            <a:r>
              <a:rPr lang="en-US" dirty="0"/>
              <a:t>Different Enlightenments </a:t>
            </a:r>
          </a:p>
        </p:txBody>
      </p:sp>
      <p:sp>
        <p:nvSpPr>
          <p:cNvPr id="3" name="Subtitle 2">
            <a:extLst>
              <a:ext uri="{FF2B5EF4-FFF2-40B4-BE49-F238E27FC236}">
                <a16:creationId xmlns:a16="http://schemas.microsoft.com/office/drawing/2014/main" id="{1065AF91-15A7-41EC-99FD-1D449C2F93AD}"/>
              </a:ext>
            </a:extLst>
          </p:cNvPr>
          <p:cNvSpPr>
            <a:spLocks noGrp="1"/>
          </p:cNvSpPr>
          <p:nvPr>
            <p:ph type="subTitle" idx="1"/>
          </p:nvPr>
        </p:nvSpPr>
        <p:spPr>
          <a:xfrm>
            <a:off x="4290267" y="905432"/>
            <a:ext cx="3611466" cy="442879"/>
          </a:xfrm>
        </p:spPr>
        <p:txBody>
          <a:bodyPr>
            <a:noAutofit/>
          </a:bodyPr>
          <a:lstStyle/>
          <a:p>
            <a:r>
              <a:rPr lang="en-US" i="1" dirty="0"/>
              <a:t>Produced different results</a:t>
            </a:r>
          </a:p>
        </p:txBody>
      </p:sp>
      <p:sp>
        <p:nvSpPr>
          <p:cNvPr id="7" name="TextBox 6">
            <a:extLst>
              <a:ext uri="{FF2B5EF4-FFF2-40B4-BE49-F238E27FC236}">
                <a16:creationId xmlns:a16="http://schemas.microsoft.com/office/drawing/2014/main" id="{39E56381-F50A-40F4-92A0-67B27DE12ACA}"/>
              </a:ext>
            </a:extLst>
          </p:cNvPr>
          <p:cNvSpPr txBox="1"/>
          <p:nvPr/>
        </p:nvSpPr>
        <p:spPr>
          <a:xfrm>
            <a:off x="498535" y="6396335"/>
            <a:ext cx="11194929" cy="461665"/>
          </a:xfrm>
          <a:prstGeom prst="rect">
            <a:avLst/>
          </a:prstGeom>
          <a:solidFill>
            <a:schemeClr val="bg1"/>
          </a:solidFill>
        </p:spPr>
        <p:txBody>
          <a:bodyPr wrap="square" rtlCol="0">
            <a:spAutoFit/>
          </a:bodyPr>
          <a:lstStyle/>
          <a:p>
            <a:pPr algn="ctr"/>
            <a:r>
              <a:rPr lang="en-US" sz="2400" b="1" i="1" dirty="0"/>
              <a:t>The Enlightenment narrative was highjacked by Human Secularists in the 19</a:t>
            </a:r>
            <a:r>
              <a:rPr lang="en-US" sz="2400" b="1" i="1" baseline="30000" dirty="0"/>
              <a:t>th</a:t>
            </a:r>
            <a:r>
              <a:rPr lang="en-US" sz="2400" b="1" i="1" dirty="0"/>
              <a:t> Century</a:t>
            </a:r>
          </a:p>
        </p:txBody>
      </p:sp>
      <p:pic>
        <p:nvPicPr>
          <p:cNvPr id="1026" name="Picture 2" descr="See the source image">
            <a:extLst>
              <a:ext uri="{FF2B5EF4-FFF2-40B4-BE49-F238E27FC236}">
                <a16:creationId xmlns:a16="http://schemas.microsoft.com/office/drawing/2014/main" id="{34E0A408-D45A-42DD-8A2E-AF2618E3F8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635" y="180102"/>
            <a:ext cx="1496198" cy="16745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F6FBEE49-F7B9-4FA9-AA4B-D600E52191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8296" y="180102"/>
            <a:ext cx="1305554" cy="17763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D2CC620-1B6D-A607-CDFF-A3BB9AFA8C92}"/>
              </a:ext>
            </a:extLst>
          </p:cNvPr>
          <p:cNvSpPr txBox="1"/>
          <p:nvPr/>
        </p:nvSpPr>
        <p:spPr>
          <a:xfrm>
            <a:off x="3968922" y="1680941"/>
            <a:ext cx="4087897" cy="6001643"/>
          </a:xfrm>
          <a:prstGeom prst="rect">
            <a:avLst/>
          </a:prstGeom>
          <a:noFill/>
        </p:spPr>
        <p:txBody>
          <a:bodyPr wrap="square" rtlCol="0">
            <a:spAutoFit/>
          </a:bodyPr>
          <a:lstStyle/>
          <a:p>
            <a:pPr algn="ctr"/>
            <a:r>
              <a:rPr lang="en-US" sz="2000" b="1" dirty="0"/>
              <a:t>Great Britain</a:t>
            </a:r>
          </a:p>
          <a:p>
            <a:pPr algn="ctr"/>
            <a:r>
              <a:rPr lang="en-US" sz="2000" b="1" u="sng" dirty="0"/>
              <a:t>England and Scotland</a:t>
            </a:r>
          </a:p>
          <a:p>
            <a:pPr algn="ctr"/>
            <a:r>
              <a:rPr lang="en-US" dirty="0"/>
              <a:t>Sociology of Virtue</a:t>
            </a:r>
          </a:p>
          <a:p>
            <a:pPr marL="114300" indent="-114300">
              <a:buFont typeface="Arial" panose="020B0604020202020204" pitchFamily="34" charset="0"/>
              <a:buChar char="•"/>
            </a:pPr>
            <a:r>
              <a:rPr lang="en-US" sz="1600" dirty="0"/>
              <a:t>John Locke – Natural individual rights, consent of the governed  </a:t>
            </a:r>
          </a:p>
          <a:p>
            <a:pPr marL="114300" indent="-114300">
              <a:buFont typeface="Arial" panose="020B0604020202020204" pitchFamily="34" charset="0"/>
              <a:buChar char="•"/>
            </a:pPr>
            <a:r>
              <a:rPr lang="en-US" sz="1600" dirty="0"/>
              <a:t>Isaac Newton – God is always and everywhere</a:t>
            </a:r>
          </a:p>
          <a:p>
            <a:pPr marL="114300" indent="-114300">
              <a:buFont typeface="Arial" panose="020B0604020202020204" pitchFamily="34" charset="0"/>
              <a:buChar char="•"/>
            </a:pPr>
            <a:r>
              <a:rPr lang="en-US" sz="1600" dirty="0"/>
              <a:t>Adam Smith – Perfect liberty…laissez-faire capitalism</a:t>
            </a:r>
          </a:p>
          <a:p>
            <a:pPr marL="114300" indent="-114300">
              <a:buFont typeface="Arial" panose="020B0604020202020204" pitchFamily="34" charset="0"/>
              <a:buChar char="•"/>
            </a:pPr>
            <a:r>
              <a:rPr lang="en-US" sz="1600" dirty="0"/>
              <a:t>Edward Gibbons – Rationalist history</a:t>
            </a:r>
          </a:p>
          <a:p>
            <a:pPr marL="114300" indent="-114300">
              <a:buFont typeface="Arial" panose="020B0604020202020204" pitchFamily="34" charset="0"/>
              <a:buChar char="•"/>
            </a:pPr>
            <a:r>
              <a:rPr lang="en-US" sz="1600" dirty="0"/>
              <a:t>Edmund Burke – Natural law </a:t>
            </a:r>
          </a:p>
          <a:p>
            <a:pPr marL="114300" indent="-114300">
              <a:buFont typeface="Arial" panose="020B0604020202020204" pitchFamily="34" charset="0"/>
              <a:buChar char="•"/>
            </a:pPr>
            <a:r>
              <a:rPr lang="en-US" sz="1600" dirty="0"/>
              <a:t>Joseph Priestly – Rational Christianity, freedom of speech, worship, and education</a:t>
            </a:r>
          </a:p>
          <a:p>
            <a:pPr marL="114300" indent="-114300">
              <a:buFont typeface="Arial" panose="020B0604020202020204" pitchFamily="34" charset="0"/>
              <a:buChar char="•"/>
            </a:pPr>
            <a:r>
              <a:rPr lang="en-US" sz="1600" dirty="0"/>
              <a:t>William Godwin – Individualism </a:t>
            </a:r>
          </a:p>
          <a:p>
            <a:pPr marL="114300" indent="-114300">
              <a:buFont typeface="Arial" panose="020B0604020202020204" pitchFamily="34" charset="0"/>
              <a:buChar char="•"/>
            </a:pPr>
            <a:r>
              <a:rPr lang="en-US" sz="1600" dirty="0"/>
              <a:t>Mary Wollstonecraft – Social equality for women</a:t>
            </a:r>
          </a:p>
          <a:p>
            <a:pPr marL="114300" indent="-114300">
              <a:buFont typeface="Arial" panose="020B0604020202020204" pitchFamily="34" charset="0"/>
              <a:buChar char="•"/>
            </a:pPr>
            <a:r>
              <a:rPr lang="en-US" sz="1600" dirty="0"/>
              <a:t>David Hume – Utilitarianism </a:t>
            </a:r>
          </a:p>
          <a:p>
            <a:pPr marL="114300" indent="-114300">
              <a:buFont typeface="Arial" panose="020B0604020202020204" pitchFamily="34" charset="0"/>
              <a:buChar char="•"/>
            </a:pPr>
            <a:r>
              <a:rPr lang="en-US" sz="1600" dirty="0"/>
              <a:t>Frances Hutcheson – Ethical theory includes inner senses of morality and honor </a:t>
            </a:r>
          </a:p>
          <a:p>
            <a:pPr marL="114300" indent="-114300">
              <a:buFont typeface="Arial" panose="020B0604020202020204" pitchFamily="34" charset="0"/>
              <a:buChar char="•"/>
            </a:pPr>
            <a:endParaRPr lang="en-US" sz="1600" dirty="0"/>
          </a:p>
          <a:p>
            <a:pPr marL="114300" indent="-114300">
              <a:buFont typeface="Arial" panose="020B0604020202020204" pitchFamily="34" charset="0"/>
              <a:buChar char="•"/>
            </a:pPr>
            <a:endParaRPr lang="en-US" sz="1600" dirty="0"/>
          </a:p>
          <a:p>
            <a:pPr algn="ctr"/>
            <a:endParaRPr lang="en-US" dirty="0"/>
          </a:p>
          <a:p>
            <a:endParaRPr lang="en-US" sz="2000" dirty="0"/>
          </a:p>
        </p:txBody>
      </p:sp>
      <p:sp>
        <p:nvSpPr>
          <p:cNvPr id="9" name="TextBox 8">
            <a:extLst>
              <a:ext uri="{FF2B5EF4-FFF2-40B4-BE49-F238E27FC236}">
                <a16:creationId xmlns:a16="http://schemas.microsoft.com/office/drawing/2014/main" id="{B57098DA-A036-2592-3CC6-DC49A3C8276D}"/>
              </a:ext>
            </a:extLst>
          </p:cNvPr>
          <p:cNvSpPr txBox="1"/>
          <p:nvPr/>
        </p:nvSpPr>
        <p:spPr>
          <a:xfrm>
            <a:off x="7901733" y="1962735"/>
            <a:ext cx="4290265" cy="4955203"/>
          </a:xfrm>
          <a:prstGeom prst="rect">
            <a:avLst/>
          </a:prstGeom>
          <a:noFill/>
        </p:spPr>
        <p:txBody>
          <a:bodyPr wrap="square" rtlCol="0">
            <a:spAutoFit/>
          </a:bodyPr>
          <a:lstStyle/>
          <a:p>
            <a:pPr algn="ctr"/>
            <a:r>
              <a:rPr lang="en-US" sz="2000" b="1" u="sng" dirty="0"/>
              <a:t>America</a:t>
            </a:r>
          </a:p>
          <a:p>
            <a:pPr algn="ctr"/>
            <a:r>
              <a:rPr lang="en-US" dirty="0">
                <a:solidFill>
                  <a:srgbClr val="FF0000"/>
                </a:solidFill>
              </a:rPr>
              <a:t>Political Liberty</a:t>
            </a:r>
          </a:p>
          <a:p>
            <a:pPr marL="114300" indent="-114300">
              <a:buFont typeface="Arial" panose="020B0604020202020204" pitchFamily="34" charset="0"/>
              <a:buChar char="•"/>
            </a:pPr>
            <a:r>
              <a:rPr lang="en-US" sz="1600" dirty="0"/>
              <a:t>Benjamin Franklin – Declaration of Independence and Constitution </a:t>
            </a:r>
          </a:p>
          <a:p>
            <a:pPr marL="114300" indent="-114300">
              <a:buFont typeface="Arial" panose="020B0604020202020204" pitchFamily="34" charset="0"/>
              <a:buChar char="•"/>
            </a:pPr>
            <a:r>
              <a:rPr lang="en-US" sz="1600" dirty="0"/>
              <a:t>Thomas Jefferson – “All men are created equal”</a:t>
            </a:r>
          </a:p>
          <a:p>
            <a:pPr marL="114300" indent="-114300">
              <a:buFont typeface="Arial" panose="020B0604020202020204" pitchFamily="34" charset="0"/>
              <a:buChar char="•"/>
            </a:pPr>
            <a:r>
              <a:rPr lang="en-US" sz="1600" dirty="0"/>
              <a:t>Benjamin Rush – Medicine, chemistry, psychiatry</a:t>
            </a:r>
          </a:p>
          <a:p>
            <a:pPr marL="114300" indent="-114300">
              <a:buFont typeface="Arial" panose="020B0604020202020204" pitchFamily="34" charset="0"/>
              <a:buChar char="•"/>
            </a:pPr>
            <a:r>
              <a:rPr lang="en-US" sz="1600" dirty="0"/>
              <a:t>James Madison – Constitution, Federalist Papers</a:t>
            </a:r>
          </a:p>
          <a:p>
            <a:pPr marL="114300" indent="-114300">
              <a:buFont typeface="Arial" panose="020B0604020202020204" pitchFamily="34" charset="0"/>
              <a:buChar char="•"/>
            </a:pPr>
            <a:r>
              <a:rPr lang="en-US" sz="1600" dirty="0"/>
              <a:t>Alexander Hamilton – Federalist Papers</a:t>
            </a:r>
          </a:p>
          <a:p>
            <a:pPr marL="114300" indent="-114300">
              <a:buFont typeface="Arial" panose="020B0604020202020204" pitchFamily="34" charset="0"/>
              <a:buChar char="•"/>
            </a:pPr>
            <a:r>
              <a:rPr lang="en-US" sz="1600" dirty="0"/>
              <a:t>John Adams – Constitution made only for a moral and religious people</a:t>
            </a:r>
          </a:p>
          <a:p>
            <a:pPr marL="114300" indent="-114300">
              <a:buFont typeface="Arial" panose="020B0604020202020204" pitchFamily="34" charset="0"/>
              <a:buChar char="•"/>
            </a:pPr>
            <a:r>
              <a:rPr lang="en-US" sz="1600" dirty="0"/>
              <a:t>Thomas Paine – Government is a necessary evil</a:t>
            </a:r>
          </a:p>
          <a:p>
            <a:pPr marL="114300" indent="-114300">
              <a:buFont typeface="Arial" panose="020B0604020202020204" pitchFamily="34" charset="0"/>
              <a:buChar char="•"/>
            </a:pPr>
            <a:r>
              <a:rPr lang="en-US" sz="1600" dirty="0"/>
              <a:t>George Mason – Bill of Rights, VA Declaration of Rights</a:t>
            </a:r>
          </a:p>
          <a:p>
            <a:pPr marL="114300" indent="-114300">
              <a:buFont typeface="Arial" panose="020B0604020202020204" pitchFamily="34" charset="0"/>
              <a:buChar char="•"/>
            </a:pPr>
            <a:r>
              <a:rPr lang="en-US" sz="1600" dirty="0"/>
              <a:t>John Witherspoon – Scotland to Princeton University</a:t>
            </a:r>
          </a:p>
          <a:p>
            <a:pPr marL="114300" indent="-114300">
              <a:buFont typeface="Arial" panose="020B0604020202020204" pitchFamily="34" charset="0"/>
              <a:buChar char="•"/>
            </a:pPr>
            <a:r>
              <a:rPr lang="en-US" sz="1600" dirty="0"/>
              <a:t>George Washington – Farewell Address   </a:t>
            </a:r>
          </a:p>
          <a:p>
            <a:pPr algn="ctr"/>
            <a:endParaRPr lang="en-US" dirty="0"/>
          </a:p>
          <a:p>
            <a:endParaRPr lang="en-US" sz="2000" dirty="0"/>
          </a:p>
        </p:txBody>
      </p:sp>
      <p:sp>
        <p:nvSpPr>
          <p:cNvPr id="10" name="TextBox 9">
            <a:extLst>
              <a:ext uri="{FF2B5EF4-FFF2-40B4-BE49-F238E27FC236}">
                <a16:creationId xmlns:a16="http://schemas.microsoft.com/office/drawing/2014/main" id="{1F8F0B2F-5513-E73D-FAB0-CE597A7E46A9}"/>
              </a:ext>
            </a:extLst>
          </p:cNvPr>
          <p:cNvSpPr txBox="1"/>
          <p:nvPr/>
        </p:nvSpPr>
        <p:spPr>
          <a:xfrm>
            <a:off x="-1" y="1974554"/>
            <a:ext cx="4087897" cy="2954655"/>
          </a:xfrm>
          <a:prstGeom prst="rect">
            <a:avLst/>
          </a:prstGeom>
          <a:noFill/>
        </p:spPr>
        <p:txBody>
          <a:bodyPr wrap="square" rtlCol="0">
            <a:spAutoFit/>
          </a:bodyPr>
          <a:lstStyle/>
          <a:p>
            <a:pPr algn="ctr"/>
            <a:r>
              <a:rPr lang="en-US" sz="2000" b="1" u="sng" dirty="0"/>
              <a:t>France</a:t>
            </a:r>
          </a:p>
          <a:p>
            <a:pPr algn="ctr"/>
            <a:r>
              <a:rPr lang="en-US" dirty="0"/>
              <a:t>Ideology of Reason</a:t>
            </a:r>
          </a:p>
          <a:p>
            <a:pPr marL="114300" indent="-114300">
              <a:buFont typeface="Arial" panose="020B0604020202020204" pitchFamily="34" charset="0"/>
              <a:buChar char="•"/>
            </a:pPr>
            <a:r>
              <a:rPr lang="en-US" sz="1600" dirty="0"/>
              <a:t>Rousseau – Concept of the General Will, Education is too important to leave to fathers</a:t>
            </a:r>
          </a:p>
          <a:p>
            <a:pPr marL="114300" indent="-114300">
              <a:buFont typeface="Arial" panose="020B0604020202020204" pitchFamily="34" charset="0"/>
              <a:buChar char="•"/>
            </a:pPr>
            <a:r>
              <a:rPr lang="en-US" sz="1600" b="0" i="0" dirty="0">
                <a:solidFill>
                  <a:srgbClr val="000000"/>
                </a:solidFill>
                <a:effectLst/>
                <a:latin typeface="Unna"/>
              </a:rPr>
              <a:t>Montesquieu</a:t>
            </a:r>
            <a:r>
              <a:rPr lang="en-US" sz="1600" dirty="0"/>
              <a:t> – Separation of Powers</a:t>
            </a:r>
          </a:p>
          <a:p>
            <a:pPr marL="114300" indent="-114300">
              <a:buFont typeface="Arial" panose="020B0604020202020204" pitchFamily="34" charset="0"/>
              <a:buChar char="•"/>
            </a:pPr>
            <a:r>
              <a:rPr lang="en-US" sz="1600" dirty="0"/>
              <a:t>Voltaire – Reason should rule</a:t>
            </a:r>
          </a:p>
          <a:p>
            <a:pPr marL="114300" indent="-114300">
              <a:buFont typeface="Arial" panose="020B0604020202020204" pitchFamily="34" charset="0"/>
              <a:buChar char="•"/>
            </a:pPr>
            <a:r>
              <a:rPr lang="en-US" sz="1600" dirty="0"/>
              <a:t>Diderot – Editor of the </a:t>
            </a:r>
            <a:r>
              <a:rPr lang="en-US" sz="1600" dirty="0" err="1"/>
              <a:t>Encyclopedie</a:t>
            </a:r>
            <a:endParaRPr lang="en-US" sz="1600" dirty="0"/>
          </a:p>
          <a:p>
            <a:pPr marL="114300" indent="-114300">
              <a:buFont typeface="Arial" panose="020B0604020202020204" pitchFamily="34" charset="0"/>
              <a:buChar char="•"/>
            </a:pPr>
            <a:r>
              <a:rPr lang="en-US" sz="1600" dirty="0"/>
              <a:t>Turgot – The Poor have rights on the abundance of the Rich</a:t>
            </a:r>
          </a:p>
          <a:p>
            <a:pPr marL="114300" indent="-114300">
              <a:buFont typeface="Arial" panose="020B0604020202020204" pitchFamily="34" charset="0"/>
              <a:buChar char="•"/>
            </a:pPr>
            <a:r>
              <a:rPr lang="en-US" sz="1600" dirty="0"/>
              <a:t>Condorcet – Constitutional government </a:t>
            </a:r>
          </a:p>
          <a:p>
            <a:endParaRPr lang="en-US" sz="2000" dirty="0"/>
          </a:p>
        </p:txBody>
      </p:sp>
    </p:spTree>
    <p:extLst>
      <p:ext uri="{BB962C8B-B14F-4D97-AF65-F5344CB8AC3E}">
        <p14:creationId xmlns:p14="http://schemas.microsoft.com/office/powerpoint/2010/main" val="2306487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17216-E4B3-4C24-B2D9-1D100DBDA5C3}"/>
              </a:ext>
            </a:extLst>
          </p:cNvPr>
          <p:cNvSpPr>
            <a:spLocks noGrp="1"/>
          </p:cNvSpPr>
          <p:nvPr>
            <p:ph type="ctrTitle"/>
          </p:nvPr>
        </p:nvSpPr>
        <p:spPr>
          <a:xfrm>
            <a:off x="1523999" y="107721"/>
            <a:ext cx="9144000" cy="806680"/>
          </a:xfrm>
        </p:spPr>
        <p:txBody>
          <a:bodyPr>
            <a:normAutofit/>
          </a:bodyPr>
          <a:lstStyle/>
          <a:p>
            <a:r>
              <a:rPr lang="en-US" dirty="0"/>
              <a:t>Two Revolutionary Worldviews</a:t>
            </a:r>
          </a:p>
        </p:txBody>
      </p:sp>
      <p:sp>
        <p:nvSpPr>
          <p:cNvPr id="3" name="Subtitle 2">
            <a:extLst>
              <a:ext uri="{FF2B5EF4-FFF2-40B4-BE49-F238E27FC236}">
                <a16:creationId xmlns:a16="http://schemas.microsoft.com/office/drawing/2014/main" id="{1065AF91-15A7-41EC-99FD-1D449C2F93AD}"/>
              </a:ext>
            </a:extLst>
          </p:cNvPr>
          <p:cNvSpPr>
            <a:spLocks noGrp="1"/>
          </p:cNvSpPr>
          <p:nvPr>
            <p:ph type="subTitle" idx="1"/>
          </p:nvPr>
        </p:nvSpPr>
        <p:spPr>
          <a:xfrm>
            <a:off x="1524000" y="914401"/>
            <a:ext cx="9144000" cy="493149"/>
          </a:xfrm>
        </p:spPr>
        <p:txBody>
          <a:bodyPr/>
          <a:lstStyle/>
          <a:p>
            <a:r>
              <a:rPr lang="en-US" i="1" dirty="0"/>
              <a:t>America doesn’t embrace the new Paganism </a:t>
            </a:r>
          </a:p>
        </p:txBody>
      </p:sp>
      <p:sp>
        <p:nvSpPr>
          <p:cNvPr id="4" name="TextBox 3">
            <a:extLst>
              <a:ext uri="{FF2B5EF4-FFF2-40B4-BE49-F238E27FC236}">
                <a16:creationId xmlns:a16="http://schemas.microsoft.com/office/drawing/2014/main" id="{CA26A13B-61BB-4B7E-86E6-08273063D2FF}"/>
              </a:ext>
            </a:extLst>
          </p:cNvPr>
          <p:cNvSpPr txBox="1"/>
          <p:nvPr/>
        </p:nvSpPr>
        <p:spPr>
          <a:xfrm>
            <a:off x="0" y="3000462"/>
            <a:ext cx="6095997" cy="3415759"/>
          </a:xfrm>
          <a:prstGeom prst="rect">
            <a:avLst/>
          </a:prstGeom>
          <a:noFill/>
        </p:spPr>
        <p:txBody>
          <a:bodyPr wrap="square" rtlCol="0">
            <a:spAutoFit/>
          </a:bodyPr>
          <a:lstStyle/>
          <a:p>
            <a:pPr algn="ctr"/>
            <a:r>
              <a:rPr lang="en-US" u="sng" dirty="0">
                <a:solidFill>
                  <a:srgbClr val="FF0000"/>
                </a:solidFill>
              </a:rPr>
              <a:t>Keeps the Biblical World View from Great Britain </a:t>
            </a:r>
          </a:p>
          <a:p>
            <a:pPr marL="285750" indent="-285750">
              <a:buFont typeface="Arial" panose="020B0604020202020204" pitchFamily="34" charset="0"/>
              <a:buChar char="•"/>
            </a:pPr>
            <a:r>
              <a:rPr lang="en-US" dirty="0"/>
              <a:t>The Christian God – Father, Son, Holy Spirit – lives</a:t>
            </a:r>
          </a:p>
          <a:p>
            <a:pPr marL="285750" indent="-285750">
              <a:buFont typeface="Arial" panose="020B0604020202020204" pitchFamily="34" charset="0"/>
              <a:buChar char="•"/>
            </a:pPr>
            <a:r>
              <a:rPr lang="en-US" dirty="0"/>
              <a:t>Life is a sacred gift from God.  Man created in God’s image.</a:t>
            </a:r>
          </a:p>
          <a:p>
            <a:pPr marL="285750" indent="-285750">
              <a:buFont typeface="Arial" panose="020B0604020202020204" pitchFamily="34" charset="0"/>
              <a:buChar char="•"/>
            </a:pPr>
            <a:r>
              <a:rPr lang="en-US" dirty="0"/>
              <a:t>Law originates with God.  Natural laws are supreme </a:t>
            </a:r>
          </a:p>
          <a:p>
            <a:pPr marL="285750" indent="-285750">
              <a:buFont typeface="Arial" panose="020B0604020202020204" pitchFamily="34" charset="0"/>
              <a:buChar char="•"/>
            </a:pPr>
            <a:r>
              <a:rPr lang="en-US" dirty="0"/>
              <a:t>Individual Rights come from God.  God, alone, is just</a:t>
            </a:r>
          </a:p>
          <a:p>
            <a:pPr marL="285750" indent="-285750">
              <a:buFont typeface="Arial" panose="020B0604020202020204" pitchFamily="34" charset="0"/>
              <a:buChar char="•"/>
            </a:pPr>
            <a:r>
              <a:rPr lang="en-US" dirty="0"/>
              <a:t>Individualism is important: Salvation and Responsibilities</a:t>
            </a:r>
          </a:p>
          <a:p>
            <a:pPr marL="285750" indent="-285750">
              <a:buFont typeface="Arial" panose="020B0604020202020204" pitchFamily="34" charset="0"/>
              <a:buChar char="•"/>
            </a:pPr>
            <a:r>
              <a:rPr lang="en-US" dirty="0"/>
              <a:t>Humans are born evil </a:t>
            </a:r>
          </a:p>
          <a:p>
            <a:pPr marL="285750" indent="-285750">
              <a:buFont typeface="Arial" panose="020B0604020202020204" pitchFamily="34" charset="0"/>
              <a:buChar char="•"/>
            </a:pPr>
            <a:r>
              <a:rPr lang="en-US" dirty="0"/>
              <a:t>God ordains private property and personal profit 	 earned honestly</a:t>
            </a:r>
          </a:p>
          <a:p>
            <a:pPr marL="285750" indent="-285750">
              <a:buFont typeface="Arial" panose="020B0604020202020204" pitchFamily="34" charset="0"/>
              <a:buChar char="•"/>
            </a:pPr>
            <a:r>
              <a:rPr lang="en-US" dirty="0"/>
              <a:t>Everyone who can work must work</a:t>
            </a:r>
          </a:p>
          <a:p>
            <a:pPr marL="285750" indent="-285750">
              <a:buFont typeface="Arial" panose="020B0604020202020204" pitchFamily="34" charset="0"/>
              <a:buChar char="•"/>
            </a:pPr>
            <a:r>
              <a:rPr lang="en-US" dirty="0"/>
              <a:t>Wisdom is knowing God</a:t>
            </a:r>
          </a:p>
          <a:p>
            <a:pPr marL="285750" indent="-285750">
              <a:buFont typeface="Arial" panose="020B0604020202020204" pitchFamily="34" charset="0"/>
              <a:buChar char="•"/>
            </a:pPr>
            <a:r>
              <a:rPr lang="en-US" dirty="0"/>
              <a:t>Ten Commandments are ethical and moral basis for society</a:t>
            </a:r>
          </a:p>
        </p:txBody>
      </p:sp>
      <p:pic>
        <p:nvPicPr>
          <p:cNvPr id="2050" name="Picture 2" descr="Image result for french revolution">
            <a:extLst>
              <a:ext uri="{FF2B5EF4-FFF2-40B4-BE49-F238E27FC236}">
                <a16:creationId xmlns:a16="http://schemas.microsoft.com/office/drawing/2014/main" id="{55B23E26-D47D-4550-83F9-F0F535E153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6962" y="1449254"/>
            <a:ext cx="1753141" cy="142146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american revolution">
            <a:extLst>
              <a:ext uri="{FF2B5EF4-FFF2-40B4-BE49-F238E27FC236}">
                <a16:creationId xmlns:a16="http://schemas.microsoft.com/office/drawing/2014/main" id="{8A098948-EE15-4D30-86D3-621C758EE3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2432" y="1449254"/>
            <a:ext cx="2563755" cy="144066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89130CB-A32C-41F4-8EE0-7854FE79FA70}"/>
              </a:ext>
            </a:extLst>
          </p:cNvPr>
          <p:cNvSpPr txBox="1"/>
          <p:nvPr/>
        </p:nvSpPr>
        <p:spPr>
          <a:xfrm>
            <a:off x="6993909" y="1752565"/>
            <a:ext cx="1753141" cy="923330"/>
          </a:xfrm>
          <a:prstGeom prst="rect">
            <a:avLst/>
          </a:prstGeom>
          <a:noFill/>
        </p:spPr>
        <p:txBody>
          <a:bodyPr wrap="square" rtlCol="0" anchor="ctr">
            <a:spAutoFit/>
          </a:bodyPr>
          <a:lstStyle/>
          <a:p>
            <a:pPr algn="ctr"/>
            <a:r>
              <a:rPr lang="en-US" b="1" dirty="0"/>
              <a:t>French Revolution</a:t>
            </a:r>
          </a:p>
          <a:p>
            <a:pPr algn="ctr"/>
            <a:r>
              <a:rPr lang="en-US" b="1" dirty="0"/>
              <a:t>1789</a:t>
            </a:r>
          </a:p>
        </p:txBody>
      </p:sp>
      <p:sp>
        <p:nvSpPr>
          <p:cNvPr id="12" name="TextBox 11">
            <a:extLst>
              <a:ext uri="{FF2B5EF4-FFF2-40B4-BE49-F238E27FC236}">
                <a16:creationId xmlns:a16="http://schemas.microsoft.com/office/drawing/2014/main" id="{27BB6A6D-023F-46C6-B594-8C39BCAC1589}"/>
              </a:ext>
            </a:extLst>
          </p:cNvPr>
          <p:cNvSpPr txBox="1"/>
          <p:nvPr/>
        </p:nvSpPr>
        <p:spPr>
          <a:xfrm>
            <a:off x="663395" y="6330682"/>
            <a:ext cx="10865207" cy="461665"/>
          </a:xfrm>
          <a:prstGeom prst="rect">
            <a:avLst/>
          </a:prstGeom>
          <a:noFill/>
        </p:spPr>
        <p:txBody>
          <a:bodyPr wrap="square" rtlCol="0">
            <a:spAutoFit/>
          </a:bodyPr>
          <a:lstStyle/>
          <a:p>
            <a:pPr algn="ctr"/>
            <a:r>
              <a:rPr lang="en-US" sz="2400" b="1" i="1" dirty="0"/>
              <a:t>America has new birth in freedom without the destruction of the past</a:t>
            </a:r>
          </a:p>
        </p:txBody>
      </p:sp>
      <p:sp>
        <p:nvSpPr>
          <p:cNvPr id="6" name="TextBox 5">
            <a:extLst>
              <a:ext uri="{FF2B5EF4-FFF2-40B4-BE49-F238E27FC236}">
                <a16:creationId xmlns:a16="http://schemas.microsoft.com/office/drawing/2014/main" id="{1E5830AE-024C-E958-2614-FC2D11564A19}"/>
              </a:ext>
            </a:extLst>
          </p:cNvPr>
          <p:cNvSpPr txBox="1"/>
          <p:nvPr/>
        </p:nvSpPr>
        <p:spPr>
          <a:xfrm>
            <a:off x="246752" y="1728318"/>
            <a:ext cx="1753141" cy="923330"/>
          </a:xfrm>
          <a:prstGeom prst="rect">
            <a:avLst/>
          </a:prstGeom>
          <a:noFill/>
        </p:spPr>
        <p:txBody>
          <a:bodyPr wrap="square" rtlCol="0" anchor="ctr">
            <a:spAutoFit/>
          </a:bodyPr>
          <a:lstStyle/>
          <a:p>
            <a:pPr algn="ctr"/>
            <a:r>
              <a:rPr lang="en-US" b="1" dirty="0"/>
              <a:t>American Revolution</a:t>
            </a:r>
          </a:p>
          <a:p>
            <a:pPr algn="ctr"/>
            <a:r>
              <a:rPr lang="en-US" b="1" dirty="0"/>
              <a:t>1775</a:t>
            </a:r>
          </a:p>
        </p:txBody>
      </p:sp>
    </p:spTree>
    <p:extLst>
      <p:ext uri="{BB962C8B-B14F-4D97-AF65-F5344CB8AC3E}">
        <p14:creationId xmlns:p14="http://schemas.microsoft.com/office/powerpoint/2010/main" val="3797295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17216-E4B3-4C24-B2D9-1D100DBDA5C3}"/>
              </a:ext>
            </a:extLst>
          </p:cNvPr>
          <p:cNvSpPr>
            <a:spLocks noGrp="1"/>
          </p:cNvSpPr>
          <p:nvPr>
            <p:ph type="ctrTitle"/>
          </p:nvPr>
        </p:nvSpPr>
        <p:spPr>
          <a:xfrm>
            <a:off x="1523999" y="107721"/>
            <a:ext cx="9144000" cy="806680"/>
          </a:xfrm>
        </p:spPr>
        <p:txBody>
          <a:bodyPr>
            <a:normAutofit/>
          </a:bodyPr>
          <a:lstStyle/>
          <a:p>
            <a:r>
              <a:rPr lang="en-US" dirty="0"/>
              <a:t>Two Revolutionary Worldviews</a:t>
            </a:r>
          </a:p>
        </p:txBody>
      </p:sp>
      <p:sp>
        <p:nvSpPr>
          <p:cNvPr id="3" name="Subtitle 2">
            <a:extLst>
              <a:ext uri="{FF2B5EF4-FFF2-40B4-BE49-F238E27FC236}">
                <a16:creationId xmlns:a16="http://schemas.microsoft.com/office/drawing/2014/main" id="{1065AF91-15A7-41EC-99FD-1D449C2F93AD}"/>
              </a:ext>
            </a:extLst>
          </p:cNvPr>
          <p:cNvSpPr>
            <a:spLocks noGrp="1"/>
          </p:cNvSpPr>
          <p:nvPr>
            <p:ph type="subTitle" idx="1"/>
          </p:nvPr>
        </p:nvSpPr>
        <p:spPr>
          <a:xfrm>
            <a:off x="1524000" y="914401"/>
            <a:ext cx="9144000" cy="493149"/>
          </a:xfrm>
        </p:spPr>
        <p:txBody>
          <a:bodyPr/>
          <a:lstStyle/>
          <a:p>
            <a:r>
              <a:rPr lang="en-US" i="1" dirty="0"/>
              <a:t>America doesn’t embrace the new Paganism </a:t>
            </a:r>
          </a:p>
        </p:txBody>
      </p:sp>
      <p:sp>
        <p:nvSpPr>
          <p:cNvPr id="4" name="TextBox 3">
            <a:extLst>
              <a:ext uri="{FF2B5EF4-FFF2-40B4-BE49-F238E27FC236}">
                <a16:creationId xmlns:a16="http://schemas.microsoft.com/office/drawing/2014/main" id="{CA26A13B-61BB-4B7E-86E6-08273063D2FF}"/>
              </a:ext>
            </a:extLst>
          </p:cNvPr>
          <p:cNvSpPr txBox="1"/>
          <p:nvPr/>
        </p:nvSpPr>
        <p:spPr>
          <a:xfrm>
            <a:off x="0" y="3000462"/>
            <a:ext cx="6095997" cy="3415759"/>
          </a:xfrm>
          <a:prstGeom prst="rect">
            <a:avLst/>
          </a:prstGeom>
          <a:noFill/>
        </p:spPr>
        <p:txBody>
          <a:bodyPr wrap="square" rtlCol="0">
            <a:spAutoFit/>
          </a:bodyPr>
          <a:lstStyle/>
          <a:p>
            <a:pPr algn="ctr"/>
            <a:r>
              <a:rPr lang="en-US" u="sng" dirty="0"/>
              <a:t>Keeps the Biblical World View from Great Britain </a:t>
            </a:r>
          </a:p>
          <a:p>
            <a:pPr marL="285750" indent="-285750">
              <a:buFont typeface="Arial" panose="020B0604020202020204" pitchFamily="34" charset="0"/>
              <a:buChar char="•"/>
            </a:pPr>
            <a:r>
              <a:rPr lang="en-US" dirty="0"/>
              <a:t>The Christian God – Father, Son, Holy Spirit – lives</a:t>
            </a:r>
          </a:p>
          <a:p>
            <a:pPr marL="285750" indent="-285750">
              <a:buFont typeface="Arial" panose="020B0604020202020204" pitchFamily="34" charset="0"/>
              <a:buChar char="•"/>
            </a:pPr>
            <a:r>
              <a:rPr lang="en-US" dirty="0"/>
              <a:t>Life is a sacred gift from God.  Man created in God’s image.</a:t>
            </a:r>
          </a:p>
          <a:p>
            <a:pPr marL="285750" indent="-285750">
              <a:buFont typeface="Arial" panose="020B0604020202020204" pitchFamily="34" charset="0"/>
              <a:buChar char="•"/>
            </a:pPr>
            <a:r>
              <a:rPr lang="en-US" dirty="0"/>
              <a:t>Law originates with God.  Natural laws are supreme </a:t>
            </a:r>
          </a:p>
          <a:p>
            <a:pPr marL="285750" indent="-285750">
              <a:buFont typeface="Arial" panose="020B0604020202020204" pitchFamily="34" charset="0"/>
              <a:buChar char="•"/>
            </a:pPr>
            <a:r>
              <a:rPr lang="en-US" dirty="0"/>
              <a:t>Individual Rights come from God.  God, alone, is just</a:t>
            </a:r>
          </a:p>
          <a:p>
            <a:pPr marL="285750" indent="-285750">
              <a:buFont typeface="Arial" panose="020B0604020202020204" pitchFamily="34" charset="0"/>
              <a:buChar char="•"/>
            </a:pPr>
            <a:r>
              <a:rPr lang="en-US" dirty="0"/>
              <a:t>Individualism is important: Salvation and Responsibilities</a:t>
            </a:r>
          </a:p>
          <a:p>
            <a:pPr marL="285750" indent="-285750">
              <a:buFont typeface="Arial" panose="020B0604020202020204" pitchFamily="34" charset="0"/>
              <a:buChar char="•"/>
            </a:pPr>
            <a:r>
              <a:rPr lang="en-US" dirty="0"/>
              <a:t>Humans are born evil </a:t>
            </a:r>
          </a:p>
          <a:p>
            <a:pPr marL="285750" indent="-285750">
              <a:buFont typeface="Arial" panose="020B0604020202020204" pitchFamily="34" charset="0"/>
              <a:buChar char="•"/>
            </a:pPr>
            <a:r>
              <a:rPr lang="en-US" dirty="0"/>
              <a:t>God ordains private property and personal profit 	 earned honestly</a:t>
            </a:r>
          </a:p>
          <a:p>
            <a:pPr marL="285750" indent="-285750">
              <a:buFont typeface="Arial" panose="020B0604020202020204" pitchFamily="34" charset="0"/>
              <a:buChar char="•"/>
            </a:pPr>
            <a:r>
              <a:rPr lang="en-US" dirty="0"/>
              <a:t>Everyone who can work must work</a:t>
            </a:r>
          </a:p>
          <a:p>
            <a:pPr marL="285750" indent="-285750">
              <a:buFont typeface="Arial" panose="020B0604020202020204" pitchFamily="34" charset="0"/>
              <a:buChar char="•"/>
            </a:pPr>
            <a:r>
              <a:rPr lang="en-US" dirty="0"/>
              <a:t>Wisdom is knowing God</a:t>
            </a:r>
          </a:p>
          <a:p>
            <a:pPr marL="285750" indent="-285750">
              <a:buFont typeface="Arial" panose="020B0604020202020204" pitchFamily="34" charset="0"/>
              <a:buChar char="•"/>
            </a:pPr>
            <a:r>
              <a:rPr lang="en-US" dirty="0"/>
              <a:t>Ten Commandments are ethical and moral basis for society</a:t>
            </a:r>
          </a:p>
        </p:txBody>
      </p:sp>
      <p:sp>
        <p:nvSpPr>
          <p:cNvPr id="5" name="TextBox 4">
            <a:extLst>
              <a:ext uri="{FF2B5EF4-FFF2-40B4-BE49-F238E27FC236}">
                <a16:creationId xmlns:a16="http://schemas.microsoft.com/office/drawing/2014/main" id="{4FE6E5D7-DE5D-400E-8703-9E4A22F7300A}"/>
              </a:ext>
            </a:extLst>
          </p:cNvPr>
          <p:cNvSpPr txBox="1"/>
          <p:nvPr/>
        </p:nvSpPr>
        <p:spPr>
          <a:xfrm>
            <a:off x="6019309" y="3000462"/>
            <a:ext cx="6095997" cy="3692713"/>
          </a:xfrm>
          <a:prstGeom prst="rect">
            <a:avLst/>
          </a:prstGeom>
          <a:noFill/>
        </p:spPr>
        <p:txBody>
          <a:bodyPr wrap="square" rtlCol="0">
            <a:spAutoFit/>
          </a:bodyPr>
          <a:lstStyle/>
          <a:p>
            <a:pPr algn="ctr"/>
            <a:r>
              <a:rPr lang="en-US" u="sng" dirty="0">
                <a:solidFill>
                  <a:srgbClr val="FF0000"/>
                </a:solidFill>
              </a:rPr>
              <a:t>Embraces Human Secularism as a New Religion</a:t>
            </a:r>
          </a:p>
          <a:p>
            <a:pPr marL="285750" indent="-285750">
              <a:buFont typeface="Arial" panose="020B0604020202020204" pitchFamily="34" charset="0"/>
              <a:buChar char="•"/>
            </a:pPr>
            <a:r>
              <a:rPr lang="en-US" dirty="0"/>
              <a:t>There is no God</a:t>
            </a:r>
          </a:p>
          <a:p>
            <a:pPr marL="285750" indent="-285750">
              <a:buFont typeface="Arial" panose="020B0604020202020204" pitchFamily="34" charset="0"/>
              <a:buChar char="•"/>
            </a:pPr>
            <a:r>
              <a:rPr lang="en-US" dirty="0"/>
              <a:t>The state is supreme</a:t>
            </a:r>
          </a:p>
          <a:p>
            <a:pPr marL="285750" indent="-285750">
              <a:buFont typeface="Arial" panose="020B0604020202020204" pitchFamily="34" charset="0"/>
              <a:buChar char="•"/>
            </a:pPr>
            <a:r>
              <a:rPr lang="en-US" dirty="0"/>
              <a:t>Government designed to create peace, union, and equality</a:t>
            </a:r>
          </a:p>
          <a:p>
            <a:pPr marL="285750" indent="-285750">
              <a:buFont typeface="Arial" panose="020B0604020202020204" pitchFamily="34" charset="0"/>
              <a:buChar char="•"/>
            </a:pPr>
            <a:r>
              <a:rPr lang="en-US" dirty="0"/>
              <a:t>Government represents the “General Will” of the people</a:t>
            </a:r>
          </a:p>
          <a:p>
            <a:pPr marL="285750" indent="-285750">
              <a:buFont typeface="Arial" panose="020B0604020202020204" pitchFamily="34" charset="0"/>
              <a:buChar char="•"/>
            </a:pPr>
            <a:r>
              <a:rPr lang="en-US" dirty="0"/>
              <a:t>There are group rights for protected classes of persons</a:t>
            </a:r>
          </a:p>
          <a:p>
            <a:pPr marL="285750" indent="-285750">
              <a:buFont typeface="Arial" panose="020B0604020202020204" pitchFamily="34" charset="0"/>
              <a:buChar char="•"/>
            </a:pPr>
            <a:r>
              <a:rPr lang="en-US" dirty="0"/>
              <a:t>Life is a conditional gift from the government – because if it is expedient for the government that a person or group of persons should die, then they must die</a:t>
            </a:r>
          </a:p>
          <a:p>
            <a:pPr marL="285750" indent="-285750">
              <a:buFont typeface="Arial" panose="020B0604020202020204" pitchFamily="34" charset="0"/>
              <a:buChar char="•"/>
            </a:pPr>
            <a:r>
              <a:rPr lang="en-US" dirty="0"/>
              <a:t>Humans are born “tabula rasa” and can be made                  more perfect</a:t>
            </a:r>
          </a:p>
          <a:p>
            <a:pPr marL="285750" indent="-285750">
              <a:buFont typeface="Arial" panose="020B0604020202020204" pitchFamily="34" charset="0"/>
              <a:buChar char="•"/>
            </a:pPr>
            <a:r>
              <a:rPr lang="en-US" dirty="0"/>
              <a:t>Justice comes from reason alone</a:t>
            </a:r>
          </a:p>
          <a:p>
            <a:endParaRPr lang="en-US" dirty="0"/>
          </a:p>
        </p:txBody>
      </p:sp>
      <p:pic>
        <p:nvPicPr>
          <p:cNvPr id="2050" name="Picture 2" descr="Image result for french revolution">
            <a:extLst>
              <a:ext uri="{FF2B5EF4-FFF2-40B4-BE49-F238E27FC236}">
                <a16:creationId xmlns:a16="http://schemas.microsoft.com/office/drawing/2014/main" id="{55B23E26-D47D-4550-83F9-F0F535E153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6962" y="1449254"/>
            <a:ext cx="1753141" cy="142146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american revolution">
            <a:extLst>
              <a:ext uri="{FF2B5EF4-FFF2-40B4-BE49-F238E27FC236}">
                <a16:creationId xmlns:a16="http://schemas.microsoft.com/office/drawing/2014/main" id="{8A098948-EE15-4D30-86D3-621C758EE3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2432" y="1449254"/>
            <a:ext cx="2563755" cy="144066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89130CB-A32C-41F4-8EE0-7854FE79FA70}"/>
              </a:ext>
            </a:extLst>
          </p:cNvPr>
          <p:cNvSpPr txBox="1"/>
          <p:nvPr/>
        </p:nvSpPr>
        <p:spPr>
          <a:xfrm>
            <a:off x="6993909" y="1752565"/>
            <a:ext cx="1753141" cy="923330"/>
          </a:xfrm>
          <a:prstGeom prst="rect">
            <a:avLst/>
          </a:prstGeom>
          <a:noFill/>
        </p:spPr>
        <p:txBody>
          <a:bodyPr wrap="square" rtlCol="0" anchor="ctr">
            <a:spAutoFit/>
          </a:bodyPr>
          <a:lstStyle/>
          <a:p>
            <a:pPr algn="ctr"/>
            <a:r>
              <a:rPr lang="en-US" b="1" dirty="0"/>
              <a:t>French Revolution</a:t>
            </a:r>
          </a:p>
          <a:p>
            <a:pPr algn="ctr"/>
            <a:r>
              <a:rPr lang="en-US" b="1" dirty="0"/>
              <a:t>1789</a:t>
            </a:r>
          </a:p>
        </p:txBody>
      </p:sp>
      <p:sp>
        <p:nvSpPr>
          <p:cNvPr id="12" name="TextBox 11">
            <a:extLst>
              <a:ext uri="{FF2B5EF4-FFF2-40B4-BE49-F238E27FC236}">
                <a16:creationId xmlns:a16="http://schemas.microsoft.com/office/drawing/2014/main" id="{27BB6A6D-023F-46C6-B594-8C39BCAC1589}"/>
              </a:ext>
            </a:extLst>
          </p:cNvPr>
          <p:cNvSpPr txBox="1"/>
          <p:nvPr/>
        </p:nvSpPr>
        <p:spPr>
          <a:xfrm>
            <a:off x="663395" y="6330682"/>
            <a:ext cx="10865207" cy="461665"/>
          </a:xfrm>
          <a:prstGeom prst="rect">
            <a:avLst/>
          </a:prstGeom>
          <a:noFill/>
        </p:spPr>
        <p:txBody>
          <a:bodyPr wrap="square" rtlCol="0">
            <a:spAutoFit/>
          </a:bodyPr>
          <a:lstStyle/>
          <a:p>
            <a:pPr algn="ctr"/>
            <a:r>
              <a:rPr lang="en-US" sz="2400" b="1" i="1" dirty="0"/>
              <a:t>Two very different, antagonistic worldviews</a:t>
            </a:r>
          </a:p>
        </p:txBody>
      </p:sp>
      <p:sp>
        <p:nvSpPr>
          <p:cNvPr id="6" name="TextBox 5">
            <a:extLst>
              <a:ext uri="{FF2B5EF4-FFF2-40B4-BE49-F238E27FC236}">
                <a16:creationId xmlns:a16="http://schemas.microsoft.com/office/drawing/2014/main" id="{1E5830AE-024C-E958-2614-FC2D11564A19}"/>
              </a:ext>
            </a:extLst>
          </p:cNvPr>
          <p:cNvSpPr txBox="1"/>
          <p:nvPr/>
        </p:nvSpPr>
        <p:spPr>
          <a:xfrm>
            <a:off x="246752" y="1728318"/>
            <a:ext cx="1753141" cy="923330"/>
          </a:xfrm>
          <a:prstGeom prst="rect">
            <a:avLst/>
          </a:prstGeom>
          <a:noFill/>
        </p:spPr>
        <p:txBody>
          <a:bodyPr wrap="square" rtlCol="0" anchor="ctr">
            <a:spAutoFit/>
          </a:bodyPr>
          <a:lstStyle/>
          <a:p>
            <a:pPr algn="ctr"/>
            <a:r>
              <a:rPr lang="en-US" b="1" dirty="0"/>
              <a:t>American Revolution</a:t>
            </a:r>
          </a:p>
          <a:p>
            <a:pPr algn="ctr"/>
            <a:r>
              <a:rPr lang="en-US" b="1" dirty="0"/>
              <a:t>1775</a:t>
            </a:r>
          </a:p>
        </p:txBody>
      </p:sp>
    </p:spTree>
    <p:extLst>
      <p:ext uri="{BB962C8B-B14F-4D97-AF65-F5344CB8AC3E}">
        <p14:creationId xmlns:p14="http://schemas.microsoft.com/office/powerpoint/2010/main" val="746085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17216-E4B3-4C24-B2D9-1D100DBDA5C3}"/>
              </a:ext>
            </a:extLst>
          </p:cNvPr>
          <p:cNvSpPr>
            <a:spLocks noGrp="1"/>
          </p:cNvSpPr>
          <p:nvPr>
            <p:ph type="ctrTitle"/>
          </p:nvPr>
        </p:nvSpPr>
        <p:spPr/>
        <p:txBody>
          <a:bodyPr/>
          <a:lstStyle/>
          <a:p>
            <a:r>
              <a:rPr lang="en-US" dirty="0"/>
              <a:t>America  (Was) </a:t>
            </a:r>
          </a:p>
        </p:txBody>
      </p:sp>
      <p:sp>
        <p:nvSpPr>
          <p:cNvPr id="3" name="Subtitle 2">
            <a:extLst>
              <a:ext uri="{FF2B5EF4-FFF2-40B4-BE49-F238E27FC236}">
                <a16:creationId xmlns:a16="http://schemas.microsoft.com/office/drawing/2014/main" id="{1065AF91-15A7-41EC-99FD-1D449C2F93AD}"/>
              </a:ext>
            </a:extLst>
          </p:cNvPr>
          <p:cNvSpPr>
            <a:spLocks noGrp="1"/>
          </p:cNvSpPr>
          <p:nvPr>
            <p:ph type="subTitle" idx="1"/>
          </p:nvPr>
        </p:nvSpPr>
        <p:spPr>
          <a:xfrm>
            <a:off x="2971800" y="905432"/>
            <a:ext cx="6248400" cy="442879"/>
          </a:xfrm>
        </p:spPr>
        <p:txBody>
          <a:bodyPr>
            <a:noAutofit/>
          </a:bodyPr>
          <a:lstStyle/>
          <a:p>
            <a:r>
              <a:rPr lang="en-US" i="1" dirty="0"/>
              <a:t>America Is Ideas in one Place, Spoken in English</a:t>
            </a:r>
          </a:p>
        </p:txBody>
      </p:sp>
      <p:sp>
        <p:nvSpPr>
          <p:cNvPr id="4" name="TextBox 3">
            <a:extLst>
              <a:ext uri="{FF2B5EF4-FFF2-40B4-BE49-F238E27FC236}">
                <a16:creationId xmlns:a16="http://schemas.microsoft.com/office/drawing/2014/main" id="{66D5551C-CA82-46BE-AFE8-D4E1D55C47F7}"/>
              </a:ext>
            </a:extLst>
          </p:cNvPr>
          <p:cNvSpPr txBox="1"/>
          <p:nvPr/>
        </p:nvSpPr>
        <p:spPr>
          <a:xfrm>
            <a:off x="0" y="1910862"/>
            <a:ext cx="6096000" cy="4431983"/>
          </a:xfrm>
          <a:prstGeom prst="rect">
            <a:avLst/>
          </a:prstGeom>
          <a:noFill/>
        </p:spPr>
        <p:txBody>
          <a:bodyPr wrap="square" rtlCol="0">
            <a:spAutoFit/>
          </a:bodyPr>
          <a:lstStyle/>
          <a:p>
            <a:pPr algn="ctr"/>
            <a:r>
              <a:rPr lang="en-US" sz="2400" b="1" u="sng" dirty="0"/>
              <a:t>Initial American Creed</a:t>
            </a:r>
          </a:p>
          <a:p>
            <a:pPr marL="285750" indent="-285750">
              <a:buFont typeface="Arial" panose="020B0604020202020204" pitchFamily="34" charset="0"/>
              <a:buChar char="•"/>
            </a:pPr>
            <a:r>
              <a:rPr lang="en-US" sz="2000" dirty="0"/>
              <a:t>English language</a:t>
            </a:r>
          </a:p>
          <a:p>
            <a:pPr marL="285750" indent="-285750">
              <a:buFont typeface="Arial" panose="020B0604020202020204" pitchFamily="34" charset="0"/>
              <a:buChar char="•"/>
            </a:pPr>
            <a:r>
              <a:rPr lang="en-US" sz="2000" dirty="0"/>
              <a:t>Christianity – Judeo-Christian</a:t>
            </a:r>
          </a:p>
          <a:p>
            <a:pPr marL="285750" indent="-285750">
              <a:buFont typeface="Arial" panose="020B0604020202020204" pitchFamily="34" charset="0"/>
              <a:buChar char="•"/>
            </a:pPr>
            <a:r>
              <a:rPr lang="en-US" sz="2000" dirty="0"/>
              <a:t>Religious commitment </a:t>
            </a:r>
          </a:p>
          <a:p>
            <a:pPr marL="285750" indent="-285750">
              <a:buFont typeface="Arial" panose="020B0604020202020204" pitchFamily="34" charset="0"/>
              <a:buChar char="•"/>
            </a:pPr>
            <a:r>
              <a:rPr lang="en-US" sz="2000" dirty="0"/>
              <a:t>English Rule of Law</a:t>
            </a:r>
          </a:p>
          <a:p>
            <a:pPr marL="285750" indent="-285750">
              <a:buFont typeface="Arial" panose="020B0604020202020204" pitchFamily="34" charset="0"/>
              <a:buChar char="•"/>
            </a:pPr>
            <a:r>
              <a:rPr lang="en-US" sz="2000" dirty="0"/>
              <a:t>Responsibility of Rulers</a:t>
            </a:r>
          </a:p>
          <a:p>
            <a:pPr marL="285750" indent="-285750">
              <a:buFont typeface="Arial" panose="020B0604020202020204" pitchFamily="34" charset="0"/>
              <a:buChar char="•"/>
            </a:pPr>
            <a:r>
              <a:rPr lang="en-US" sz="2000" dirty="0"/>
              <a:t>Individual Rights: equality, autonomy </a:t>
            </a:r>
          </a:p>
          <a:p>
            <a:pPr marL="285750" indent="-285750">
              <a:buFont typeface="Arial" panose="020B0604020202020204" pitchFamily="34" charset="0"/>
              <a:buChar char="•"/>
            </a:pPr>
            <a:r>
              <a:rPr lang="en-US" sz="2000" dirty="0"/>
              <a:t>Dissenting Protestant values of Individualism</a:t>
            </a:r>
          </a:p>
          <a:p>
            <a:pPr marL="285750" indent="-285750">
              <a:buFont typeface="Arial" panose="020B0604020202020204" pitchFamily="34" charset="0"/>
              <a:buChar char="•"/>
            </a:pPr>
            <a:r>
              <a:rPr lang="en-US" sz="2000" dirty="0"/>
              <a:t>Work ethic</a:t>
            </a:r>
          </a:p>
          <a:p>
            <a:pPr marL="285750" indent="-285750">
              <a:buFont typeface="Arial" panose="020B0604020202020204" pitchFamily="34" charset="0"/>
              <a:buChar char="•"/>
            </a:pPr>
            <a:r>
              <a:rPr lang="en-US" sz="2000" dirty="0"/>
              <a:t>Enlightenment duty and expectation to “do better” civically</a:t>
            </a:r>
          </a:p>
          <a:p>
            <a:pPr marL="285750" indent="-285750">
              <a:buFont typeface="Arial" panose="020B0604020202020204" pitchFamily="34" charset="0"/>
              <a:buChar char="•"/>
            </a:pPr>
            <a:r>
              <a:rPr lang="en-US" sz="2000" dirty="0"/>
              <a:t>Heritage of European literature and art   </a:t>
            </a:r>
          </a:p>
          <a:p>
            <a:r>
              <a:rPr lang="en-US" sz="2000" i="1" dirty="0"/>
              <a:t>	</a:t>
            </a:r>
            <a:r>
              <a:rPr lang="en-US" sz="2000" i="1" dirty="0">
                <a:solidFill>
                  <a:srgbClr val="FF0000"/>
                </a:solidFill>
              </a:rPr>
              <a:t>Dissident Protestantism without God </a:t>
            </a:r>
          </a:p>
          <a:p>
            <a:endParaRPr lang="en-US" dirty="0"/>
          </a:p>
        </p:txBody>
      </p:sp>
      <p:sp>
        <p:nvSpPr>
          <p:cNvPr id="7" name="TextBox 6">
            <a:extLst>
              <a:ext uri="{FF2B5EF4-FFF2-40B4-BE49-F238E27FC236}">
                <a16:creationId xmlns:a16="http://schemas.microsoft.com/office/drawing/2014/main" id="{39E56381-F50A-40F4-92A0-67B27DE12ACA}"/>
              </a:ext>
            </a:extLst>
          </p:cNvPr>
          <p:cNvSpPr txBox="1"/>
          <p:nvPr/>
        </p:nvSpPr>
        <p:spPr>
          <a:xfrm>
            <a:off x="2202252" y="6228267"/>
            <a:ext cx="7787496" cy="461665"/>
          </a:xfrm>
          <a:prstGeom prst="rect">
            <a:avLst/>
          </a:prstGeom>
          <a:solidFill>
            <a:schemeClr val="bg1"/>
          </a:solidFill>
        </p:spPr>
        <p:txBody>
          <a:bodyPr wrap="square" rtlCol="0">
            <a:spAutoFit/>
          </a:bodyPr>
          <a:lstStyle/>
          <a:p>
            <a:pPr algn="ctr"/>
            <a:r>
              <a:rPr lang="en-US" sz="2400" b="1" i="1" dirty="0"/>
              <a:t>Consensus Culture.  Not “Whiteness.”</a:t>
            </a:r>
          </a:p>
        </p:txBody>
      </p:sp>
      <p:sp>
        <p:nvSpPr>
          <p:cNvPr id="6" name="TextBox 5">
            <a:extLst>
              <a:ext uri="{FF2B5EF4-FFF2-40B4-BE49-F238E27FC236}">
                <a16:creationId xmlns:a16="http://schemas.microsoft.com/office/drawing/2014/main" id="{F5CA15E0-753D-6C02-8749-D8663BD8A29D}"/>
              </a:ext>
            </a:extLst>
          </p:cNvPr>
          <p:cNvSpPr txBox="1"/>
          <p:nvPr/>
        </p:nvSpPr>
        <p:spPr>
          <a:xfrm>
            <a:off x="5364043" y="1910862"/>
            <a:ext cx="1485900" cy="461665"/>
          </a:xfrm>
          <a:prstGeom prst="rect">
            <a:avLst/>
          </a:prstGeom>
          <a:noFill/>
        </p:spPr>
        <p:txBody>
          <a:bodyPr wrap="square" rtlCol="0">
            <a:spAutoFit/>
          </a:bodyPr>
          <a:lstStyle/>
          <a:p>
            <a:pPr algn="ctr"/>
            <a:r>
              <a:rPr lang="en-US" sz="2400" b="1" dirty="0"/>
              <a:t>becomes</a:t>
            </a:r>
          </a:p>
        </p:txBody>
      </p:sp>
    </p:spTree>
    <p:extLst>
      <p:ext uri="{BB962C8B-B14F-4D97-AF65-F5344CB8AC3E}">
        <p14:creationId xmlns:p14="http://schemas.microsoft.com/office/powerpoint/2010/main" val="2003469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17216-E4B3-4C24-B2D9-1D100DBDA5C3}"/>
              </a:ext>
            </a:extLst>
          </p:cNvPr>
          <p:cNvSpPr>
            <a:spLocks noGrp="1"/>
          </p:cNvSpPr>
          <p:nvPr>
            <p:ph type="ctrTitle"/>
          </p:nvPr>
        </p:nvSpPr>
        <p:spPr/>
        <p:txBody>
          <a:bodyPr/>
          <a:lstStyle/>
          <a:p>
            <a:r>
              <a:rPr lang="en-US" dirty="0"/>
              <a:t>America Is (Was) </a:t>
            </a:r>
          </a:p>
        </p:txBody>
      </p:sp>
      <p:sp>
        <p:nvSpPr>
          <p:cNvPr id="3" name="Subtitle 2">
            <a:extLst>
              <a:ext uri="{FF2B5EF4-FFF2-40B4-BE49-F238E27FC236}">
                <a16:creationId xmlns:a16="http://schemas.microsoft.com/office/drawing/2014/main" id="{1065AF91-15A7-41EC-99FD-1D449C2F93AD}"/>
              </a:ext>
            </a:extLst>
          </p:cNvPr>
          <p:cNvSpPr>
            <a:spLocks noGrp="1"/>
          </p:cNvSpPr>
          <p:nvPr>
            <p:ph type="subTitle" idx="1"/>
          </p:nvPr>
        </p:nvSpPr>
        <p:spPr>
          <a:xfrm>
            <a:off x="2971800" y="905432"/>
            <a:ext cx="6248400" cy="442879"/>
          </a:xfrm>
        </p:spPr>
        <p:txBody>
          <a:bodyPr>
            <a:noAutofit/>
          </a:bodyPr>
          <a:lstStyle/>
          <a:p>
            <a:r>
              <a:rPr lang="en-US" i="1" dirty="0"/>
              <a:t>America Is Ideas in one Place, Spoken in English</a:t>
            </a:r>
          </a:p>
        </p:txBody>
      </p:sp>
      <p:sp>
        <p:nvSpPr>
          <p:cNvPr id="4" name="TextBox 3">
            <a:extLst>
              <a:ext uri="{FF2B5EF4-FFF2-40B4-BE49-F238E27FC236}">
                <a16:creationId xmlns:a16="http://schemas.microsoft.com/office/drawing/2014/main" id="{66D5551C-CA82-46BE-AFE8-D4E1D55C47F7}"/>
              </a:ext>
            </a:extLst>
          </p:cNvPr>
          <p:cNvSpPr txBox="1"/>
          <p:nvPr/>
        </p:nvSpPr>
        <p:spPr>
          <a:xfrm>
            <a:off x="0" y="1910862"/>
            <a:ext cx="6096000" cy="4431983"/>
          </a:xfrm>
          <a:prstGeom prst="rect">
            <a:avLst/>
          </a:prstGeom>
          <a:noFill/>
        </p:spPr>
        <p:txBody>
          <a:bodyPr wrap="square" rtlCol="0">
            <a:spAutoFit/>
          </a:bodyPr>
          <a:lstStyle/>
          <a:p>
            <a:pPr algn="ctr"/>
            <a:r>
              <a:rPr lang="en-US" sz="2400" b="1" u="sng" dirty="0"/>
              <a:t>Initial American Creed</a:t>
            </a:r>
          </a:p>
          <a:p>
            <a:pPr marL="285750" indent="-285750">
              <a:buFont typeface="Arial" panose="020B0604020202020204" pitchFamily="34" charset="0"/>
              <a:buChar char="•"/>
            </a:pPr>
            <a:r>
              <a:rPr lang="en-US" sz="2000" dirty="0"/>
              <a:t>English language</a:t>
            </a:r>
          </a:p>
          <a:p>
            <a:pPr marL="285750" indent="-285750">
              <a:buFont typeface="Arial" panose="020B0604020202020204" pitchFamily="34" charset="0"/>
              <a:buChar char="•"/>
            </a:pPr>
            <a:r>
              <a:rPr lang="en-US" sz="2000" dirty="0"/>
              <a:t>Christianity – Judeo-Christian</a:t>
            </a:r>
          </a:p>
          <a:p>
            <a:pPr marL="285750" indent="-285750">
              <a:buFont typeface="Arial" panose="020B0604020202020204" pitchFamily="34" charset="0"/>
              <a:buChar char="•"/>
            </a:pPr>
            <a:r>
              <a:rPr lang="en-US" sz="2000" dirty="0"/>
              <a:t>Religious commitment </a:t>
            </a:r>
          </a:p>
          <a:p>
            <a:pPr marL="285750" indent="-285750">
              <a:buFont typeface="Arial" panose="020B0604020202020204" pitchFamily="34" charset="0"/>
              <a:buChar char="•"/>
            </a:pPr>
            <a:r>
              <a:rPr lang="en-US" sz="2000" dirty="0"/>
              <a:t>English Rule of Law</a:t>
            </a:r>
          </a:p>
          <a:p>
            <a:pPr marL="285750" indent="-285750">
              <a:buFont typeface="Arial" panose="020B0604020202020204" pitchFamily="34" charset="0"/>
              <a:buChar char="•"/>
            </a:pPr>
            <a:r>
              <a:rPr lang="en-US" sz="2000" dirty="0"/>
              <a:t>Responsibility of Rulers</a:t>
            </a:r>
          </a:p>
          <a:p>
            <a:pPr marL="285750" indent="-285750">
              <a:buFont typeface="Arial" panose="020B0604020202020204" pitchFamily="34" charset="0"/>
              <a:buChar char="•"/>
            </a:pPr>
            <a:r>
              <a:rPr lang="en-US" sz="2000" dirty="0"/>
              <a:t>Individual Rights: equality, autonomy </a:t>
            </a:r>
          </a:p>
          <a:p>
            <a:pPr marL="285750" indent="-285750">
              <a:buFont typeface="Arial" panose="020B0604020202020204" pitchFamily="34" charset="0"/>
              <a:buChar char="•"/>
            </a:pPr>
            <a:r>
              <a:rPr lang="en-US" sz="2000" dirty="0"/>
              <a:t>Dissenting Protestant values of Individualism</a:t>
            </a:r>
          </a:p>
          <a:p>
            <a:pPr marL="285750" indent="-285750">
              <a:buFont typeface="Arial" panose="020B0604020202020204" pitchFamily="34" charset="0"/>
              <a:buChar char="•"/>
            </a:pPr>
            <a:r>
              <a:rPr lang="en-US" sz="2000" dirty="0"/>
              <a:t>Work ethic</a:t>
            </a:r>
          </a:p>
          <a:p>
            <a:pPr marL="285750" indent="-285750">
              <a:buFont typeface="Arial" panose="020B0604020202020204" pitchFamily="34" charset="0"/>
              <a:buChar char="•"/>
            </a:pPr>
            <a:r>
              <a:rPr lang="en-US" sz="2000" dirty="0"/>
              <a:t>Enlightenment duty and expectation to “do better” civically</a:t>
            </a:r>
          </a:p>
          <a:p>
            <a:pPr marL="285750" indent="-285750">
              <a:buFont typeface="Arial" panose="020B0604020202020204" pitchFamily="34" charset="0"/>
              <a:buChar char="•"/>
            </a:pPr>
            <a:r>
              <a:rPr lang="en-US" sz="2000" dirty="0"/>
              <a:t>Heritage of European literature and art   </a:t>
            </a:r>
          </a:p>
          <a:p>
            <a:r>
              <a:rPr lang="en-US" sz="2000" i="1" dirty="0"/>
              <a:t>	Dissident Protestantism without God </a:t>
            </a:r>
          </a:p>
          <a:p>
            <a:endParaRPr lang="en-US" dirty="0"/>
          </a:p>
        </p:txBody>
      </p:sp>
      <p:sp>
        <p:nvSpPr>
          <p:cNvPr id="5" name="TextBox 4">
            <a:extLst>
              <a:ext uri="{FF2B5EF4-FFF2-40B4-BE49-F238E27FC236}">
                <a16:creationId xmlns:a16="http://schemas.microsoft.com/office/drawing/2014/main" id="{A211AB12-4D15-4EFD-B97A-91D2FAFA8D67}"/>
              </a:ext>
            </a:extLst>
          </p:cNvPr>
          <p:cNvSpPr txBox="1"/>
          <p:nvPr/>
        </p:nvSpPr>
        <p:spPr>
          <a:xfrm>
            <a:off x="6712527" y="1910862"/>
            <a:ext cx="5490467" cy="4124206"/>
          </a:xfrm>
          <a:prstGeom prst="rect">
            <a:avLst/>
          </a:prstGeom>
          <a:noFill/>
        </p:spPr>
        <p:txBody>
          <a:bodyPr wrap="square" rtlCol="0">
            <a:spAutoFit/>
          </a:bodyPr>
          <a:lstStyle/>
          <a:p>
            <a:pPr algn="ctr"/>
            <a:r>
              <a:rPr lang="en-US" sz="2400" b="1" u="sng" dirty="0"/>
              <a:t>American Identity</a:t>
            </a:r>
          </a:p>
          <a:p>
            <a:pPr marL="285750" indent="-285750">
              <a:buFont typeface="Arial" panose="020B0604020202020204" pitchFamily="34" charset="0"/>
              <a:buChar char="•"/>
            </a:pPr>
            <a:r>
              <a:rPr lang="en-US" sz="2000" dirty="0"/>
              <a:t>English language</a:t>
            </a:r>
          </a:p>
          <a:p>
            <a:pPr marL="285750" indent="-285750">
              <a:buFont typeface="Arial" panose="020B0604020202020204" pitchFamily="34" charset="0"/>
              <a:buChar char="•"/>
            </a:pPr>
            <a:r>
              <a:rPr lang="en-US" sz="2000" dirty="0"/>
              <a:t>Political – America is shared ideas</a:t>
            </a:r>
          </a:p>
          <a:p>
            <a:pPr marL="285750" indent="-285750">
              <a:buFont typeface="Arial" panose="020B0604020202020204" pitchFamily="34" charset="0"/>
              <a:buChar char="•"/>
            </a:pPr>
            <a:r>
              <a:rPr lang="en-US" sz="2000" dirty="0"/>
              <a:t>Religious symbols</a:t>
            </a:r>
          </a:p>
          <a:p>
            <a:pPr marL="285750" indent="-285750">
              <a:buFont typeface="Arial" panose="020B0604020202020204" pitchFamily="34" charset="0"/>
              <a:buChar char="•"/>
            </a:pPr>
            <a:r>
              <a:rPr lang="en-US" sz="2000" dirty="0"/>
              <a:t>Ideological</a:t>
            </a:r>
          </a:p>
          <a:p>
            <a:pPr lvl="1" indent="-228600">
              <a:buFont typeface="Arial" panose="020B0604020202020204" pitchFamily="34" charset="0"/>
              <a:buChar char="•"/>
            </a:pPr>
            <a:r>
              <a:rPr lang="en-US" sz="2000" dirty="0"/>
              <a:t>Liberty – God-given Rights</a:t>
            </a:r>
          </a:p>
          <a:p>
            <a:pPr lvl="1" indent="-228600">
              <a:buFont typeface="Arial" panose="020B0604020202020204" pitchFamily="34" charset="0"/>
              <a:buChar char="•"/>
            </a:pPr>
            <a:r>
              <a:rPr lang="en-US" sz="2000" dirty="0"/>
              <a:t>Equality – opportunity and respect</a:t>
            </a:r>
          </a:p>
          <a:p>
            <a:pPr lvl="1" indent="-228600">
              <a:buFont typeface="Arial" panose="020B0604020202020204" pitchFamily="34" charset="0"/>
              <a:buChar char="•"/>
            </a:pPr>
            <a:r>
              <a:rPr lang="en-US" sz="2000" dirty="0"/>
              <a:t>Individualism – conscience and responsibility </a:t>
            </a:r>
          </a:p>
          <a:p>
            <a:pPr lvl="1" indent="-228600">
              <a:buFont typeface="Arial" panose="020B0604020202020204" pitchFamily="34" charset="0"/>
              <a:buChar char="•"/>
            </a:pPr>
            <a:r>
              <a:rPr lang="en-US" sz="2000" dirty="0"/>
              <a:t>Pluralism and Populism</a:t>
            </a:r>
          </a:p>
          <a:p>
            <a:pPr lvl="1" indent="-228600">
              <a:buFont typeface="Arial" panose="020B0604020202020204" pitchFamily="34" charset="0"/>
              <a:buChar char="•"/>
            </a:pPr>
            <a:r>
              <a:rPr lang="en-US" sz="2000" dirty="0"/>
              <a:t>Laissez-faire economics</a:t>
            </a:r>
          </a:p>
          <a:p>
            <a:pPr marL="285750" indent="-285750">
              <a:buFont typeface="Arial" panose="020B0604020202020204" pitchFamily="34" charset="0"/>
              <a:buChar char="•"/>
            </a:pPr>
            <a:r>
              <a:rPr lang="en-US" sz="2000" dirty="0"/>
              <a:t>War Experience – blood tax</a:t>
            </a:r>
          </a:p>
          <a:p>
            <a:r>
              <a:rPr lang="en-US" sz="2000" i="1" dirty="0"/>
              <a:t>	</a:t>
            </a:r>
            <a:r>
              <a:rPr lang="en-US" sz="2000" i="1" dirty="0">
                <a:solidFill>
                  <a:srgbClr val="FF0000"/>
                </a:solidFill>
              </a:rPr>
              <a:t>Consensus Culture </a:t>
            </a:r>
            <a:endParaRPr lang="en-US" sz="2000" dirty="0">
              <a:solidFill>
                <a:srgbClr val="FF0000"/>
              </a:solidFill>
            </a:endParaRPr>
          </a:p>
          <a:p>
            <a:endParaRPr lang="en-US" dirty="0"/>
          </a:p>
        </p:txBody>
      </p:sp>
      <p:sp>
        <p:nvSpPr>
          <p:cNvPr id="7" name="TextBox 6">
            <a:extLst>
              <a:ext uri="{FF2B5EF4-FFF2-40B4-BE49-F238E27FC236}">
                <a16:creationId xmlns:a16="http://schemas.microsoft.com/office/drawing/2014/main" id="{39E56381-F50A-40F4-92A0-67B27DE12ACA}"/>
              </a:ext>
            </a:extLst>
          </p:cNvPr>
          <p:cNvSpPr txBox="1"/>
          <p:nvPr/>
        </p:nvSpPr>
        <p:spPr>
          <a:xfrm>
            <a:off x="2202252" y="6228267"/>
            <a:ext cx="7787496" cy="461665"/>
          </a:xfrm>
          <a:prstGeom prst="rect">
            <a:avLst/>
          </a:prstGeom>
          <a:solidFill>
            <a:schemeClr val="bg1"/>
          </a:solidFill>
        </p:spPr>
        <p:txBody>
          <a:bodyPr wrap="square" rtlCol="0">
            <a:spAutoFit/>
          </a:bodyPr>
          <a:lstStyle/>
          <a:p>
            <a:pPr algn="ctr"/>
            <a:r>
              <a:rPr lang="en-US" sz="2400" b="1" i="1" dirty="0"/>
              <a:t>More, different people became fully American</a:t>
            </a:r>
          </a:p>
        </p:txBody>
      </p:sp>
      <p:sp>
        <p:nvSpPr>
          <p:cNvPr id="6" name="TextBox 5">
            <a:extLst>
              <a:ext uri="{FF2B5EF4-FFF2-40B4-BE49-F238E27FC236}">
                <a16:creationId xmlns:a16="http://schemas.microsoft.com/office/drawing/2014/main" id="{F5CA15E0-753D-6C02-8749-D8663BD8A29D}"/>
              </a:ext>
            </a:extLst>
          </p:cNvPr>
          <p:cNvSpPr txBox="1"/>
          <p:nvPr/>
        </p:nvSpPr>
        <p:spPr>
          <a:xfrm>
            <a:off x="5364043" y="1910862"/>
            <a:ext cx="1485900" cy="461665"/>
          </a:xfrm>
          <a:prstGeom prst="rect">
            <a:avLst/>
          </a:prstGeom>
          <a:noFill/>
        </p:spPr>
        <p:txBody>
          <a:bodyPr wrap="square" rtlCol="0">
            <a:spAutoFit/>
          </a:bodyPr>
          <a:lstStyle/>
          <a:p>
            <a:pPr algn="ctr"/>
            <a:r>
              <a:rPr lang="en-US" sz="2400" b="1" dirty="0"/>
              <a:t>becomes</a:t>
            </a:r>
          </a:p>
        </p:txBody>
      </p:sp>
    </p:spTree>
    <p:extLst>
      <p:ext uri="{BB962C8B-B14F-4D97-AF65-F5344CB8AC3E}">
        <p14:creationId xmlns:p14="http://schemas.microsoft.com/office/powerpoint/2010/main" val="1114305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Arrow: Right 39">
            <a:extLst>
              <a:ext uri="{FF2B5EF4-FFF2-40B4-BE49-F238E27FC236}">
                <a16:creationId xmlns:a16="http://schemas.microsoft.com/office/drawing/2014/main" id="{DEC5A28E-B7D0-4264-9A57-39CB5158EC4B}"/>
              </a:ext>
            </a:extLst>
          </p:cNvPr>
          <p:cNvSpPr/>
          <p:nvPr/>
        </p:nvSpPr>
        <p:spPr>
          <a:xfrm>
            <a:off x="1524000" y="3350128"/>
            <a:ext cx="10527781" cy="353070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7D0694D7-0CE9-4550-9F31-E27B8A23CEC5}"/>
              </a:ext>
            </a:extLst>
          </p:cNvPr>
          <p:cNvCxnSpPr>
            <a:cxnSpLocks/>
            <a:stCxn id="34" idx="3"/>
            <a:endCxn id="26" idx="1"/>
          </p:cNvCxnSpPr>
          <p:nvPr/>
        </p:nvCxnSpPr>
        <p:spPr>
          <a:xfrm>
            <a:off x="1308300" y="3423464"/>
            <a:ext cx="9975050" cy="0"/>
          </a:xfrm>
          <a:prstGeom prst="straightConnector1">
            <a:avLst/>
          </a:prstGeom>
          <a:ln w="38100">
            <a:solidFill>
              <a:schemeClr val="bg2"/>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AD17216-E4B3-4C24-B2D9-1D100DBDA5C3}"/>
              </a:ext>
            </a:extLst>
          </p:cNvPr>
          <p:cNvSpPr>
            <a:spLocks noGrp="1"/>
          </p:cNvSpPr>
          <p:nvPr>
            <p:ph type="ctrTitle"/>
          </p:nvPr>
        </p:nvSpPr>
        <p:spPr/>
        <p:txBody>
          <a:bodyPr/>
          <a:lstStyle/>
          <a:p>
            <a:r>
              <a:rPr lang="en-US" dirty="0"/>
              <a:t>American Culture Perspective</a:t>
            </a:r>
          </a:p>
        </p:txBody>
      </p:sp>
      <p:sp>
        <p:nvSpPr>
          <p:cNvPr id="3" name="Subtitle 2">
            <a:extLst>
              <a:ext uri="{FF2B5EF4-FFF2-40B4-BE49-F238E27FC236}">
                <a16:creationId xmlns:a16="http://schemas.microsoft.com/office/drawing/2014/main" id="{1065AF91-15A7-41EC-99FD-1D449C2F93AD}"/>
              </a:ext>
            </a:extLst>
          </p:cNvPr>
          <p:cNvSpPr>
            <a:spLocks noGrp="1"/>
          </p:cNvSpPr>
          <p:nvPr>
            <p:ph type="subTitle" idx="1"/>
          </p:nvPr>
        </p:nvSpPr>
        <p:spPr>
          <a:xfrm>
            <a:off x="1524000" y="914401"/>
            <a:ext cx="9144000" cy="493149"/>
          </a:xfrm>
        </p:spPr>
        <p:txBody>
          <a:bodyPr/>
          <a:lstStyle/>
          <a:p>
            <a:r>
              <a:rPr lang="en-US" i="1" dirty="0"/>
              <a:t>Ideas and cultures evolve through time </a:t>
            </a:r>
          </a:p>
        </p:txBody>
      </p:sp>
      <p:sp>
        <p:nvSpPr>
          <p:cNvPr id="22" name="TextBox 21">
            <a:extLst>
              <a:ext uri="{FF2B5EF4-FFF2-40B4-BE49-F238E27FC236}">
                <a16:creationId xmlns:a16="http://schemas.microsoft.com/office/drawing/2014/main" id="{438A4D61-41B0-4A6D-9E70-28B256048897}"/>
              </a:ext>
            </a:extLst>
          </p:cNvPr>
          <p:cNvSpPr txBox="1"/>
          <p:nvPr/>
        </p:nvSpPr>
        <p:spPr>
          <a:xfrm>
            <a:off x="11541" y="1854467"/>
            <a:ext cx="1659147" cy="646331"/>
          </a:xfrm>
          <a:prstGeom prst="rect">
            <a:avLst/>
          </a:prstGeom>
          <a:noFill/>
        </p:spPr>
        <p:txBody>
          <a:bodyPr wrap="square" rtlCol="0" anchor="ctr">
            <a:spAutoFit/>
          </a:bodyPr>
          <a:lstStyle/>
          <a:p>
            <a:pPr algn="ctr"/>
            <a:r>
              <a:rPr lang="en-US" b="1" dirty="0">
                <a:solidFill>
                  <a:srgbClr val="0070C0"/>
                </a:solidFill>
              </a:rPr>
              <a:t>Human Secular Totalitarianism</a:t>
            </a:r>
          </a:p>
        </p:txBody>
      </p:sp>
      <p:sp>
        <p:nvSpPr>
          <p:cNvPr id="26" name="TextBox 25">
            <a:extLst>
              <a:ext uri="{FF2B5EF4-FFF2-40B4-BE49-F238E27FC236}">
                <a16:creationId xmlns:a16="http://schemas.microsoft.com/office/drawing/2014/main" id="{68C4E985-173C-4531-B949-0B7C6810298C}"/>
              </a:ext>
            </a:extLst>
          </p:cNvPr>
          <p:cNvSpPr txBox="1"/>
          <p:nvPr/>
        </p:nvSpPr>
        <p:spPr>
          <a:xfrm>
            <a:off x="11283350" y="3238798"/>
            <a:ext cx="750499" cy="369332"/>
          </a:xfrm>
          <a:prstGeom prst="rect">
            <a:avLst/>
          </a:prstGeom>
          <a:noFill/>
        </p:spPr>
        <p:txBody>
          <a:bodyPr wrap="square" rtlCol="0" anchor="ctr">
            <a:spAutoFit/>
          </a:bodyPr>
          <a:lstStyle/>
          <a:p>
            <a:pPr algn="ctr"/>
            <a:r>
              <a:rPr lang="en-US" dirty="0"/>
              <a:t>2023</a:t>
            </a:r>
          </a:p>
        </p:txBody>
      </p:sp>
      <p:sp>
        <p:nvSpPr>
          <p:cNvPr id="30" name="TextBox 29">
            <a:extLst>
              <a:ext uri="{FF2B5EF4-FFF2-40B4-BE49-F238E27FC236}">
                <a16:creationId xmlns:a16="http://schemas.microsoft.com/office/drawing/2014/main" id="{86EC6498-C316-4B7E-8B50-658CB2FFFB76}"/>
              </a:ext>
            </a:extLst>
          </p:cNvPr>
          <p:cNvSpPr txBox="1"/>
          <p:nvPr/>
        </p:nvSpPr>
        <p:spPr>
          <a:xfrm>
            <a:off x="10132174" y="3238798"/>
            <a:ext cx="1236947" cy="369332"/>
          </a:xfrm>
          <a:prstGeom prst="rect">
            <a:avLst/>
          </a:prstGeom>
          <a:noFill/>
        </p:spPr>
        <p:txBody>
          <a:bodyPr wrap="square" rtlCol="0" anchor="ctr">
            <a:spAutoFit/>
          </a:bodyPr>
          <a:lstStyle/>
          <a:p>
            <a:pPr algn="ctr"/>
            <a:r>
              <a:rPr lang="en-US" dirty="0"/>
              <a:t>9-11</a:t>
            </a:r>
          </a:p>
        </p:txBody>
      </p:sp>
      <p:sp>
        <p:nvSpPr>
          <p:cNvPr id="32" name="TextBox 31">
            <a:extLst>
              <a:ext uri="{FF2B5EF4-FFF2-40B4-BE49-F238E27FC236}">
                <a16:creationId xmlns:a16="http://schemas.microsoft.com/office/drawing/2014/main" id="{35B563BE-12C3-4560-9456-4936FAED4D2B}"/>
              </a:ext>
            </a:extLst>
          </p:cNvPr>
          <p:cNvSpPr txBox="1"/>
          <p:nvPr/>
        </p:nvSpPr>
        <p:spPr>
          <a:xfrm>
            <a:off x="3643470" y="2961799"/>
            <a:ext cx="1236947" cy="923330"/>
          </a:xfrm>
          <a:prstGeom prst="rect">
            <a:avLst/>
          </a:prstGeom>
          <a:noFill/>
        </p:spPr>
        <p:txBody>
          <a:bodyPr wrap="square" rtlCol="0" anchor="ctr">
            <a:spAutoFit/>
          </a:bodyPr>
          <a:lstStyle/>
          <a:p>
            <a:pPr algn="ctr"/>
            <a:r>
              <a:rPr lang="en-US" dirty="0"/>
              <a:t>Paris Commune</a:t>
            </a:r>
          </a:p>
          <a:p>
            <a:pPr algn="ctr"/>
            <a:r>
              <a:rPr lang="en-US" dirty="0"/>
              <a:t>1870</a:t>
            </a:r>
          </a:p>
        </p:txBody>
      </p:sp>
      <p:sp>
        <p:nvSpPr>
          <p:cNvPr id="33" name="TextBox 32">
            <a:extLst>
              <a:ext uri="{FF2B5EF4-FFF2-40B4-BE49-F238E27FC236}">
                <a16:creationId xmlns:a16="http://schemas.microsoft.com/office/drawing/2014/main" id="{140EDE88-42B4-4C3E-A892-47AED32FC0FA}"/>
              </a:ext>
            </a:extLst>
          </p:cNvPr>
          <p:cNvSpPr txBox="1"/>
          <p:nvPr/>
        </p:nvSpPr>
        <p:spPr>
          <a:xfrm>
            <a:off x="2252601" y="2961799"/>
            <a:ext cx="1296759" cy="923330"/>
          </a:xfrm>
          <a:prstGeom prst="rect">
            <a:avLst/>
          </a:prstGeom>
          <a:noFill/>
        </p:spPr>
        <p:txBody>
          <a:bodyPr wrap="square" rtlCol="0" anchor="ctr">
            <a:spAutoFit/>
          </a:bodyPr>
          <a:lstStyle/>
          <a:p>
            <a:pPr algn="ctr"/>
            <a:r>
              <a:rPr lang="en-US" dirty="0"/>
              <a:t>Spring Revolutions</a:t>
            </a:r>
          </a:p>
          <a:p>
            <a:pPr algn="ctr"/>
            <a:r>
              <a:rPr lang="en-US" dirty="0"/>
              <a:t>1848</a:t>
            </a:r>
          </a:p>
        </p:txBody>
      </p:sp>
      <p:sp>
        <p:nvSpPr>
          <p:cNvPr id="34" name="TextBox 33">
            <a:extLst>
              <a:ext uri="{FF2B5EF4-FFF2-40B4-BE49-F238E27FC236}">
                <a16:creationId xmlns:a16="http://schemas.microsoft.com/office/drawing/2014/main" id="{78E60C1B-6F5F-476F-A433-F30B64967311}"/>
              </a:ext>
            </a:extLst>
          </p:cNvPr>
          <p:cNvSpPr txBox="1"/>
          <p:nvPr/>
        </p:nvSpPr>
        <p:spPr>
          <a:xfrm>
            <a:off x="11541" y="2961799"/>
            <a:ext cx="1296759" cy="923330"/>
          </a:xfrm>
          <a:prstGeom prst="rect">
            <a:avLst/>
          </a:prstGeom>
          <a:noFill/>
        </p:spPr>
        <p:txBody>
          <a:bodyPr wrap="square" rtlCol="0" anchor="ctr">
            <a:spAutoFit/>
          </a:bodyPr>
          <a:lstStyle/>
          <a:p>
            <a:pPr algn="ctr"/>
            <a:r>
              <a:rPr lang="en-US" dirty="0"/>
              <a:t>French Revolution</a:t>
            </a:r>
          </a:p>
          <a:p>
            <a:pPr algn="ctr"/>
            <a:r>
              <a:rPr lang="en-US" dirty="0"/>
              <a:t>1789</a:t>
            </a:r>
          </a:p>
        </p:txBody>
      </p:sp>
      <p:sp>
        <p:nvSpPr>
          <p:cNvPr id="35" name="TextBox 34">
            <a:extLst>
              <a:ext uri="{FF2B5EF4-FFF2-40B4-BE49-F238E27FC236}">
                <a16:creationId xmlns:a16="http://schemas.microsoft.com/office/drawing/2014/main" id="{C2D48270-FD04-4649-AC4F-DF6B41EF008C}"/>
              </a:ext>
            </a:extLst>
          </p:cNvPr>
          <p:cNvSpPr txBox="1"/>
          <p:nvPr/>
        </p:nvSpPr>
        <p:spPr>
          <a:xfrm>
            <a:off x="-32584" y="4748879"/>
            <a:ext cx="1659147" cy="646331"/>
          </a:xfrm>
          <a:prstGeom prst="rect">
            <a:avLst/>
          </a:prstGeom>
          <a:noFill/>
        </p:spPr>
        <p:txBody>
          <a:bodyPr wrap="square" rtlCol="0" anchor="ctr">
            <a:spAutoFit/>
          </a:bodyPr>
          <a:lstStyle/>
          <a:p>
            <a:pPr algn="ctr"/>
            <a:r>
              <a:rPr lang="en-US" b="1" dirty="0">
                <a:solidFill>
                  <a:srgbClr val="FF0000"/>
                </a:solidFill>
              </a:rPr>
              <a:t>American Exceptionalism</a:t>
            </a:r>
          </a:p>
        </p:txBody>
      </p:sp>
      <p:sp>
        <p:nvSpPr>
          <p:cNvPr id="36" name="TextBox 35">
            <a:extLst>
              <a:ext uri="{FF2B5EF4-FFF2-40B4-BE49-F238E27FC236}">
                <a16:creationId xmlns:a16="http://schemas.microsoft.com/office/drawing/2014/main" id="{37A4709C-2CB8-414B-A832-6541AF1A067A}"/>
              </a:ext>
            </a:extLst>
          </p:cNvPr>
          <p:cNvSpPr txBox="1"/>
          <p:nvPr/>
        </p:nvSpPr>
        <p:spPr>
          <a:xfrm>
            <a:off x="310754" y="5646936"/>
            <a:ext cx="1060719" cy="369332"/>
          </a:xfrm>
          <a:prstGeom prst="rect">
            <a:avLst/>
          </a:prstGeom>
          <a:noFill/>
        </p:spPr>
        <p:txBody>
          <a:bodyPr wrap="square" rtlCol="0" anchor="ctr">
            <a:spAutoFit/>
          </a:bodyPr>
          <a:lstStyle/>
          <a:p>
            <a:pPr algn="ctr"/>
            <a:r>
              <a:rPr lang="en-US" dirty="0">
                <a:solidFill>
                  <a:srgbClr val="FF0000"/>
                </a:solidFill>
              </a:rPr>
              <a:t>Hamilton</a:t>
            </a:r>
          </a:p>
        </p:txBody>
      </p:sp>
      <p:sp>
        <p:nvSpPr>
          <p:cNvPr id="37" name="TextBox 36">
            <a:extLst>
              <a:ext uri="{FF2B5EF4-FFF2-40B4-BE49-F238E27FC236}">
                <a16:creationId xmlns:a16="http://schemas.microsoft.com/office/drawing/2014/main" id="{D0358A16-B691-4B22-94D2-8F55F909E976}"/>
              </a:ext>
            </a:extLst>
          </p:cNvPr>
          <p:cNvSpPr txBox="1"/>
          <p:nvPr/>
        </p:nvSpPr>
        <p:spPr>
          <a:xfrm>
            <a:off x="287651" y="4255041"/>
            <a:ext cx="1060719" cy="369332"/>
          </a:xfrm>
          <a:prstGeom prst="rect">
            <a:avLst/>
          </a:prstGeom>
          <a:noFill/>
        </p:spPr>
        <p:txBody>
          <a:bodyPr wrap="square" rtlCol="0" anchor="ctr">
            <a:spAutoFit/>
          </a:bodyPr>
          <a:lstStyle/>
          <a:p>
            <a:pPr algn="ctr"/>
            <a:r>
              <a:rPr lang="en-US" dirty="0">
                <a:solidFill>
                  <a:srgbClr val="0070C0"/>
                </a:solidFill>
              </a:rPr>
              <a:t>Jefferson</a:t>
            </a:r>
          </a:p>
        </p:txBody>
      </p:sp>
      <p:sp>
        <p:nvSpPr>
          <p:cNvPr id="28" name="TextBox 27">
            <a:extLst>
              <a:ext uri="{FF2B5EF4-FFF2-40B4-BE49-F238E27FC236}">
                <a16:creationId xmlns:a16="http://schemas.microsoft.com/office/drawing/2014/main" id="{1B011AE7-A8EC-43C2-9FFF-2A4356579D9D}"/>
              </a:ext>
            </a:extLst>
          </p:cNvPr>
          <p:cNvSpPr txBox="1"/>
          <p:nvPr/>
        </p:nvSpPr>
        <p:spPr>
          <a:xfrm>
            <a:off x="5466045" y="3108563"/>
            <a:ext cx="1236947" cy="646331"/>
          </a:xfrm>
          <a:prstGeom prst="rect">
            <a:avLst/>
          </a:prstGeom>
          <a:noFill/>
        </p:spPr>
        <p:txBody>
          <a:bodyPr wrap="square" rtlCol="0" anchor="ctr">
            <a:spAutoFit/>
          </a:bodyPr>
          <a:lstStyle/>
          <a:p>
            <a:pPr algn="ctr"/>
            <a:r>
              <a:rPr lang="en-US" dirty="0"/>
              <a:t>WW I</a:t>
            </a:r>
          </a:p>
          <a:p>
            <a:pPr algn="ctr"/>
            <a:r>
              <a:rPr lang="en-US" dirty="0"/>
              <a:t>1914-1918</a:t>
            </a:r>
          </a:p>
        </p:txBody>
      </p:sp>
      <p:sp>
        <p:nvSpPr>
          <p:cNvPr id="29" name="TextBox 28">
            <a:extLst>
              <a:ext uri="{FF2B5EF4-FFF2-40B4-BE49-F238E27FC236}">
                <a16:creationId xmlns:a16="http://schemas.microsoft.com/office/drawing/2014/main" id="{80C3E125-A719-4452-B1D7-01DF61942E70}"/>
              </a:ext>
            </a:extLst>
          </p:cNvPr>
          <p:cNvSpPr txBox="1"/>
          <p:nvPr/>
        </p:nvSpPr>
        <p:spPr>
          <a:xfrm>
            <a:off x="6711351" y="3100299"/>
            <a:ext cx="1236947" cy="646331"/>
          </a:xfrm>
          <a:prstGeom prst="rect">
            <a:avLst/>
          </a:prstGeom>
          <a:noFill/>
        </p:spPr>
        <p:txBody>
          <a:bodyPr wrap="square" rtlCol="0" anchor="ctr">
            <a:spAutoFit/>
          </a:bodyPr>
          <a:lstStyle/>
          <a:p>
            <a:pPr algn="ctr"/>
            <a:r>
              <a:rPr lang="en-US" dirty="0"/>
              <a:t>WW II</a:t>
            </a:r>
          </a:p>
          <a:p>
            <a:pPr algn="ctr"/>
            <a:r>
              <a:rPr lang="en-US" dirty="0"/>
              <a:t>1939-1945</a:t>
            </a:r>
          </a:p>
        </p:txBody>
      </p:sp>
      <p:sp>
        <p:nvSpPr>
          <p:cNvPr id="31" name="TextBox 30">
            <a:extLst>
              <a:ext uri="{FF2B5EF4-FFF2-40B4-BE49-F238E27FC236}">
                <a16:creationId xmlns:a16="http://schemas.microsoft.com/office/drawing/2014/main" id="{08A58D5B-B261-4C07-8F57-5A778FD0274A}"/>
              </a:ext>
            </a:extLst>
          </p:cNvPr>
          <p:cNvSpPr txBox="1"/>
          <p:nvPr/>
        </p:nvSpPr>
        <p:spPr>
          <a:xfrm>
            <a:off x="9185245" y="2961799"/>
            <a:ext cx="1236947" cy="923330"/>
          </a:xfrm>
          <a:prstGeom prst="rect">
            <a:avLst/>
          </a:prstGeom>
          <a:noFill/>
        </p:spPr>
        <p:txBody>
          <a:bodyPr wrap="square" rtlCol="0" anchor="ctr">
            <a:spAutoFit/>
          </a:bodyPr>
          <a:lstStyle/>
          <a:p>
            <a:pPr algn="ctr"/>
            <a:r>
              <a:rPr lang="en-US" dirty="0"/>
              <a:t>Cold War Ends </a:t>
            </a:r>
          </a:p>
          <a:p>
            <a:pPr algn="ctr"/>
            <a:r>
              <a:rPr lang="en-US" dirty="0"/>
              <a:t>1991</a:t>
            </a:r>
          </a:p>
        </p:txBody>
      </p:sp>
      <p:sp>
        <p:nvSpPr>
          <p:cNvPr id="72" name="TextBox 71">
            <a:extLst>
              <a:ext uri="{FF2B5EF4-FFF2-40B4-BE49-F238E27FC236}">
                <a16:creationId xmlns:a16="http://schemas.microsoft.com/office/drawing/2014/main" id="{1B0C6A06-5CBE-44DC-857E-0E5C5C473C10}"/>
              </a:ext>
            </a:extLst>
          </p:cNvPr>
          <p:cNvSpPr txBox="1"/>
          <p:nvPr/>
        </p:nvSpPr>
        <p:spPr>
          <a:xfrm>
            <a:off x="1465811" y="4323882"/>
            <a:ext cx="1659147" cy="369332"/>
          </a:xfrm>
          <a:prstGeom prst="rect">
            <a:avLst/>
          </a:prstGeom>
          <a:noFill/>
        </p:spPr>
        <p:txBody>
          <a:bodyPr wrap="square" rtlCol="0">
            <a:spAutoFit/>
          </a:bodyPr>
          <a:lstStyle/>
          <a:p>
            <a:r>
              <a:rPr lang="en-US" b="1" i="1" dirty="0">
                <a:solidFill>
                  <a:schemeClr val="bg1"/>
                </a:solidFill>
              </a:rPr>
              <a:t>1.Tidewater</a:t>
            </a:r>
          </a:p>
        </p:txBody>
      </p:sp>
      <p:sp>
        <p:nvSpPr>
          <p:cNvPr id="73" name="TextBox 72">
            <a:extLst>
              <a:ext uri="{FF2B5EF4-FFF2-40B4-BE49-F238E27FC236}">
                <a16:creationId xmlns:a16="http://schemas.microsoft.com/office/drawing/2014/main" id="{15FF547A-6A30-4A3D-B420-AC287A7ED646}"/>
              </a:ext>
            </a:extLst>
          </p:cNvPr>
          <p:cNvSpPr txBox="1"/>
          <p:nvPr/>
        </p:nvSpPr>
        <p:spPr>
          <a:xfrm>
            <a:off x="1465811" y="4767658"/>
            <a:ext cx="2996920" cy="369332"/>
          </a:xfrm>
          <a:prstGeom prst="rect">
            <a:avLst/>
          </a:prstGeom>
          <a:noFill/>
        </p:spPr>
        <p:txBody>
          <a:bodyPr wrap="square" rtlCol="0">
            <a:spAutoFit/>
          </a:bodyPr>
          <a:lstStyle/>
          <a:p>
            <a:r>
              <a:rPr lang="en-US" b="1" i="1" dirty="0">
                <a:solidFill>
                  <a:schemeClr val="bg1"/>
                </a:solidFill>
              </a:rPr>
              <a:t>4.Frontier (Appalachia}</a:t>
            </a:r>
          </a:p>
        </p:txBody>
      </p:sp>
      <p:sp>
        <p:nvSpPr>
          <p:cNvPr id="52" name="TextBox 51">
            <a:extLst>
              <a:ext uri="{FF2B5EF4-FFF2-40B4-BE49-F238E27FC236}">
                <a16:creationId xmlns:a16="http://schemas.microsoft.com/office/drawing/2014/main" id="{0947E0F6-CBE7-4CBC-A4BB-708033844329}"/>
              </a:ext>
            </a:extLst>
          </p:cNvPr>
          <p:cNvSpPr txBox="1"/>
          <p:nvPr/>
        </p:nvSpPr>
        <p:spPr>
          <a:xfrm>
            <a:off x="7835049" y="3219907"/>
            <a:ext cx="676570" cy="369332"/>
          </a:xfrm>
          <a:prstGeom prst="rect">
            <a:avLst/>
          </a:prstGeom>
          <a:noFill/>
        </p:spPr>
        <p:txBody>
          <a:bodyPr wrap="square" rtlCol="0" anchor="ctr">
            <a:spAutoFit/>
          </a:bodyPr>
          <a:lstStyle/>
          <a:p>
            <a:pPr algn="ctr"/>
            <a:r>
              <a:rPr lang="en-US" b="1" u="sng" dirty="0">
                <a:solidFill>
                  <a:srgbClr val="FF0000"/>
                </a:solidFill>
              </a:rPr>
              <a:t>1962</a:t>
            </a:r>
          </a:p>
        </p:txBody>
      </p:sp>
      <p:sp>
        <p:nvSpPr>
          <p:cNvPr id="53" name="TextBox 52">
            <a:extLst>
              <a:ext uri="{FF2B5EF4-FFF2-40B4-BE49-F238E27FC236}">
                <a16:creationId xmlns:a16="http://schemas.microsoft.com/office/drawing/2014/main" id="{28FB9599-86B6-4452-9514-7018210E334D}"/>
              </a:ext>
            </a:extLst>
          </p:cNvPr>
          <p:cNvSpPr txBox="1"/>
          <p:nvPr/>
        </p:nvSpPr>
        <p:spPr>
          <a:xfrm>
            <a:off x="748822" y="6292387"/>
            <a:ext cx="10694355" cy="461665"/>
          </a:xfrm>
          <a:prstGeom prst="rect">
            <a:avLst/>
          </a:prstGeom>
          <a:noFill/>
        </p:spPr>
        <p:txBody>
          <a:bodyPr wrap="square" rtlCol="0">
            <a:spAutoFit/>
          </a:bodyPr>
          <a:lstStyle/>
          <a:p>
            <a:pPr algn="ctr"/>
            <a:r>
              <a:rPr lang="en-US" sz="2400" b="1" i="1" dirty="0"/>
              <a:t>Ideas have a genealogy </a:t>
            </a:r>
          </a:p>
        </p:txBody>
      </p:sp>
      <p:sp>
        <p:nvSpPr>
          <p:cNvPr id="4" name="TextBox 3">
            <a:extLst>
              <a:ext uri="{FF2B5EF4-FFF2-40B4-BE49-F238E27FC236}">
                <a16:creationId xmlns:a16="http://schemas.microsoft.com/office/drawing/2014/main" id="{88C488D4-F2F8-DE74-3BFC-A303C89A4B98}"/>
              </a:ext>
            </a:extLst>
          </p:cNvPr>
          <p:cNvSpPr txBox="1"/>
          <p:nvPr/>
        </p:nvSpPr>
        <p:spPr>
          <a:xfrm>
            <a:off x="8173335" y="2948067"/>
            <a:ext cx="1236947" cy="923330"/>
          </a:xfrm>
          <a:prstGeom prst="rect">
            <a:avLst/>
          </a:prstGeom>
          <a:noFill/>
        </p:spPr>
        <p:txBody>
          <a:bodyPr wrap="square" rtlCol="0" anchor="ctr">
            <a:spAutoFit/>
          </a:bodyPr>
          <a:lstStyle/>
          <a:p>
            <a:pPr algn="ctr"/>
            <a:r>
              <a:rPr lang="en-US" dirty="0"/>
              <a:t>European Turmoil </a:t>
            </a:r>
          </a:p>
          <a:p>
            <a:pPr algn="ctr"/>
            <a:r>
              <a:rPr lang="en-US" dirty="0"/>
              <a:t>1968</a:t>
            </a:r>
          </a:p>
        </p:txBody>
      </p:sp>
      <p:sp>
        <p:nvSpPr>
          <p:cNvPr id="6" name="TextBox 5">
            <a:extLst>
              <a:ext uri="{FF2B5EF4-FFF2-40B4-BE49-F238E27FC236}">
                <a16:creationId xmlns:a16="http://schemas.microsoft.com/office/drawing/2014/main" id="{C80B4EF1-B130-833C-3953-04B62844E85C}"/>
              </a:ext>
            </a:extLst>
          </p:cNvPr>
          <p:cNvSpPr txBox="1"/>
          <p:nvPr/>
        </p:nvSpPr>
        <p:spPr>
          <a:xfrm>
            <a:off x="7420314" y="1418828"/>
            <a:ext cx="1506041" cy="923330"/>
          </a:xfrm>
          <a:prstGeom prst="rect">
            <a:avLst/>
          </a:prstGeom>
          <a:noFill/>
        </p:spPr>
        <p:txBody>
          <a:bodyPr wrap="square" rtlCol="0" anchor="ctr">
            <a:spAutoFit/>
          </a:bodyPr>
          <a:lstStyle/>
          <a:p>
            <a:pPr algn="ctr"/>
            <a:r>
              <a:rPr lang="en-US" dirty="0">
                <a:solidFill>
                  <a:srgbClr val="FF0000"/>
                </a:solidFill>
              </a:rPr>
              <a:t>SCOTUS Ends School Prayer  in U.S.</a:t>
            </a:r>
          </a:p>
        </p:txBody>
      </p:sp>
      <p:sp>
        <p:nvSpPr>
          <p:cNvPr id="70" name="TextBox 69">
            <a:extLst>
              <a:ext uri="{FF2B5EF4-FFF2-40B4-BE49-F238E27FC236}">
                <a16:creationId xmlns:a16="http://schemas.microsoft.com/office/drawing/2014/main" id="{97C5B9AE-DBAC-4E1E-A9D0-87CF58D1BED5}"/>
              </a:ext>
            </a:extLst>
          </p:cNvPr>
          <p:cNvSpPr txBox="1"/>
          <p:nvPr/>
        </p:nvSpPr>
        <p:spPr>
          <a:xfrm>
            <a:off x="1465811" y="5655209"/>
            <a:ext cx="1760458" cy="369332"/>
          </a:xfrm>
          <a:prstGeom prst="rect">
            <a:avLst/>
          </a:prstGeom>
          <a:noFill/>
        </p:spPr>
        <p:txBody>
          <a:bodyPr wrap="square" rtlCol="0">
            <a:spAutoFit/>
          </a:bodyPr>
          <a:lstStyle/>
          <a:p>
            <a:r>
              <a:rPr lang="en-US" b="1" i="1" dirty="0">
                <a:solidFill>
                  <a:srgbClr val="FFFFFF"/>
                </a:solidFill>
              </a:rPr>
              <a:t>2.New England</a:t>
            </a:r>
          </a:p>
        </p:txBody>
      </p:sp>
      <p:sp>
        <p:nvSpPr>
          <p:cNvPr id="71" name="TextBox 70">
            <a:extLst>
              <a:ext uri="{FF2B5EF4-FFF2-40B4-BE49-F238E27FC236}">
                <a16:creationId xmlns:a16="http://schemas.microsoft.com/office/drawing/2014/main" id="{7D8EBFFF-5975-4860-9D45-9E22619EBE40}"/>
              </a:ext>
            </a:extLst>
          </p:cNvPr>
          <p:cNvSpPr txBox="1"/>
          <p:nvPr/>
        </p:nvSpPr>
        <p:spPr>
          <a:xfrm>
            <a:off x="1465811" y="5211434"/>
            <a:ext cx="1917847" cy="369332"/>
          </a:xfrm>
          <a:prstGeom prst="rect">
            <a:avLst/>
          </a:prstGeom>
          <a:noFill/>
        </p:spPr>
        <p:txBody>
          <a:bodyPr wrap="square" rtlCol="0">
            <a:spAutoFit/>
          </a:bodyPr>
          <a:lstStyle/>
          <a:p>
            <a:r>
              <a:rPr lang="en-US" b="1" i="1" dirty="0">
                <a:solidFill>
                  <a:srgbClr val="FFFFFF"/>
                </a:solidFill>
              </a:rPr>
              <a:t>3. Middle Atlantic</a:t>
            </a:r>
          </a:p>
        </p:txBody>
      </p:sp>
      <p:cxnSp>
        <p:nvCxnSpPr>
          <p:cNvPr id="14" name="Straight Connector 13">
            <a:extLst>
              <a:ext uri="{FF2B5EF4-FFF2-40B4-BE49-F238E27FC236}">
                <a16:creationId xmlns:a16="http://schemas.microsoft.com/office/drawing/2014/main" id="{81EC53C9-A7AC-EA41-34B4-37D1C1A81FB3}"/>
              </a:ext>
            </a:extLst>
          </p:cNvPr>
          <p:cNvCxnSpPr>
            <a:cxnSpLocks/>
            <a:stCxn id="6" idx="2"/>
            <a:endCxn id="52" idx="0"/>
          </p:cNvCxnSpPr>
          <p:nvPr/>
        </p:nvCxnSpPr>
        <p:spPr>
          <a:xfrm flipH="1">
            <a:off x="8173334" y="2342158"/>
            <a:ext cx="1" cy="877749"/>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069550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17216-E4B3-4C24-B2D9-1D100DBDA5C3}"/>
              </a:ext>
            </a:extLst>
          </p:cNvPr>
          <p:cNvSpPr>
            <a:spLocks noGrp="1"/>
          </p:cNvSpPr>
          <p:nvPr>
            <p:ph type="ctrTitle"/>
          </p:nvPr>
        </p:nvSpPr>
        <p:spPr>
          <a:xfrm>
            <a:off x="529213" y="148053"/>
            <a:ext cx="11133574" cy="917072"/>
          </a:xfrm>
        </p:spPr>
        <p:txBody>
          <a:bodyPr>
            <a:normAutofit/>
          </a:bodyPr>
          <a:lstStyle/>
          <a:p>
            <a:r>
              <a:rPr lang="en-US" dirty="0"/>
              <a:t>Bottom Line Up Front</a:t>
            </a:r>
          </a:p>
        </p:txBody>
      </p:sp>
      <p:sp>
        <p:nvSpPr>
          <p:cNvPr id="3" name="Subtitle 2">
            <a:extLst>
              <a:ext uri="{FF2B5EF4-FFF2-40B4-BE49-F238E27FC236}">
                <a16:creationId xmlns:a16="http://schemas.microsoft.com/office/drawing/2014/main" id="{1065AF91-15A7-41EC-99FD-1D449C2F93AD}"/>
              </a:ext>
            </a:extLst>
          </p:cNvPr>
          <p:cNvSpPr>
            <a:spLocks noGrp="1"/>
          </p:cNvSpPr>
          <p:nvPr>
            <p:ph type="subTitle" idx="1"/>
          </p:nvPr>
        </p:nvSpPr>
        <p:spPr>
          <a:xfrm>
            <a:off x="777240" y="1065125"/>
            <a:ext cx="10469880" cy="493149"/>
          </a:xfrm>
        </p:spPr>
        <p:txBody>
          <a:bodyPr>
            <a:normAutofit/>
          </a:bodyPr>
          <a:lstStyle/>
          <a:p>
            <a:r>
              <a:rPr lang="en-US" i="1" dirty="0"/>
              <a:t>The Context of the Great U.S. Culture War Establishes Its Existential Nature</a:t>
            </a:r>
          </a:p>
        </p:txBody>
      </p:sp>
      <p:sp>
        <p:nvSpPr>
          <p:cNvPr id="4" name="TextBox 3">
            <a:extLst>
              <a:ext uri="{FF2B5EF4-FFF2-40B4-BE49-F238E27FC236}">
                <a16:creationId xmlns:a16="http://schemas.microsoft.com/office/drawing/2014/main" id="{622E30C3-3D2C-4268-BF45-C5B09EA2546F}"/>
              </a:ext>
            </a:extLst>
          </p:cNvPr>
          <p:cNvSpPr txBox="1"/>
          <p:nvPr/>
        </p:nvSpPr>
        <p:spPr>
          <a:xfrm>
            <a:off x="259081" y="1607788"/>
            <a:ext cx="11780520" cy="4524315"/>
          </a:xfrm>
          <a:prstGeom prst="rect">
            <a:avLst/>
          </a:prstGeom>
          <a:noFill/>
        </p:spPr>
        <p:txBody>
          <a:bodyPr wrap="square" rtlCol="0">
            <a:spAutoFit/>
          </a:bodyPr>
          <a:lstStyle/>
          <a:p>
            <a:pPr marL="285750" indent="-285750">
              <a:buFont typeface="Arial" panose="020B0604020202020204" pitchFamily="34" charset="0"/>
              <a:buChar char="•"/>
            </a:pPr>
            <a:r>
              <a:rPr lang="en-US" sz="3200" b="1" dirty="0"/>
              <a:t>Culture Commands</a:t>
            </a:r>
          </a:p>
          <a:p>
            <a:pPr marL="285750" indent="-285750">
              <a:buFont typeface="Arial" panose="020B0604020202020204" pitchFamily="34" charset="0"/>
              <a:buChar char="•"/>
            </a:pPr>
            <a:r>
              <a:rPr lang="en-US" sz="3200" b="1" dirty="0"/>
              <a:t>Every Society has only one Culture and worldview at a time. </a:t>
            </a:r>
          </a:p>
          <a:p>
            <a:pPr marL="285750" indent="-285750">
              <a:buFont typeface="Arial" panose="020B0604020202020204" pitchFamily="34" charset="0"/>
              <a:buChar char="•"/>
            </a:pPr>
            <a:r>
              <a:rPr lang="en-US" sz="3200" b="1" dirty="0"/>
              <a:t>America’s Culture had the worldview of the American Revolution</a:t>
            </a:r>
          </a:p>
          <a:p>
            <a:pPr marL="285750" indent="-285750">
              <a:buFont typeface="Arial" panose="020B0604020202020204" pitchFamily="34" charset="0"/>
              <a:buChar char="•"/>
            </a:pPr>
            <a:r>
              <a:rPr lang="en-US" sz="3200" b="1" dirty="0"/>
              <a:t>The worldview of the French Revolution was adopted slowly by American regional Sub-Cultures</a:t>
            </a:r>
          </a:p>
          <a:p>
            <a:pPr marL="285750" indent="-285750">
              <a:buFont typeface="Arial" panose="020B0604020202020204" pitchFamily="34" charset="0"/>
              <a:buChar char="•"/>
            </a:pPr>
            <a:r>
              <a:rPr lang="en-US" sz="3200" b="1" dirty="0"/>
              <a:t>Then the evolved worldview of the French Revolution marched through America’s 7 defining Institutions as Cultural Marxism</a:t>
            </a:r>
          </a:p>
          <a:p>
            <a:pPr marL="285750" indent="-285750">
              <a:buFont typeface="Arial" panose="020B0604020202020204" pitchFamily="34" charset="0"/>
              <a:buChar char="•"/>
            </a:pPr>
            <a:r>
              <a:rPr lang="en-US" sz="3200" b="1" dirty="0"/>
              <a:t>Cultural Marxism is a branch of Human Secularist Totalitarianism</a:t>
            </a:r>
          </a:p>
          <a:p>
            <a:pPr marL="285750" indent="-285750">
              <a:buFont typeface="Arial" panose="020B0604020202020204" pitchFamily="34" charset="0"/>
              <a:buChar char="•"/>
            </a:pPr>
            <a:r>
              <a:rPr lang="en-US" sz="3200" b="1" dirty="0"/>
              <a:t>Human Secularist Totalitarianism is an existential threat to the U.S.</a:t>
            </a:r>
          </a:p>
        </p:txBody>
      </p:sp>
      <p:sp>
        <p:nvSpPr>
          <p:cNvPr id="7" name="TextBox 6">
            <a:extLst>
              <a:ext uri="{FF2B5EF4-FFF2-40B4-BE49-F238E27FC236}">
                <a16:creationId xmlns:a16="http://schemas.microsoft.com/office/drawing/2014/main" id="{FDD4EDFE-7965-4EA6-25C9-668FAFB9DD4F}"/>
              </a:ext>
            </a:extLst>
          </p:cNvPr>
          <p:cNvSpPr txBox="1"/>
          <p:nvPr/>
        </p:nvSpPr>
        <p:spPr>
          <a:xfrm>
            <a:off x="1688177" y="6181617"/>
            <a:ext cx="8922327" cy="461665"/>
          </a:xfrm>
          <a:prstGeom prst="rect">
            <a:avLst/>
          </a:prstGeom>
          <a:noFill/>
        </p:spPr>
        <p:txBody>
          <a:bodyPr wrap="square" rtlCol="0">
            <a:spAutoFit/>
          </a:bodyPr>
          <a:lstStyle/>
          <a:p>
            <a:pPr algn="ctr"/>
            <a:r>
              <a:rPr lang="en-US" sz="2400" b="1" i="1" dirty="0"/>
              <a:t>Not politics as usual, except for Establishment Republicans</a:t>
            </a:r>
          </a:p>
        </p:txBody>
      </p:sp>
    </p:spTree>
    <p:extLst>
      <p:ext uri="{BB962C8B-B14F-4D97-AF65-F5344CB8AC3E}">
        <p14:creationId xmlns:p14="http://schemas.microsoft.com/office/powerpoint/2010/main" val="1486428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Arrow: Right 39">
            <a:extLst>
              <a:ext uri="{FF2B5EF4-FFF2-40B4-BE49-F238E27FC236}">
                <a16:creationId xmlns:a16="http://schemas.microsoft.com/office/drawing/2014/main" id="{DEC5A28E-B7D0-4264-9A57-39CB5158EC4B}"/>
              </a:ext>
            </a:extLst>
          </p:cNvPr>
          <p:cNvSpPr/>
          <p:nvPr/>
        </p:nvSpPr>
        <p:spPr>
          <a:xfrm>
            <a:off x="1524000" y="3350128"/>
            <a:ext cx="10527781" cy="353070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7D0694D7-0CE9-4550-9F31-E27B8A23CEC5}"/>
              </a:ext>
            </a:extLst>
          </p:cNvPr>
          <p:cNvCxnSpPr>
            <a:cxnSpLocks/>
            <a:stCxn id="34" idx="3"/>
            <a:endCxn id="26" idx="1"/>
          </p:cNvCxnSpPr>
          <p:nvPr/>
        </p:nvCxnSpPr>
        <p:spPr>
          <a:xfrm>
            <a:off x="1308300" y="3423464"/>
            <a:ext cx="9975050" cy="0"/>
          </a:xfrm>
          <a:prstGeom prst="straightConnector1">
            <a:avLst/>
          </a:prstGeom>
          <a:ln w="38100">
            <a:solidFill>
              <a:schemeClr val="bg2"/>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AD17216-E4B3-4C24-B2D9-1D100DBDA5C3}"/>
              </a:ext>
            </a:extLst>
          </p:cNvPr>
          <p:cNvSpPr>
            <a:spLocks noGrp="1"/>
          </p:cNvSpPr>
          <p:nvPr>
            <p:ph type="ctrTitle"/>
          </p:nvPr>
        </p:nvSpPr>
        <p:spPr/>
        <p:txBody>
          <a:bodyPr/>
          <a:lstStyle/>
          <a:p>
            <a:r>
              <a:rPr lang="en-US" dirty="0"/>
              <a:t>American Consensus Culture</a:t>
            </a:r>
          </a:p>
        </p:txBody>
      </p:sp>
      <p:sp>
        <p:nvSpPr>
          <p:cNvPr id="3" name="Subtitle 2">
            <a:extLst>
              <a:ext uri="{FF2B5EF4-FFF2-40B4-BE49-F238E27FC236}">
                <a16:creationId xmlns:a16="http://schemas.microsoft.com/office/drawing/2014/main" id="{1065AF91-15A7-41EC-99FD-1D449C2F93AD}"/>
              </a:ext>
            </a:extLst>
          </p:cNvPr>
          <p:cNvSpPr>
            <a:spLocks noGrp="1"/>
          </p:cNvSpPr>
          <p:nvPr>
            <p:ph type="subTitle" idx="1"/>
          </p:nvPr>
        </p:nvSpPr>
        <p:spPr>
          <a:xfrm>
            <a:off x="1524000" y="914401"/>
            <a:ext cx="9144000" cy="493149"/>
          </a:xfrm>
        </p:spPr>
        <p:txBody>
          <a:bodyPr/>
          <a:lstStyle/>
          <a:p>
            <a:r>
              <a:rPr lang="en-US" i="1" dirty="0"/>
              <a:t> From Hamilton to Jefferson was American </a:t>
            </a:r>
          </a:p>
        </p:txBody>
      </p:sp>
      <p:sp>
        <p:nvSpPr>
          <p:cNvPr id="22" name="TextBox 21">
            <a:extLst>
              <a:ext uri="{FF2B5EF4-FFF2-40B4-BE49-F238E27FC236}">
                <a16:creationId xmlns:a16="http://schemas.microsoft.com/office/drawing/2014/main" id="{438A4D61-41B0-4A6D-9E70-28B256048897}"/>
              </a:ext>
            </a:extLst>
          </p:cNvPr>
          <p:cNvSpPr txBox="1"/>
          <p:nvPr/>
        </p:nvSpPr>
        <p:spPr>
          <a:xfrm>
            <a:off x="11541" y="1854467"/>
            <a:ext cx="1659147" cy="646331"/>
          </a:xfrm>
          <a:prstGeom prst="rect">
            <a:avLst/>
          </a:prstGeom>
          <a:noFill/>
        </p:spPr>
        <p:txBody>
          <a:bodyPr wrap="square" rtlCol="0" anchor="ctr">
            <a:spAutoFit/>
          </a:bodyPr>
          <a:lstStyle/>
          <a:p>
            <a:pPr algn="ctr"/>
            <a:r>
              <a:rPr lang="en-US" b="1" dirty="0">
                <a:solidFill>
                  <a:srgbClr val="0070C0"/>
                </a:solidFill>
              </a:rPr>
              <a:t>Human Secular Totalitarianism</a:t>
            </a:r>
          </a:p>
        </p:txBody>
      </p:sp>
      <p:sp>
        <p:nvSpPr>
          <p:cNvPr id="26" name="TextBox 25">
            <a:extLst>
              <a:ext uri="{FF2B5EF4-FFF2-40B4-BE49-F238E27FC236}">
                <a16:creationId xmlns:a16="http://schemas.microsoft.com/office/drawing/2014/main" id="{68C4E985-173C-4531-B949-0B7C6810298C}"/>
              </a:ext>
            </a:extLst>
          </p:cNvPr>
          <p:cNvSpPr txBox="1"/>
          <p:nvPr/>
        </p:nvSpPr>
        <p:spPr>
          <a:xfrm>
            <a:off x="11283350" y="3238798"/>
            <a:ext cx="750499" cy="369332"/>
          </a:xfrm>
          <a:prstGeom prst="rect">
            <a:avLst/>
          </a:prstGeom>
          <a:noFill/>
        </p:spPr>
        <p:txBody>
          <a:bodyPr wrap="square" rtlCol="0" anchor="ctr">
            <a:spAutoFit/>
          </a:bodyPr>
          <a:lstStyle/>
          <a:p>
            <a:pPr algn="ctr"/>
            <a:r>
              <a:rPr lang="en-US" dirty="0"/>
              <a:t>2023</a:t>
            </a:r>
          </a:p>
        </p:txBody>
      </p:sp>
      <p:sp>
        <p:nvSpPr>
          <p:cNvPr id="30" name="TextBox 29">
            <a:extLst>
              <a:ext uri="{FF2B5EF4-FFF2-40B4-BE49-F238E27FC236}">
                <a16:creationId xmlns:a16="http://schemas.microsoft.com/office/drawing/2014/main" id="{86EC6498-C316-4B7E-8B50-658CB2FFFB76}"/>
              </a:ext>
            </a:extLst>
          </p:cNvPr>
          <p:cNvSpPr txBox="1"/>
          <p:nvPr/>
        </p:nvSpPr>
        <p:spPr>
          <a:xfrm>
            <a:off x="10132174" y="3238798"/>
            <a:ext cx="1236947" cy="369332"/>
          </a:xfrm>
          <a:prstGeom prst="rect">
            <a:avLst/>
          </a:prstGeom>
          <a:noFill/>
        </p:spPr>
        <p:txBody>
          <a:bodyPr wrap="square" rtlCol="0" anchor="ctr">
            <a:spAutoFit/>
          </a:bodyPr>
          <a:lstStyle/>
          <a:p>
            <a:pPr algn="ctr"/>
            <a:r>
              <a:rPr lang="en-US" dirty="0"/>
              <a:t>9-11</a:t>
            </a:r>
          </a:p>
        </p:txBody>
      </p:sp>
      <p:sp>
        <p:nvSpPr>
          <p:cNvPr id="32" name="TextBox 31">
            <a:extLst>
              <a:ext uri="{FF2B5EF4-FFF2-40B4-BE49-F238E27FC236}">
                <a16:creationId xmlns:a16="http://schemas.microsoft.com/office/drawing/2014/main" id="{35B563BE-12C3-4560-9456-4936FAED4D2B}"/>
              </a:ext>
            </a:extLst>
          </p:cNvPr>
          <p:cNvSpPr txBox="1"/>
          <p:nvPr/>
        </p:nvSpPr>
        <p:spPr>
          <a:xfrm>
            <a:off x="3643470" y="2961799"/>
            <a:ext cx="1236947" cy="923330"/>
          </a:xfrm>
          <a:prstGeom prst="rect">
            <a:avLst/>
          </a:prstGeom>
          <a:noFill/>
        </p:spPr>
        <p:txBody>
          <a:bodyPr wrap="square" rtlCol="0" anchor="ctr">
            <a:spAutoFit/>
          </a:bodyPr>
          <a:lstStyle/>
          <a:p>
            <a:pPr algn="ctr"/>
            <a:r>
              <a:rPr lang="en-US" dirty="0"/>
              <a:t>Paris Commune</a:t>
            </a:r>
          </a:p>
          <a:p>
            <a:pPr algn="ctr"/>
            <a:r>
              <a:rPr lang="en-US" dirty="0"/>
              <a:t>1870</a:t>
            </a:r>
          </a:p>
        </p:txBody>
      </p:sp>
      <p:sp>
        <p:nvSpPr>
          <p:cNvPr id="33" name="TextBox 32">
            <a:extLst>
              <a:ext uri="{FF2B5EF4-FFF2-40B4-BE49-F238E27FC236}">
                <a16:creationId xmlns:a16="http://schemas.microsoft.com/office/drawing/2014/main" id="{140EDE88-42B4-4C3E-A892-47AED32FC0FA}"/>
              </a:ext>
            </a:extLst>
          </p:cNvPr>
          <p:cNvSpPr txBox="1"/>
          <p:nvPr/>
        </p:nvSpPr>
        <p:spPr>
          <a:xfrm>
            <a:off x="2252601" y="2961799"/>
            <a:ext cx="1296759" cy="923330"/>
          </a:xfrm>
          <a:prstGeom prst="rect">
            <a:avLst/>
          </a:prstGeom>
          <a:noFill/>
        </p:spPr>
        <p:txBody>
          <a:bodyPr wrap="square" rtlCol="0" anchor="ctr">
            <a:spAutoFit/>
          </a:bodyPr>
          <a:lstStyle/>
          <a:p>
            <a:pPr algn="ctr"/>
            <a:r>
              <a:rPr lang="en-US" dirty="0"/>
              <a:t>Spring Revolutions</a:t>
            </a:r>
          </a:p>
          <a:p>
            <a:pPr algn="ctr"/>
            <a:r>
              <a:rPr lang="en-US" dirty="0"/>
              <a:t>1848</a:t>
            </a:r>
          </a:p>
        </p:txBody>
      </p:sp>
      <p:sp>
        <p:nvSpPr>
          <p:cNvPr id="34" name="TextBox 33">
            <a:extLst>
              <a:ext uri="{FF2B5EF4-FFF2-40B4-BE49-F238E27FC236}">
                <a16:creationId xmlns:a16="http://schemas.microsoft.com/office/drawing/2014/main" id="{78E60C1B-6F5F-476F-A433-F30B64967311}"/>
              </a:ext>
            </a:extLst>
          </p:cNvPr>
          <p:cNvSpPr txBox="1"/>
          <p:nvPr/>
        </p:nvSpPr>
        <p:spPr>
          <a:xfrm>
            <a:off x="11541" y="2961799"/>
            <a:ext cx="1296759" cy="923330"/>
          </a:xfrm>
          <a:prstGeom prst="rect">
            <a:avLst/>
          </a:prstGeom>
          <a:noFill/>
        </p:spPr>
        <p:txBody>
          <a:bodyPr wrap="square" rtlCol="0" anchor="ctr">
            <a:spAutoFit/>
          </a:bodyPr>
          <a:lstStyle/>
          <a:p>
            <a:pPr algn="ctr"/>
            <a:r>
              <a:rPr lang="en-US" dirty="0"/>
              <a:t>French Revolution</a:t>
            </a:r>
          </a:p>
          <a:p>
            <a:pPr algn="ctr"/>
            <a:r>
              <a:rPr lang="en-US" dirty="0"/>
              <a:t>1789</a:t>
            </a:r>
          </a:p>
        </p:txBody>
      </p:sp>
      <p:sp>
        <p:nvSpPr>
          <p:cNvPr id="35" name="TextBox 34">
            <a:extLst>
              <a:ext uri="{FF2B5EF4-FFF2-40B4-BE49-F238E27FC236}">
                <a16:creationId xmlns:a16="http://schemas.microsoft.com/office/drawing/2014/main" id="{C2D48270-FD04-4649-AC4F-DF6B41EF008C}"/>
              </a:ext>
            </a:extLst>
          </p:cNvPr>
          <p:cNvSpPr txBox="1"/>
          <p:nvPr/>
        </p:nvSpPr>
        <p:spPr>
          <a:xfrm>
            <a:off x="-32584" y="4748879"/>
            <a:ext cx="1659147" cy="646331"/>
          </a:xfrm>
          <a:prstGeom prst="rect">
            <a:avLst/>
          </a:prstGeom>
          <a:noFill/>
        </p:spPr>
        <p:txBody>
          <a:bodyPr wrap="square" rtlCol="0" anchor="ctr">
            <a:spAutoFit/>
          </a:bodyPr>
          <a:lstStyle/>
          <a:p>
            <a:pPr algn="ctr"/>
            <a:r>
              <a:rPr lang="en-US" b="1" dirty="0">
                <a:solidFill>
                  <a:srgbClr val="FF0000"/>
                </a:solidFill>
              </a:rPr>
              <a:t>American Exceptionalism</a:t>
            </a:r>
          </a:p>
        </p:txBody>
      </p:sp>
      <p:sp>
        <p:nvSpPr>
          <p:cNvPr id="36" name="TextBox 35">
            <a:extLst>
              <a:ext uri="{FF2B5EF4-FFF2-40B4-BE49-F238E27FC236}">
                <a16:creationId xmlns:a16="http://schemas.microsoft.com/office/drawing/2014/main" id="{37A4709C-2CB8-414B-A832-6541AF1A067A}"/>
              </a:ext>
            </a:extLst>
          </p:cNvPr>
          <p:cNvSpPr txBox="1"/>
          <p:nvPr/>
        </p:nvSpPr>
        <p:spPr>
          <a:xfrm>
            <a:off x="310754" y="5646936"/>
            <a:ext cx="1060719" cy="369332"/>
          </a:xfrm>
          <a:prstGeom prst="rect">
            <a:avLst/>
          </a:prstGeom>
          <a:noFill/>
        </p:spPr>
        <p:txBody>
          <a:bodyPr wrap="square" rtlCol="0" anchor="ctr">
            <a:spAutoFit/>
          </a:bodyPr>
          <a:lstStyle/>
          <a:p>
            <a:pPr algn="ctr"/>
            <a:r>
              <a:rPr lang="en-US" dirty="0">
                <a:solidFill>
                  <a:srgbClr val="FF0000"/>
                </a:solidFill>
              </a:rPr>
              <a:t>Hamilton</a:t>
            </a:r>
          </a:p>
        </p:txBody>
      </p:sp>
      <p:sp>
        <p:nvSpPr>
          <p:cNvPr id="37" name="TextBox 36">
            <a:extLst>
              <a:ext uri="{FF2B5EF4-FFF2-40B4-BE49-F238E27FC236}">
                <a16:creationId xmlns:a16="http://schemas.microsoft.com/office/drawing/2014/main" id="{D0358A16-B691-4B22-94D2-8F55F909E976}"/>
              </a:ext>
            </a:extLst>
          </p:cNvPr>
          <p:cNvSpPr txBox="1"/>
          <p:nvPr/>
        </p:nvSpPr>
        <p:spPr>
          <a:xfrm>
            <a:off x="287651" y="4255041"/>
            <a:ext cx="1060719" cy="369332"/>
          </a:xfrm>
          <a:prstGeom prst="rect">
            <a:avLst/>
          </a:prstGeom>
          <a:noFill/>
        </p:spPr>
        <p:txBody>
          <a:bodyPr wrap="square" rtlCol="0" anchor="ctr">
            <a:spAutoFit/>
          </a:bodyPr>
          <a:lstStyle/>
          <a:p>
            <a:pPr algn="ctr"/>
            <a:r>
              <a:rPr lang="en-US" dirty="0">
                <a:solidFill>
                  <a:srgbClr val="0070C0"/>
                </a:solidFill>
              </a:rPr>
              <a:t>Jefferson</a:t>
            </a:r>
          </a:p>
        </p:txBody>
      </p:sp>
      <p:sp>
        <p:nvSpPr>
          <p:cNvPr id="28" name="TextBox 27">
            <a:extLst>
              <a:ext uri="{FF2B5EF4-FFF2-40B4-BE49-F238E27FC236}">
                <a16:creationId xmlns:a16="http://schemas.microsoft.com/office/drawing/2014/main" id="{1B011AE7-A8EC-43C2-9FFF-2A4356579D9D}"/>
              </a:ext>
            </a:extLst>
          </p:cNvPr>
          <p:cNvSpPr txBox="1"/>
          <p:nvPr/>
        </p:nvSpPr>
        <p:spPr>
          <a:xfrm>
            <a:off x="5466045" y="3108563"/>
            <a:ext cx="1236947" cy="646331"/>
          </a:xfrm>
          <a:prstGeom prst="rect">
            <a:avLst/>
          </a:prstGeom>
          <a:noFill/>
        </p:spPr>
        <p:txBody>
          <a:bodyPr wrap="square" rtlCol="0" anchor="ctr">
            <a:spAutoFit/>
          </a:bodyPr>
          <a:lstStyle/>
          <a:p>
            <a:pPr algn="ctr"/>
            <a:r>
              <a:rPr lang="en-US" dirty="0"/>
              <a:t>WW I</a:t>
            </a:r>
          </a:p>
          <a:p>
            <a:pPr algn="ctr"/>
            <a:r>
              <a:rPr lang="en-US" dirty="0"/>
              <a:t>1914-1918</a:t>
            </a:r>
          </a:p>
        </p:txBody>
      </p:sp>
      <p:sp>
        <p:nvSpPr>
          <p:cNvPr id="29" name="TextBox 28">
            <a:extLst>
              <a:ext uri="{FF2B5EF4-FFF2-40B4-BE49-F238E27FC236}">
                <a16:creationId xmlns:a16="http://schemas.microsoft.com/office/drawing/2014/main" id="{80C3E125-A719-4452-B1D7-01DF61942E70}"/>
              </a:ext>
            </a:extLst>
          </p:cNvPr>
          <p:cNvSpPr txBox="1"/>
          <p:nvPr/>
        </p:nvSpPr>
        <p:spPr>
          <a:xfrm>
            <a:off x="6711351" y="3100299"/>
            <a:ext cx="1236947" cy="646331"/>
          </a:xfrm>
          <a:prstGeom prst="rect">
            <a:avLst/>
          </a:prstGeom>
          <a:noFill/>
        </p:spPr>
        <p:txBody>
          <a:bodyPr wrap="square" rtlCol="0" anchor="ctr">
            <a:spAutoFit/>
          </a:bodyPr>
          <a:lstStyle/>
          <a:p>
            <a:pPr algn="ctr"/>
            <a:r>
              <a:rPr lang="en-US" dirty="0"/>
              <a:t>WW II</a:t>
            </a:r>
          </a:p>
          <a:p>
            <a:pPr algn="ctr"/>
            <a:r>
              <a:rPr lang="en-US" dirty="0"/>
              <a:t>1939-1945</a:t>
            </a:r>
          </a:p>
        </p:txBody>
      </p:sp>
      <p:sp>
        <p:nvSpPr>
          <p:cNvPr id="31" name="TextBox 30">
            <a:extLst>
              <a:ext uri="{FF2B5EF4-FFF2-40B4-BE49-F238E27FC236}">
                <a16:creationId xmlns:a16="http://schemas.microsoft.com/office/drawing/2014/main" id="{08A58D5B-B261-4C07-8F57-5A778FD0274A}"/>
              </a:ext>
            </a:extLst>
          </p:cNvPr>
          <p:cNvSpPr txBox="1"/>
          <p:nvPr/>
        </p:nvSpPr>
        <p:spPr>
          <a:xfrm>
            <a:off x="9185245" y="2961799"/>
            <a:ext cx="1236947" cy="923330"/>
          </a:xfrm>
          <a:prstGeom prst="rect">
            <a:avLst/>
          </a:prstGeom>
          <a:noFill/>
        </p:spPr>
        <p:txBody>
          <a:bodyPr wrap="square" rtlCol="0" anchor="ctr">
            <a:spAutoFit/>
          </a:bodyPr>
          <a:lstStyle/>
          <a:p>
            <a:pPr algn="ctr"/>
            <a:r>
              <a:rPr lang="en-US" dirty="0"/>
              <a:t>Cold War Ends </a:t>
            </a:r>
          </a:p>
          <a:p>
            <a:pPr algn="ctr"/>
            <a:r>
              <a:rPr lang="en-US" dirty="0"/>
              <a:t>1991</a:t>
            </a:r>
          </a:p>
        </p:txBody>
      </p:sp>
      <p:sp>
        <p:nvSpPr>
          <p:cNvPr id="72" name="TextBox 71">
            <a:extLst>
              <a:ext uri="{FF2B5EF4-FFF2-40B4-BE49-F238E27FC236}">
                <a16:creationId xmlns:a16="http://schemas.microsoft.com/office/drawing/2014/main" id="{1B0C6A06-5CBE-44DC-857E-0E5C5C473C10}"/>
              </a:ext>
            </a:extLst>
          </p:cNvPr>
          <p:cNvSpPr txBox="1"/>
          <p:nvPr/>
        </p:nvSpPr>
        <p:spPr>
          <a:xfrm>
            <a:off x="1465811" y="4323882"/>
            <a:ext cx="1659147" cy="369332"/>
          </a:xfrm>
          <a:prstGeom prst="rect">
            <a:avLst/>
          </a:prstGeom>
          <a:noFill/>
        </p:spPr>
        <p:txBody>
          <a:bodyPr wrap="square" rtlCol="0">
            <a:spAutoFit/>
          </a:bodyPr>
          <a:lstStyle/>
          <a:p>
            <a:r>
              <a:rPr lang="en-US" b="1" i="1" dirty="0">
                <a:solidFill>
                  <a:schemeClr val="bg1"/>
                </a:solidFill>
              </a:rPr>
              <a:t>1.Tidewater</a:t>
            </a:r>
          </a:p>
        </p:txBody>
      </p:sp>
      <p:sp>
        <p:nvSpPr>
          <p:cNvPr id="73" name="TextBox 72">
            <a:extLst>
              <a:ext uri="{FF2B5EF4-FFF2-40B4-BE49-F238E27FC236}">
                <a16:creationId xmlns:a16="http://schemas.microsoft.com/office/drawing/2014/main" id="{15FF547A-6A30-4A3D-B420-AC287A7ED646}"/>
              </a:ext>
            </a:extLst>
          </p:cNvPr>
          <p:cNvSpPr txBox="1"/>
          <p:nvPr/>
        </p:nvSpPr>
        <p:spPr>
          <a:xfrm>
            <a:off x="1465811" y="4767658"/>
            <a:ext cx="2996920" cy="369332"/>
          </a:xfrm>
          <a:prstGeom prst="rect">
            <a:avLst/>
          </a:prstGeom>
          <a:noFill/>
        </p:spPr>
        <p:txBody>
          <a:bodyPr wrap="square" rtlCol="0">
            <a:spAutoFit/>
          </a:bodyPr>
          <a:lstStyle/>
          <a:p>
            <a:r>
              <a:rPr lang="en-US" b="1" i="1" dirty="0">
                <a:solidFill>
                  <a:schemeClr val="bg1"/>
                </a:solidFill>
              </a:rPr>
              <a:t>4.Frontier (Appalachia}</a:t>
            </a:r>
          </a:p>
        </p:txBody>
      </p:sp>
      <p:sp>
        <p:nvSpPr>
          <p:cNvPr id="52" name="TextBox 51">
            <a:extLst>
              <a:ext uri="{FF2B5EF4-FFF2-40B4-BE49-F238E27FC236}">
                <a16:creationId xmlns:a16="http://schemas.microsoft.com/office/drawing/2014/main" id="{0947E0F6-CBE7-4CBC-A4BB-708033844329}"/>
              </a:ext>
            </a:extLst>
          </p:cNvPr>
          <p:cNvSpPr txBox="1"/>
          <p:nvPr/>
        </p:nvSpPr>
        <p:spPr>
          <a:xfrm>
            <a:off x="7835049" y="3219907"/>
            <a:ext cx="676570" cy="369332"/>
          </a:xfrm>
          <a:prstGeom prst="rect">
            <a:avLst/>
          </a:prstGeom>
          <a:noFill/>
        </p:spPr>
        <p:txBody>
          <a:bodyPr wrap="square" rtlCol="0" anchor="ctr">
            <a:spAutoFit/>
          </a:bodyPr>
          <a:lstStyle/>
          <a:p>
            <a:pPr algn="ctr"/>
            <a:r>
              <a:rPr lang="en-US" b="1" u="sng" dirty="0">
                <a:solidFill>
                  <a:srgbClr val="FF0000"/>
                </a:solidFill>
              </a:rPr>
              <a:t>1962</a:t>
            </a:r>
          </a:p>
        </p:txBody>
      </p:sp>
      <p:sp>
        <p:nvSpPr>
          <p:cNvPr id="53" name="TextBox 52">
            <a:extLst>
              <a:ext uri="{FF2B5EF4-FFF2-40B4-BE49-F238E27FC236}">
                <a16:creationId xmlns:a16="http://schemas.microsoft.com/office/drawing/2014/main" id="{28FB9599-86B6-4452-9514-7018210E334D}"/>
              </a:ext>
            </a:extLst>
          </p:cNvPr>
          <p:cNvSpPr txBox="1"/>
          <p:nvPr/>
        </p:nvSpPr>
        <p:spPr>
          <a:xfrm>
            <a:off x="748822" y="6292387"/>
            <a:ext cx="10694355" cy="461665"/>
          </a:xfrm>
          <a:prstGeom prst="rect">
            <a:avLst/>
          </a:prstGeom>
          <a:noFill/>
        </p:spPr>
        <p:txBody>
          <a:bodyPr wrap="square" rtlCol="0">
            <a:spAutoFit/>
          </a:bodyPr>
          <a:lstStyle/>
          <a:p>
            <a:pPr algn="ctr"/>
            <a:r>
              <a:rPr lang="en-US" sz="2400" b="1" i="1" dirty="0"/>
              <a:t>Some American Subcultures shift left to accept the ideas of the French Revolution</a:t>
            </a:r>
          </a:p>
        </p:txBody>
      </p:sp>
      <p:sp>
        <p:nvSpPr>
          <p:cNvPr id="4" name="TextBox 3">
            <a:extLst>
              <a:ext uri="{FF2B5EF4-FFF2-40B4-BE49-F238E27FC236}">
                <a16:creationId xmlns:a16="http://schemas.microsoft.com/office/drawing/2014/main" id="{88C488D4-F2F8-DE74-3BFC-A303C89A4B98}"/>
              </a:ext>
            </a:extLst>
          </p:cNvPr>
          <p:cNvSpPr txBox="1"/>
          <p:nvPr/>
        </p:nvSpPr>
        <p:spPr>
          <a:xfrm>
            <a:off x="8173335" y="2948067"/>
            <a:ext cx="1236947" cy="923330"/>
          </a:xfrm>
          <a:prstGeom prst="rect">
            <a:avLst/>
          </a:prstGeom>
          <a:noFill/>
        </p:spPr>
        <p:txBody>
          <a:bodyPr wrap="square" rtlCol="0" anchor="ctr">
            <a:spAutoFit/>
          </a:bodyPr>
          <a:lstStyle/>
          <a:p>
            <a:pPr algn="ctr"/>
            <a:r>
              <a:rPr lang="en-US" dirty="0"/>
              <a:t>European Turmoil </a:t>
            </a:r>
          </a:p>
          <a:p>
            <a:pPr algn="ctr"/>
            <a:r>
              <a:rPr lang="en-US" dirty="0"/>
              <a:t>1968</a:t>
            </a:r>
          </a:p>
        </p:txBody>
      </p:sp>
      <p:sp>
        <p:nvSpPr>
          <p:cNvPr id="6" name="TextBox 5">
            <a:extLst>
              <a:ext uri="{FF2B5EF4-FFF2-40B4-BE49-F238E27FC236}">
                <a16:creationId xmlns:a16="http://schemas.microsoft.com/office/drawing/2014/main" id="{C80B4EF1-B130-833C-3953-04B62844E85C}"/>
              </a:ext>
            </a:extLst>
          </p:cNvPr>
          <p:cNvSpPr txBox="1"/>
          <p:nvPr/>
        </p:nvSpPr>
        <p:spPr>
          <a:xfrm>
            <a:off x="7420314" y="1418828"/>
            <a:ext cx="1506041" cy="923330"/>
          </a:xfrm>
          <a:prstGeom prst="rect">
            <a:avLst/>
          </a:prstGeom>
          <a:noFill/>
        </p:spPr>
        <p:txBody>
          <a:bodyPr wrap="square" rtlCol="0" anchor="ctr">
            <a:spAutoFit/>
          </a:bodyPr>
          <a:lstStyle/>
          <a:p>
            <a:pPr algn="ctr"/>
            <a:r>
              <a:rPr lang="en-US" dirty="0">
                <a:solidFill>
                  <a:srgbClr val="FF0000"/>
                </a:solidFill>
              </a:rPr>
              <a:t>SCOTUS Ends School Prayer  in U.S.</a:t>
            </a:r>
          </a:p>
        </p:txBody>
      </p:sp>
      <p:cxnSp>
        <p:nvCxnSpPr>
          <p:cNvPr id="7" name="Connector: Curved 6">
            <a:extLst>
              <a:ext uri="{FF2B5EF4-FFF2-40B4-BE49-F238E27FC236}">
                <a16:creationId xmlns:a16="http://schemas.microsoft.com/office/drawing/2014/main" id="{05958DA9-DABF-0CCD-3116-7F623D9C1E32}"/>
              </a:ext>
            </a:extLst>
          </p:cNvPr>
          <p:cNvCxnSpPr>
            <a:cxnSpLocks/>
          </p:cNvCxnSpPr>
          <p:nvPr/>
        </p:nvCxnSpPr>
        <p:spPr>
          <a:xfrm flipV="1">
            <a:off x="1524000" y="2036251"/>
            <a:ext cx="10134599" cy="3594386"/>
          </a:xfrm>
          <a:prstGeom prst="curvedConnector3">
            <a:avLst>
              <a:gd name="adj1" fmla="val 50000"/>
            </a:avLst>
          </a:prstGeom>
          <a:ln w="76200">
            <a:solidFill>
              <a:schemeClr val="accent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97C5B9AE-DBAC-4E1E-A9D0-87CF58D1BED5}"/>
              </a:ext>
            </a:extLst>
          </p:cNvPr>
          <p:cNvSpPr txBox="1"/>
          <p:nvPr/>
        </p:nvSpPr>
        <p:spPr>
          <a:xfrm>
            <a:off x="1465811" y="5655209"/>
            <a:ext cx="1760458" cy="369332"/>
          </a:xfrm>
          <a:prstGeom prst="rect">
            <a:avLst/>
          </a:prstGeom>
          <a:noFill/>
        </p:spPr>
        <p:txBody>
          <a:bodyPr wrap="square" rtlCol="0">
            <a:spAutoFit/>
          </a:bodyPr>
          <a:lstStyle/>
          <a:p>
            <a:r>
              <a:rPr lang="en-US" b="1" i="1" dirty="0">
                <a:solidFill>
                  <a:srgbClr val="FFFFFF"/>
                </a:solidFill>
              </a:rPr>
              <a:t>2.New England</a:t>
            </a:r>
          </a:p>
        </p:txBody>
      </p:sp>
      <p:sp>
        <p:nvSpPr>
          <p:cNvPr id="71" name="TextBox 70">
            <a:extLst>
              <a:ext uri="{FF2B5EF4-FFF2-40B4-BE49-F238E27FC236}">
                <a16:creationId xmlns:a16="http://schemas.microsoft.com/office/drawing/2014/main" id="{7D8EBFFF-5975-4860-9D45-9E22619EBE40}"/>
              </a:ext>
            </a:extLst>
          </p:cNvPr>
          <p:cNvSpPr txBox="1"/>
          <p:nvPr/>
        </p:nvSpPr>
        <p:spPr>
          <a:xfrm>
            <a:off x="1465811" y="5211434"/>
            <a:ext cx="1917847" cy="369332"/>
          </a:xfrm>
          <a:prstGeom prst="rect">
            <a:avLst/>
          </a:prstGeom>
          <a:noFill/>
        </p:spPr>
        <p:txBody>
          <a:bodyPr wrap="square" rtlCol="0">
            <a:spAutoFit/>
          </a:bodyPr>
          <a:lstStyle/>
          <a:p>
            <a:r>
              <a:rPr lang="en-US" b="1" i="1" dirty="0">
                <a:solidFill>
                  <a:srgbClr val="FFFFFF"/>
                </a:solidFill>
              </a:rPr>
              <a:t>3. Middle Atlantic</a:t>
            </a:r>
          </a:p>
        </p:txBody>
      </p:sp>
      <p:cxnSp>
        <p:nvCxnSpPr>
          <p:cNvPr id="14" name="Straight Connector 13">
            <a:extLst>
              <a:ext uri="{FF2B5EF4-FFF2-40B4-BE49-F238E27FC236}">
                <a16:creationId xmlns:a16="http://schemas.microsoft.com/office/drawing/2014/main" id="{81EC53C9-A7AC-EA41-34B4-37D1C1A81FB3}"/>
              </a:ext>
            </a:extLst>
          </p:cNvPr>
          <p:cNvCxnSpPr>
            <a:cxnSpLocks/>
            <a:stCxn id="6" idx="2"/>
            <a:endCxn id="52" idx="0"/>
          </p:cNvCxnSpPr>
          <p:nvPr/>
        </p:nvCxnSpPr>
        <p:spPr>
          <a:xfrm flipH="1">
            <a:off x="8173334" y="2342158"/>
            <a:ext cx="1" cy="877749"/>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285898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rrow: Right 14">
            <a:extLst>
              <a:ext uri="{FF2B5EF4-FFF2-40B4-BE49-F238E27FC236}">
                <a16:creationId xmlns:a16="http://schemas.microsoft.com/office/drawing/2014/main" id="{0A0F39D4-F64A-C97A-1151-0D301110AD6B}"/>
              </a:ext>
            </a:extLst>
          </p:cNvPr>
          <p:cNvSpPr/>
          <p:nvPr/>
        </p:nvSpPr>
        <p:spPr>
          <a:xfrm>
            <a:off x="1524000" y="3338798"/>
            <a:ext cx="10579677" cy="353070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7D0694D7-0CE9-4550-9F31-E27B8A23CEC5}"/>
              </a:ext>
            </a:extLst>
          </p:cNvPr>
          <p:cNvCxnSpPr>
            <a:cxnSpLocks/>
            <a:stCxn id="34" idx="3"/>
            <a:endCxn id="26" idx="1"/>
          </p:cNvCxnSpPr>
          <p:nvPr/>
        </p:nvCxnSpPr>
        <p:spPr>
          <a:xfrm>
            <a:off x="1308300" y="3423464"/>
            <a:ext cx="9975050" cy="0"/>
          </a:xfrm>
          <a:prstGeom prst="straightConnector1">
            <a:avLst/>
          </a:prstGeom>
          <a:ln w="38100">
            <a:solidFill>
              <a:schemeClr val="bg2"/>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AD17216-E4B3-4C24-B2D9-1D100DBDA5C3}"/>
              </a:ext>
            </a:extLst>
          </p:cNvPr>
          <p:cNvSpPr>
            <a:spLocks noGrp="1"/>
          </p:cNvSpPr>
          <p:nvPr>
            <p:ph type="ctrTitle"/>
          </p:nvPr>
        </p:nvSpPr>
        <p:spPr>
          <a:xfrm>
            <a:off x="419049" y="107721"/>
            <a:ext cx="11371152" cy="806680"/>
          </a:xfrm>
        </p:spPr>
        <p:txBody>
          <a:bodyPr>
            <a:normAutofit/>
          </a:bodyPr>
          <a:lstStyle/>
          <a:p>
            <a:r>
              <a:rPr lang="en-US" dirty="0"/>
              <a:t>Ideas of the French Revolution Sow Bad Seeds </a:t>
            </a:r>
          </a:p>
        </p:txBody>
      </p:sp>
      <p:sp>
        <p:nvSpPr>
          <p:cNvPr id="3" name="Subtitle 2">
            <a:extLst>
              <a:ext uri="{FF2B5EF4-FFF2-40B4-BE49-F238E27FC236}">
                <a16:creationId xmlns:a16="http://schemas.microsoft.com/office/drawing/2014/main" id="{1065AF91-15A7-41EC-99FD-1D449C2F93AD}"/>
              </a:ext>
            </a:extLst>
          </p:cNvPr>
          <p:cNvSpPr>
            <a:spLocks noGrp="1"/>
          </p:cNvSpPr>
          <p:nvPr>
            <p:ph type="subTitle" idx="1"/>
          </p:nvPr>
        </p:nvSpPr>
        <p:spPr>
          <a:xfrm>
            <a:off x="1524000" y="914401"/>
            <a:ext cx="9144000" cy="493149"/>
          </a:xfrm>
        </p:spPr>
        <p:txBody>
          <a:bodyPr/>
          <a:lstStyle/>
          <a:p>
            <a:r>
              <a:rPr lang="en-US" i="1" dirty="0"/>
              <a:t>French Human Secularist Totalitarianism Grew Other Totalitarianisms</a:t>
            </a:r>
          </a:p>
        </p:txBody>
      </p:sp>
      <p:sp>
        <p:nvSpPr>
          <p:cNvPr id="22" name="TextBox 21">
            <a:extLst>
              <a:ext uri="{FF2B5EF4-FFF2-40B4-BE49-F238E27FC236}">
                <a16:creationId xmlns:a16="http://schemas.microsoft.com/office/drawing/2014/main" id="{438A4D61-41B0-4A6D-9E70-28B256048897}"/>
              </a:ext>
            </a:extLst>
          </p:cNvPr>
          <p:cNvSpPr txBox="1"/>
          <p:nvPr/>
        </p:nvSpPr>
        <p:spPr>
          <a:xfrm>
            <a:off x="11541" y="1854467"/>
            <a:ext cx="1659147" cy="646331"/>
          </a:xfrm>
          <a:prstGeom prst="rect">
            <a:avLst/>
          </a:prstGeom>
          <a:noFill/>
        </p:spPr>
        <p:txBody>
          <a:bodyPr wrap="square" rtlCol="0" anchor="ctr">
            <a:spAutoFit/>
          </a:bodyPr>
          <a:lstStyle/>
          <a:p>
            <a:pPr algn="ctr"/>
            <a:r>
              <a:rPr lang="en-US" b="1" dirty="0"/>
              <a:t>Human Secular Totalitarianism</a:t>
            </a:r>
          </a:p>
        </p:txBody>
      </p:sp>
      <p:sp>
        <p:nvSpPr>
          <p:cNvPr id="23" name="TextBox 22">
            <a:extLst>
              <a:ext uri="{FF2B5EF4-FFF2-40B4-BE49-F238E27FC236}">
                <a16:creationId xmlns:a16="http://schemas.microsoft.com/office/drawing/2014/main" id="{2A9B442E-AA64-440E-8EAA-3A56E1999BE5}"/>
              </a:ext>
            </a:extLst>
          </p:cNvPr>
          <p:cNvSpPr txBox="1"/>
          <p:nvPr/>
        </p:nvSpPr>
        <p:spPr>
          <a:xfrm>
            <a:off x="6092877" y="2137966"/>
            <a:ext cx="1404217" cy="369332"/>
          </a:xfrm>
          <a:prstGeom prst="rect">
            <a:avLst/>
          </a:prstGeom>
          <a:noFill/>
        </p:spPr>
        <p:txBody>
          <a:bodyPr wrap="square" rtlCol="0" anchor="ctr">
            <a:spAutoFit/>
          </a:bodyPr>
          <a:lstStyle/>
          <a:p>
            <a:pPr algn="ctr"/>
            <a:r>
              <a:rPr lang="en-US" b="1" dirty="0"/>
              <a:t>Communism</a:t>
            </a:r>
          </a:p>
        </p:txBody>
      </p:sp>
      <p:sp>
        <p:nvSpPr>
          <p:cNvPr id="24" name="TextBox 23">
            <a:extLst>
              <a:ext uri="{FF2B5EF4-FFF2-40B4-BE49-F238E27FC236}">
                <a16:creationId xmlns:a16="http://schemas.microsoft.com/office/drawing/2014/main" id="{8464AB44-0DD2-4D28-B6CA-2AEABEE4341E}"/>
              </a:ext>
            </a:extLst>
          </p:cNvPr>
          <p:cNvSpPr txBox="1"/>
          <p:nvPr/>
        </p:nvSpPr>
        <p:spPr>
          <a:xfrm>
            <a:off x="6104625" y="1337078"/>
            <a:ext cx="1404217" cy="646331"/>
          </a:xfrm>
          <a:prstGeom prst="rect">
            <a:avLst/>
          </a:prstGeom>
          <a:noFill/>
        </p:spPr>
        <p:txBody>
          <a:bodyPr wrap="square" rtlCol="0" anchor="ctr">
            <a:spAutoFit/>
          </a:bodyPr>
          <a:lstStyle/>
          <a:p>
            <a:pPr algn="ctr"/>
            <a:r>
              <a:rPr lang="en-US" b="1" dirty="0"/>
              <a:t>National Socialism</a:t>
            </a:r>
          </a:p>
        </p:txBody>
      </p:sp>
      <p:sp>
        <p:nvSpPr>
          <p:cNvPr id="26" name="TextBox 25">
            <a:extLst>
              <a:ext uri="{FF2B5EF4-FFF2-40B4-BE49-F238E27FC236}">
                <a16:creationId xmlns:a16="http://schemas.microsoft.com/office/drawing/2014/main" id="{68C4E985-173C-4531-B949-0B7C6810298C}"/>
              </a:ext>
            </a:extLst>
          </p:cNvPr>
          <p:cNvSpPr txBox="1"/>
          <p:nvPr/>
        </p:nvSpPr>
        <p:spPr>
          <a:xfrm>
            <a:off x="11283350" y="3238798"/>
            <a:ext cx="750499" cy="369332"/>
          </a:xfrm>
          <a:prstGeom prst="rect">
            <a:avLst/>
          </a:prstGeom>
          <a:noFill/>
        </p:spPr>
        <p:txBody>
          <a:bodyPr wrap="square" rtlCol="0" anchor="ctr">
            <a:spAutoFit/>
          </a:bodyPr>
          <a:lstStyle/>
          <a:p>
            <a:pPr algn="ctr"/>
            <a:r>
              <a:rPr lang="en-US" dirty="0"/>
              <a:t>2023</a:t>
            </a:r>
          </a:p>
        </p:txBody>
      </p:sp>
      <p:sp>
        <p:nvSpPr>
          <p:cNvPr id="30" name="TextBox 29">
            <a:extLst>
              <a:ext uri="{FF2B5EF4-FFF2-40B4-BE49-F238E27FC236}">
                <a16:creationId xmlns:a16="http://schemas.microsoft.com/office/drawing/2014/main" id="{86EC6498-C316-4B7E-8B50-658CB2FFFB76}"/>
              </a:ext>
            </a:extLst>
          </p:cNvPr>
          <p:cNvSpPr txBox="1"/>
          <p:nvPr/>
        </p:nvSpPr>
        <p:spPr>
          <a:xfrm>
            <a:off x="10132174" y="3238798"/>
            <a:ext cx="1236947" cy="369332"/>
          </a:xfrm>
          <a:prstGeom prst="rect">
            <a:avLst/>
          </a:prstGeom>
          <a:noFill/>
        </p:spPr>
        <p:txBody>
          <a:bodyPr wrap="square" rtlCol="0" anchor="ctr">
            <a:spAutoFit/>
          </a:bodyPr>
          <a:lstStyle/>
          <a:p>
            <a:pPr algn="ctr"/>
            <a:r>
              <a:rPr lang="en-US" dirty="0"/>
              <a:t>9-11</a:t>
            </a:r>
          </a:p>
        </p:txBody>
      </p:sp>
      <p:sp>
        <p:nvSpPr>
          <p:cNvPr id="32" name="TextBox 31">
            <a:extLst>
              <a:ext uri="{FF2B5EF4-FFF2-40B4-BE49-F238E27FC236}">
                <a16:creationId xmlns:a16="http://schemas.microsoft.com/office/drawing/2014/main" id="{35B563BE-12C3-4560-9456-4936FAED4D2B}"/>
              </a:ext>
            </a:extLst>
          </p:cNvPr>
          <p:cNvSpPr txBox="1"/>
          <p:nvPr/>
        </p:nvSpPr>
        <p:spPr>
          <a:xfrm>
            <a:off x="3643470" y="2961799"/>
            <a:ext cx="1236947" cy="923330"/>
          </a:xfrm>
          <a:prstGeom prst="rect">
            <a:avLst/>
          </a:prstGeom>
          <a:noFill/>
        </p:spPr>
        <p:txBody>
          <a:bodyPr wrap="square" rtlCol="0" anchor="ctr">
            <a:spAutoFit/>
          </a:bodyPr>
          <a:lstStyle/>
          <a:p>
            <a:pPr algn="ctr"/>
            <a:r>
              <a:rPr lang="en-US" dirty="0"/>
              <a:t>Paris Commune</a:t>
            </a:r>
          </a:p>
          <a:p>
            <a:pPr algn="ctr"/>
            <a:r>
              <a:rPr lang="en-US" dirty="0"/>
              <a:t>1870</a:t>
            </a:r>
          </a:p>
        </p:txBody>
      </p:sp>
      <p:sp>
        <p:nvSpPr>
          <p:cNvPr id="33" name="TextBox 32">
            <a:extLst>
              <a:ext uri="{FF2B5EF4-FFF2-40B4-BE49-F238E27FC236}">
                <a16:creationId xmlns:a16="http://schemas.microsoft.com/office/drawing/2014/main" id="{140EDE88-42B4-4C3E-A892-47AED32FC0FA}"/>
              </a:ext>
            </a:extLst>
          </p:cNvPr>
          <p:cNvSpPr txBox="1"/>
          <p:nvPr/>
        </p:nvSpPr>
        <p:spPr>
          <a:xfrm>
            <a:off x="2252601" y="2961799"/>
            <a:ext cx="1296759" cy="923330"/>
          </a:xfrm>
          <a:prstGeom prst="rect">
            <a:avLst/>
          </a:prstGeom>
          <a:noFill/>
        </p:spPr>
        <p:txBody>
          <a:bodyPr wrap="square" rtlCol="0" anchor="ctr">
            <a:spAutoFit/>
          </a:bodyPr>
          <a:lstStyle/>
          <a:p>
            <a:pPr algn="ctr"/>
            <a:r>
              <a:rPr lang="en-US" dirty="0"/>
              <a:t>Spring Revolutions</a:t>
            </a:r>
          </a:p>
          <a:p>
            <a:pPr algn="ctr"/>
            <a:r>
              <a:rPr lang="en-US" dirty="0"/>
              <a:t>1848</a:t>
            </a:r>
          </a:p>
        </p:txBody>
      </p:sp>
      <p:sp>
        <p:nvSpPr>
          <p:cNvPr id="34" name="TextBox 33">
            <a:extLst>
              <a:ext uri="{FF2B5EF4-FFF2-40B4-BE49-F238E27FC236}">
                <a16:creationId xmlns:a16="http://schemas.microsoft.com/office/drawing/2014/main" id="{78E60C1B-6F5F-476F-A433-F30B64967311}"/>
              </a:ext>
            </a:extLst>
          </p:cNvPr>
          <p:cNvSpPr txBox="1"/>
          <p:nvPr/>
        </p:nvSpPr>
        <p:spPr>
          <a:xfrm>
            <a:off x="11541" y="2961799"/>
            <a:ext cx="1296759" cy="923330"/>
          </a:xfrm>
          <a:prstGeom prst="rect">
            <a:avLst/>
          </a:prstGeom>
          <a:noFill/>
        </p:spPr>
        <p:txBody>
          <a:bodyPr wrap="square" rtlCol="0" anchor="ctr">
            <a:spAutoFit/>
          </a:bodyPr>
          <a:lstStyle/>
          <a:p>
            <a:pPr algn="ctr"/>
            <a:r>
              <a:rPr lang="en-US" dirty="0"/>
              <a:t>French Revolution</a:t>
            </a:r>
          </a:p>
          <a:p>
            <a:pPr algn="ctr"/>
            <a:r>
              <a:rPr lang="en-US" dirty="0"/>
              <a:t>1789</a:t>
            </a:r>
          </a:p>
        </p:txBody>
      </p:sp>
      <p:sp>
        <p:nvSpPr>
          <p:cNvPr id="35" name="TextBox 34">
            <a:extLst>
              <a:ext uri="{FF2B5EF4-FFF2-40B4-BE49-F238E27FC236}">
                <a16:creationId xmlns:a16="http://schemas.microsoft.com/office/drawing/2014/main" id="{C2D48270-FD04-4649-AC4F-DF6B41EF008C}"/>
              </a:ext>
            </a:extLst>
          </p:cNvPr>
          <p:cNvSpPr txBox="1"/>
          <p:nvPr/>
        </p:nvSpPr>
        <p:spPr>
          <a:xfrm>
            <a:off x="-18214" y="4843330"/>
            <a:ext cx="1659147" cy="646331"/>
          </a:xfrm>
          <a:prstGeom prst="rect">
            <a:avLst/>
          </a:prstGeom>
          <a:noFill/>
        </p:spPr>
        <p:txBody>
          <a:bodyPr wrap="square" rtlCol="0" anchor="ctr">
            <a:spAutoFit/>
          </a:bodyPr>
          <a:lstStyle/>
          <a:p>
            <a:pPr algn="ctr"/>
            <a:r>
              <a:rPr lang="en-US" b="1" dirty="0"/>
              <a:t>American Exceptionalism</a:t>
            </a:r>
          </a:p>
        </p:txBody>
      </p:sp>
      <p:sp>
        <p:nvSpPr>
          <p:cNvPr id="45" name="TextBox 44">
            <a:extLst>
              <a:ext uri="{FF2B5EF4-FFF2-40B4-BE49-F238E27FC236}">
                <a16:creationId xmlns:a16="http://schemas.microsoft.com/office/drawing/2014/main" id="{4E13EBA9-848F-4824-8966-6FF675BFBA72}"/>
              </a:ext>
            </a:extLst>
          </p:cNvPr>
          <p:cNvSpPr txBox="1"/>
          <p:nvPr/>
        </p:nvSpPr>
        <p:spPr>
          <a:xfrm>
            <a:off x="5596431" y="2345648"/>
            <a:ext cx="862760" cy="369332"/>
          </a:xfrm>
          <a:prstGeom prst="rect">
            <a:avLst/>
          </a:prstGeom>
          <a:noFill/>
        </p:spPr>
        <p:txBody>
          <a:bodyPr wrap="square" rtlCol="0" anchor="ctr">
            <a:spAutoFit/>
          </a:bodyPr>
          <a:lstStyle/>
          <a:p>
            <a:pPr algn="ctr"/>
            <a:r>
              <a:rPr lang="en-US" b="1" dirty="0">
                <a:solidFill>
                  <a:srgbClr val="CC00FF"/>
                </a:solidFill>
              </a:rPr>
              <a:t>Lenin </a:t>
            </a:r>
          </a:p>
        </p:txBody>
      </p:sp>
      <p:sp>
        <p:nvSpPr>
          <p:cNvPr id="46" name="TextBox 45">
            <a:extLst>
              <a:ext uri="{FF2B5EF4-FFF2-40B4-BE49-F238E27FC236}">
                <a16:creationId xmlns:a16="http://schemas.microsoft.com/office/drawing/2014/main" id="{93657A1A-6626-4720-89C1-A35F1C18152E}"/>
              </a:ext>
            </a:extLst>
          </p:cNvPr>
          <p:cNvSpPr txBox="1"/>
          <p:nvPr/>
        </p:nvSpPr>
        <p:spPr>
          <a:xfrm>
            <a:off x="6425952" y="2345648"/>
            <a:ext cx="862760" cy="369332"/>
          </a:xfrm>
          <a:prstGeom prst="rect">
            <a:avLst/>
          </a:prstGeom>
          <a:noFill/>
        </p:spPr>
        <p:txBody>
          <a:bodyPr wrap="square" rtlCol="0" anchor="ctr">
            <a:spAutoFit/>
          </a:bodyPr>
          <a:lstStyle/>
          <a:p>
            <a:pPr algn="ctr"/>
            <a:r>
              <a:rPr lang="en-US" b="1" dirty="0">
                <a:solidFill>
                  <a:srgbClr val="CC00FF"/>
                </a:solidFill>
              </a:rPr>
              <a:t>Stalin</a:t>
            </a:r>
          </a:p>
        </p:txBody>
      </p:sp>
      <p:sp>
        <p:nvSpPr>
          <p:cNvPr id="47" name="TextBox 46">
            <a:extLst>
              <a:ext uri="{FF2B5EF4-FFF2-40B4-BE49-F238E27FC236}">
                <a16:creationId xmlns:a16="http://schemas.microsoft.com/office/drawing/2014/main" id="{5E8085C2-DAB7-49ED-ABDD-A20C45F36894}"/>
              </a:ext>
            </a:extLst>
          </p:cNvPr>
          <p:cNvSpPr txBox="1"/>
          <p:nvPr/>
        </p:nvSpPr>
        <p:spPr>
          <a:xfrm>
            <a:off x="5959738" y="1851396"/>
            <a:ext cx="1670493" cy="369332"/>
          </a:xfrm>
          <a:prstGeom prst="rect">
            <a:avLst/>
          </a:prstGeom>
          <a:noFill/>
        </p:spPr>
        <p:txBody>
          <a:bodyPr wrap="square" rtlCol="0" anchor="ctr">
            <a:spAutoFit/>
          </a:bodyPr>
          <a:lstStyle/>
          <a:p>
            <a:pPr algn="ctr"/>
            <a:r>
              <a:rPr lang="en-US" b="1" dirty="0">
                <a:solidFill>
                  <a:srgbClr val="CC00FF"/>
                </a:solidFill>
              </a:rPr>
              <a:t>Hitler</a:t>
            </a:r>
          </a:p>
        </p:txBody>
      </p:sp>
      <p:sp>
        <p:nvSpPr>
          <p:cNvPr id="48" name="TextBox 47">
            <a:extLst>
              <a:ext uri="{FF2B5EF4-FFF2-40B4-BE49-F238E27FC236}">
                <a16:creationId xmlns:a16="http://schemas.microsoft.com/office/drawing/2014/main" id="{E1E16B20-FDD8-44E9-9E65-92EE2A9E61F3}"/>
              </a:ext>
            </a:extLst>
          </p:cNvPr>
          <p:cNvSpPr txBox="1"/>
          <p:nvPr/>
        </p:nvSpPr>
        <p:spPr>
          <a:xfrm>
            <a:off x="3401324" y="2127955"/>
            <a:ext cx="862760" cy="369332"/>
          </a:xfrm>
          <a:prstGeom prst="rect">
            <a:avLst/>
          </a:prstGeom>
          <a:noFill/>
        </p:spPr>
        <p:txBody>
          <a:bodyPr wrap="square" rtlCol="0" anchor="ctr">
            <a:spAutoFit/>
          </a:bodyPr>
          <a:lstStyle/>
          <a:p>
            <a:pPr algn="ctr"/>
            <a:r>
              <a:rPr lang="en-US" b="1" dirty="0">
                <a:solidFill>
                  <a:srgbClr val="CC00FF"/>
                </a:solidFill>
              </a:rPr>
              <a:t>Marx </a:t>
            </a:r>
          </a:p>
        </p:txBody>
      </p:sp>
      <p:sp>
        <p:nvSpPr>
          <p:cNvPr id="49" name="TextBox 48">
            <a:extLst>
              <a:ext uri="{FF2B5EF4-FFF2-40B4-BE49-F238E27FC236}">
                <a16:creationId xmlns:a16="http://schemas.microsoft.com/office/drawing/2014/main" id="{850FABEA-8D11-48FD-ADAD-48A15C5F7187}"/>
              </a:ext>
            </a:extLst>
          </p:cNvPr>
          <p:cNvSpPr txBox="1"/>
          <p:nvPr/>
        </p:nvSpPr>
        <p:spPr>
          <a:xfrm>
            <a:off x="5386649" y="2678385"/>
            <a:ext cx="862760" cy="369332"/>
          </a:xfrm>
          <a:prstGeom prst="rect">
            <a:avLst/>
          </a:prstGeom>
          <a:noFill/>
        </p:spPr>
        <p:txBody>
          <a:bodyPr wrap="square" rtlCol="0" anchor="ctr">
            <a:spAutoFit/>
          </a:bodyPr>
          <a:lstStyle/>
          <a:p>
            <a:pPr algn="ctr"/>
            <a:r>
              <a:rPr lang="en-US" b="1" dirty="0">
                <a:solidFill>
                  <a:srgbClr val="CC00FF"/>
                </a:solidFill>
              </a:rPr>
              <a:t>Freud</a:t>
            </a:r>
          </a:p>
        </p:txBody>
      </p:sp>
      <p:sp>
        <p:nvSpPr>
          <p:cNvPr id="54" name="TextBox 53">
            <a:extLst>
              <a:ext uri="{FF2B5EF4-FFF2-40B4-BE49-F238E27FC236}">
                <a16:creationId xmlns:a16="http://schemas.microsoft.com/office/drawing/2014/main" id="{5A187BA4-0685-4578-9084-735596BAFDFD}"/>
              </a:ext>
            </a:extLst>
          </p:cNvPr>
          <p:cNvSpPr txBox="1"/>
          <p:nvPr/>
        </p:nvSpPr>
        <p:spPr>
          <a:xfrm>
            <a:off x="5482676" y="3684035"/>
            <a:ext cx="862760" cy="369332"/>
          </a:xfrm>
          <a:prstGeom prst="rect">
            <a:avLst/>
          </a:prstGeom>
          <a:noFill/>
        </p:spPr>
        <p:txBody>
          <a:bodyPr wrap="square" rtlCol="0" anchor="ctr">
            <a:spAutoFit/>
          </a:bodyPr>
          <a:lstStyle/>
          <a:p>
            <a:pPr algn="ctr"/>
            <a:r>
              <a:rPr lang="en-US" b="1" dirty="0">
                <a:solidFill>
                  <a:srgbClr val="CC00FF"/>
                </a:solidFill>
              </a:rPr>
              <a:t>Wilson</a:t>
            </a:r>
          </a:p>
        </p:txBody>
      </p:sp>
      <p:sp>
        <p:nvSpPr>
          <p:cNvPr id="60" name="TextBox 59">
            <a:extLst>
              <a:ext uri="{FF2B5EF4-FFF2-40B4-BE49-F238E27FC236}">
                <a16:creationId xmlns:a16="http://schemas.microsoft.com/office/drawing/2014/main" id="{BA5FD7CA-101F-48B6-B5E6-C9A84C37098F}"/>
              </a:ext>
            </a:extLst>
          </p:cNvPr>
          <p:cNvSpPr txBox="1"/>
          <p:nvPr/>
        </p:nvSpPr>
        <p:spPr>
          <a:xfrm>
            <a:off x="4383006" y="3778721"/>
            <a:ext cx="862760" cy="369332"/>
          </a:xfrm>
          <a:prstGeom prst="rect">
            <a:avLst/>
          </a:prstGeom>
          <a:noFill/>
        </p:spPr>
        <p:txBody>
          <a:bodyPr wrap="square" rtlCol="0" anchor="ctr">
            <a:spAutoFit/>
          </a:bodyPr>
          <a:lstStyle/>
          <a:p>
            <a:pPr algn="ctr"/>
            <a:r>
              <a:rPr lang="en-US" b="1" dirty="0">
                <a:solidFill>
                  <a:srgbClr val="CC00FF"/>
                </a:solidFill>
              </a:rPr>
              <a:t>Dewey</a:t>
            </a:r>
          </a:p>
        </p:txBody>
      </p:sp>
      <p:sp>
        <p:nvSpPr>
          <p:cNvPr id="61" name="TextBox 60">
            <a:extLst>
              <a:ext uri="{FF2B5EF4-FFF2-40B4-BE49-F238E27FC236}">
                <a16:creationId xmlns:a16="http://schemas.microsoft.com/office/drawing/2014/main" id="{A3B6E944-5EE4-4B6A-B2C0-8590609295B2}"/>
              </a:ext>
            </a:extLst>
          </p:cNvPr>
          <p:cNvSpPr txBox="1"/>
          <p:nvPr/>
        </p:nvSpPr>
        <p:spPr>
          <a:xfrm>
            <a:off x="4264750" y="2760551"/>
            <a:ext cx="925889" cy="369332"/>
          </a:xfrm>
          <a:prstGeom prst="rect">
            <a:avLst/>
          </a:prstGeom>
          <a:noFill/>
        </p:spPr>
        <p:txBody>
          <a:bodyPr wrap="square" rtlCol="0" anchor="ctr">
            <a:spAutoFit/>
          </a:bodyPr>
          <a:lstStyle/>
          <a:p>
            <a:pPr algn="ctr"/>
            <a:r>
              <a:rPr lang="en-US" b="1" dirty="0">
                <a:solidFill>
                  <a:srgbClr val="CC00FF"/>
                </a:solidFill>
              </a:rPr>
              <a:t>Darwin </a:t>
            </a:r>
          </a:p>
        </p:txBody>
      </p:sp>
      <p:sp>
        <p:nvSpPr>
          <p:cNvPr id="62" name="TextBox 61">
            <a:extLst>
              <a:ext uri="{FF2B5EF4-FFF2-40B4-BE49-F238E27FC236}">
                <a16:creationId xmlns:a16="http://schemas.microsoft.com/office/drawing/2014/main" id="{8BA3F725-5228-4E2E-A5A9-07CEFDBB0EBF}"/>
              </a:ext>
            </a:extLst>
          </p:cNvPr>
          <p:cNvSpPr txBox="1"/>
          <p:nvPr/>
        </p:nvSpPr>
        <p:spPr>
          <a:xfrm>
            <a:off x="525363" y="2742866"/>
            <a:ext cx="1404217" cy="369332"/>
          </a:xfrm>
          <a:prstGeom prst="rect">
            <a:avLst/>
          </a:prstGeom>
          <a:noFill/>
        </p:spPr>
        <p:txBody>
          <a:bodyPr wrap="square" rtlCol="0" anchor="ctr">
            <a:spAutoFit/>
          </a:bodyPr>
          <a:lstStyle/>
          <a:p>
            <a:pPr algn="ctr"/>
            <a:r>
              <a:rPr lang="en-US" b="1" dirty="0">
                <a:solidFill>
                  <a:srgbClr val="CC00FF"/>
                </a:solidFill>
              </a:rPr>
              <a:t>Robespierre </a:t>
            </a:r>
          </a:p>
        </p:txBody>
      </p:sp>
      <p:sp>
        <p:nvSpPr>
          <p:cNvPr id="28" name="TextBox 27">
            <a:extLst>
              <a:ext uri="{FF2B5EF4-FFF2-40B4-BE49-F238E27FC236}">
                <a16:creationId xmlns:a16="http://schemas.microsoft.com/office/drawing/2014/main" id="{1B011AE7-A8EC-43C2-9FFF-2A4356579D9D}"/>
              </a:ext>
            </a:extLst>
          </p:cNvPr>
          <p:cNvSpPr txBox="1"/>
          <p:nvPr/>
        </p:nvSpPr>
        <p:spPr>
          <a:xfrm>
            <a:off x="5466045" y="3108563"/>
            <a:ext cx="1236947" cy="646331"/>
          </a:xfrm>
          <a:prstGeom prst="rect">
            <a:avLst/>
          </a:prstGeom>
          <a:noFill/>
        </p:spPr>
        <p:txBody>
          <a:bodyPr wrap="square" rtlCol="0" anchor="ctr">
            <a:spAutoFit/>
          </a:bodyPr>
          <a:lstStyle/>
          <a:p>
            <a:pPr algn="ctr"/>
            <a:r>
              <a:rPr lang="en-US" dirty="0"/>
              <a:t>WW I</a:t>
            </a:r>
          </a:p>
          <a:p>
            <a:pPr algn="ctr"/>
            <a:r>
              <a:rPr lang="en-US" dirty="0"/>
              <a:t>1914-1918</a:t>
            </a:r>
          </a:p>
        </p:txBody>
      </p:sp>
      <p:sp>
        <p:nvSpPr>
          <p:cNvPr id="29" name="TextBox 28">
            <a:extLst>
              <a:ext uri="{FF2B5EF4-FFF2-40B4-BE49-F238E27FC236}">
                <a16:creationId xmlns:a16="http://schemas.microsoft.com/office/drawing/2014/main" id="{80C3E125-A719-4452-B1D7-01DF61942E70}"/>
              </a:ext>
            </a:extLst>
          </p:cNvPr>
          <p:cNvSpPr txBox="1"/>
          <p:nvPr/>
        </p:nvSpPr>
        <p:spPr>
          <a:xfrm>
            <a:off x="6711351" y="3100299"/>
            <a:ext cx="1236947" cy="646331"/>
          </a:xfrm>
          <a:prstGeom prst="rect">
            <a:avLst/>
          </a:prstGeom>
          <a:noFill/>
        </p:spPr>
        <p:txBody>
          <a:bodyPr wrap="square" rtlCol="0" anchor="ctr">
            <a:spAutoFit/>
          </a:bodyPr>
          <a:lstStyle/>
          <a:p>
            <a:pPr algn="ctr"/>
            <a:r>
              <a:rPr lang="en-US" dirty="0"/>
              <a:t>WW II</a:t>
            </a:r>
          </a:p>
          <a:p>
            <a:pPr algn="ctr"/>
            <a:r>
              <a:rPr lang="en-US" dirty="0"/>
              <a:t>1939-1945</a:t>
            </a:r>
          </a:p>
        </p:txBody>
      </p:sp>
      <p:sp>
        <p:nvSpPr>
          <p:cNvPr id="31" name="TextBox 30">
            <a:extLst>
              <a:ext uri="{FF2B5EF4-FFF2-40B4-BE49-F238E27FC236}">
                <a16:creationId xmlns:a16="http://schemas.microsoft.com/office/drawing/2014/main" id="{08A58D5B-B261-4C07-8F57-5A778FD0274A}"/>
              </a:ext>
            </a:extLst>
          </p:cNvPr>
          <p:cNvSpPr txBox="1"/>
          <p:nvPr/>
        </p:nvSpPr>
        <p:spPr>
          <a:xfrm>
            <a:off x="9185245" y="2961799"/>
            <a:ext cx="1236947" cy="923330"/>
          </a:xfrm>
          <a:prstGeom prst="rect">
            <a:avLst/>
          </a:prstGeom>
          <a:noFill/>
        </p:spPr>
        <p:txBody>
          <a:bodyPr wrap="square" rtlCol="0" anchor="ctr">
            <a:spAutoFit/>
          </a:bodyPr>
          <a:lstStyle/>
          <a:p>
            <a:pPr algn="ctr"/>
            <a:r>
              <a:rPr lang="en-US" dirty="0"/>
              <a:t>Cold War Ends </a:t>
            </a:r>
          </a:p>
          <a:p>
            <a:pPr algn="ctr"/>
            <a:r>
              <a:rPr lang="en-US" dirty="0"/>
              <a:t>1991</a:t>
            </a:r>
          </a:p>
        </p:txBody>
      </p:sp>
      <p:sp>
        <p:nvSpPr>
          <p:cNvPr id="64" name="TextBox 63">
            <a:extLst>
              <a:ext uri="{FF2B5EF4-FFF2-40B4-BE49-F238E27FC236}">
                <a16:creationId xmlns:a16="http://schemas.microsoft.com/office/drawing/2014/main" id="{5EFCE11F-76B9-4CAD-8FBB-E6F235A471DC}"/>
              </a:ext>
            </a:extLst>
          </p:cNvPr>
          <p:cNvSpPr txBox="1"/>
          <p:nvPr/>
        </p:nvSpPr>
        <p:spPr>
          <a:xfrm>
            <a:off x="4971136" y="1816855"/>
            <a:ext cx="1404217" cy="369332"/>
          </a:xfrm>
          <a:prstGeom prst="rect">
            <a:avLst/>
          </a:prstGeom>
          <a:noFill/>
        </p:spPr>
        <p:txBody>
          <a:bodyPr wrap="square" rtlCol="0" anchor="ctr">
            <a:spAutoFit/>
          </a:bodyPr>
          <a:lstStyle/>
          <a:p>
            <a:pPr algn="ctr"/>
            <a:r>
              <a:rPr lang="en-US" b="1" dirty="0"/>
              <a:t>Socialism </a:t>
            </a:r>
          </a:p>
        </p:txBody>
      </p:sp>
      <p:sp>
        <p:nvSpPr>
          <p:cNvPr id="65" name="TextBox 64">
            <a:extLst>
              <a:ext uri="{FF2B5EF4-FFF2-40B4-BE49-F238E27FC236}">
                <a16:creationId xmlns:a16="http://schemas.microsoft.com/office/drawing/2014/main" id="{70F2BE0D-B02F-4EF5-8329-AF1767135AD6}"/>
              </a:ext>
            </a:extLst>
          </p:cNvPr>
          <p:cNvSpPr txBox="1"/>
          <p:nvPr/>
        </p:nvSpPr>
        <p:spPr>
          <a:xfrm>
            <a:off x="5961507" y="2753109"/>
            <a:ext cx="1438564" cy="646331"/>
          </a:xfrm>
          <a:prstGeom prst="rect">
            <a:avLst/>
          </a:prstGeom>
          <a:noFill/>
        </p:spPr>
        <p:txBody>
          <a:bodyPr wrap="square" rtlCol="0" anchor="ctr">
            <a:spAutoFit/>
          </a:bodyPr>
          <a:lstStyle/>
          <a:p>
            <a:pPr algn="ctr"/>
            <a:r>
              <a:rPr lang="en-US" b="1" dirty="0">
                <a:solidFill>
                  <a:srgbClr val="CC00FF"/>
                </a:solidFill>
              </a:rPr>
              <a:t>Frankfurt School </a:t>
            </a:r>
          </a:p>
        </p:txBody>
      </p:sp>
      <p:sp>
        <p:nvSpPr>
          <p:cNvPr id="70" name="TextBox 69">
            <a:extLst>
              <a:ext uri="{FF2B5EF4-FFF2-40B4-BE49-F238E27FC236}">
                <a16:creationId xmlns:a16="http://schemas.microsoft.com/office/drawing/2014/main" id="{97C5B9AE-DBAC-4E1E-A9D0-87CF58D1BED5}"/>
              </a:ext>
            </a:extLst>
          </p:cNvPr>
          <p:cNvSpPr txBox="1"/>
          <p:nvPr/>
        </p:nvSpPr>
        <p:spPr>
          <a:xfrm>
            <a:off x="1489543" y="5620843"/>
            <a:ext cx="1760458" cy="369332"/>
          </a:xfrm>
          <a:prstGeom prst="rect">
            <a:avLst/>
          </a:prstGeom>
          <a:noFill/>
        </p:spPr>
        <p:txBody>
          <a:bodyPr wrap="square" rtlCol="0">
            <a:spAutoFit/>
          </a:bodyPr>
          <a:lstStyle/>
          <a:p>
            <a:r>
              <a:rPr lang="en-US" b="1" i="1" dirty="0">
                <a:solidFill>
                  <a:srgbClr val="FFFFFF"/>
                </a:solidFill>
              </a:rPr>
              <a:t>2.New England</a:t>
            </a:r>
          </a:p>
        </p:txBody>
      </p:sp>
      <p:sp>
        <p:nvSpPr>
          <p:cNvPr id="71" name="TextBox 70">
            <a:extLst>
              <a:ext uri="{FF2B5EF4-FFF2-40B4-BE49-F238E27FC236}">
                <a16:creationId xmlns:a16="http://schemas.microsoft.com/office/drawing/2014/main" id="{7D8EBFFF-5975-4860-9D45-9E22619EBE40}"/>
              </a:ext>
            </a:extLst>
          </p:cNvPr>
          <p:cNvSpPr txBox="1"/>
          <p:nvPr/>
        </p:nvSpPr>
        <p:spPr>
          <a:xfrm>
            <a:off x="1489543" y="5192551"/>
            <a:ext cx="1917847" cy="369332"/>
          </a:xfrm>
          <a:prstGeom prst="rect">
            <a:avLst/>
          </a:prstGeom>
          <a:noFill/>
        </p:spPr>
        <p:txBody>
          <a:bodyPr wrap="square" rtlCol="0">
            <a:spAutoFit/>
          </a:bodyPr>
          <a:lstStyle/>
          <a:p>
            <a:r>
              <a:rPr lang="en-US" b="1" i="1" dirty="0">
                <a:solidFill>
                  <a:srgbClr val="FFFFFF"/>
                </a:solidFill>
              </a:rPr>
              <a:t>3. Middle Atlantic</a:t>
            </a:r>
          </a:p>
        </p:txBody>
      </p:sp>
      <p:sp>
        <p:nvSpPr>
          <p:cNvPr id="72" name="TextBox 71">
            <a:extLst>
              <a:ext uri="{FF2B5EF4-FFF2-40B4-BE49-F238E27FC236}">
                <a16:creationId xmlns:a16="http://schemas.microsoft.com/office/drawing/2014/main" id="{1B0C6A06-5CBE-44DC-857E-0E5C5C473C10}"/>
              </a:ext>
            </a:extLst>
          </p:cNvPr>
          <p:cNvSpPr txBox="1"/>
          <p:nvPr/>
        </p:nvSpPr>
        <p:spPr>
          <a:xfrm>
            <a:off x="1489543" y="4335965"/>
            <a:ext cx="1659147" cy="369332"/>
          </a:xfrm>
          <a:prstGeom prst="rect">
            <a:avLst/>
          </a:prstGeom>
          <a:noFill/>
        </p:spPr>
        <p:txBody>
          <a:bodyPr wrap="square" rtlCol="0">
            <a:spAutoFit/>
          </a:bodyPr>
          <a:lstStyle/>
          <a:p>
            <a:r>
              <a:rPr lang="en-US" b="1" i="1" dirty="0">
                <a:solidFill>
                  <a:schemeClr val="bg1"/>
                </a:solidFill>
              </a:rPr>
              <a:t>1.Tidewater</a:t>
            </a:r>
          </a:p>
        </p:txBody>
      </p:sp>
      <p:sp>
        <p:nvSpPr>
          <p:cNvPr id="73" name="TextBox 72">
            <a:extLst>
              <a:ext uri="{FF2B5EF4-FFF2-40B4-BE49-F238E27FC236}">
                <a16:creationId xmlns:a16="http://schemas.microsoft.com/office/drawing/2014/main" id="{15FF547A-6A30-4A3D-B420-AC287A7ED646}"/>
              </a:ext>
            </a:extLst>
          </p:cNvPr>
          <p:cNvSpPr txBox="1"/>
          <p:nvPr/>
        </p:nvSpPr>
        <p:spPr>
          <a:xfrm>
            <a:off x="1489543" y="4764258"/>
            <a:ext cx="2996920" cy="369332"/>
          </a:xfrm>
          <a:prstGeom prst="rect">
            <a:avLst/>
          </a:prstGeom>
          <a:noFill/>
        </p:spPr>
        <p:txBody>
          <a:bodyPr wrap="square" rtlCol="0">
            <a:spAutoFit/>
          </a:bodyPr>
          <a:lstStyle/>
          <a:p>
            <a:r>
              <a:rPr lang="en-US" b="1" i="1" dirty="0">
                <a:solidFill>
                  <a:schemeClr val="bg1"/>
                </a:solidFill>
              </a:rPr>
              <a:t>4.Frontier (Appalachia}</a:t>
            </a:r>
          </a:p>
        </p:txBody>
      </p:sp>
      <p:sp>
        <p:nvSpPr>
          <p:cNvPr id="52" name="TextBox 51">
            <a:extLst>
              <a:ext uri="{FF2B5EF4-FFF2-40B4-BE49-F238E27FC236}">
                <a16:creationId xmlns:a16="http://schemas.microsoft.com/office/drawing/2014/main" id="{0947E0F6-CBE7-4CBC-A4BB-708033844329}"/>
              </a:ext>
            </a:extLst>
          </p:cNvPr>
          <p:cNvSpPr txBox="1"/>
          <p:nvPr/>
        </p:nvSpPr>
        <p:spPr>
          <a:xfrm>
            <a:off x="7791352" y="3219907"/>
            <a:ext cx="676570" cy="369332"/>
          </a:xfrm>
          <a:prstGeom prst="rect">
            <a:avLst/>
          </a:prstGeom>
          <a:noFill/>
        </p:spPr>
        <p:txBody>
          <a:bodyPr wrap="square" rtlCol="0" anchor="ctr">
            <a:spAutoFit/>
          </a:bodyPr>
          <a:lstStyle/>
          <a:p>
            <a:pPr algn="ctr"/>
            <a:r>
              <a:rPr lang="en-US" b="1" u="sng" dirty="0">
                <a:solidFill>
                  <a:srgbClr val="FF0000"/>
                </a:solidFill>
              </a:rPr>
              <a:t>1962</a:t>
            </a:r>
          </a:p>
        </p:txBody>
      </p:sp>
      <p:sp>
        <p:nvSpPr>
          <p:cNvPr id="55" name="TextBox 54">
            <a:extLst>
              <a:ext uri="{FF2B5EF4-FFF2-40B4-BE49-F238E27FC236}">
                <a16:creationId xmlns:a16="http://schemas.microsoft.com/office/drawing/2014/main" id="{E6F1B20D-B6A4-4869-8599-1FB5A82579D6}"/>
              </a:ext>
            </a:extLst>
          </p:cNvPr>
          <p:cNvSpPr txBox="1"/>
          <p:nvPr/>
        </p:nvSpPr>
        <p:spPr>
          <a:xfrm>
            <a:off x="6092920" y="3620420"/>
            <a:ext cx="1203480" cy="646331"/>
          </a:xfrm>
          <a:prstGeom prst="rect">
            <a:avLst/>
          </a:prstGeom>
          <a:noFill/>
        </p:spPr>
        <p:txBody>
          <a:bodyPr wrap="square" rtlCol="0" anchor="ctr">
            <a:spAutoFit/>
          </a:bodyPr>
          <a:lstStyle/>
          <a:p>
            <a:pPr algn="ctr"/>
            <a:r>
              <a:rPr lang="en-US" b="1" dirty="0">
                <a:solidFill>
                  <a:srgbClr val="CC00FF"/>
                </a:solidFill>
              </a:rPr>
              <a:t>FDR:</a:t>
            </a:r>
          </a:p>
          <a:p>
            <a:pPr algn="ctr"/>
            <a:r>
              <a:rPr lang="en-US" b="1" dirty="0">
                <a:solidFill>
                  <a:srgbClr val="CC00FF"/>
                </a:solidFill>
              </a:rPr>
              <a:t>New Deal</a:t>
            </a:r>
          </a:p>
        </p:txBody>
      </p:sp>
      <p:sp>
        <p:nvSpPr>
          <p:cNvPr id="53" name="TextBox 52">
            <a:extLst>
              <a:ext uri="{FF2B5EF4-FFF2-40B4-BE49-F238E27FC236}">
                <a16:creationId xmlns:a16="http://schemas.microsoft.com/office/drawing/2014/main" id="{28FB9599-86B6-4452-9514-7018210E334D}"/>
              </a:ext>
            </a:extLst>
          </p:cNvPr>
          <p:cNvSpPr txBox="1"/>
          <p:nvPr/>
        </p:nvSpPr>
        <p:spPr>
          <a:xfrm>
            <a:off x="748822" y="6334121"/>
            <a:ext cx="10694355" cy="461665"/>
          </a:xfrm>
          <a:prstGeom prst="rect">
            <a:avLst/>
          </a:prstGeom>
          <a:noFill/>
        </p:spPr>
        <p:txBody>
          <a:bodyPr wrap="square" rtlCol="0">
            <a:spAutoFit/>
          </a:bodyPr>
          <a:lstStyle/>
          <a:p>
            <a:pPr algn="ctr"/>
            <a:r>
              <a:rPr lang="en-US" sz="2400" b="1" i="1" dirty="0"/>
              <a:t>Human Secular Totalitarianism evolves into many Totalitarianisms</a:t>
            </a:r>
          </a:p>
        </p:txBody>
      </p:sp>
      <p:sp>
        <p:nvSpPr>
          <p:cNvPr id="38" name="TextBox 37">
            <a:extLst>
              <a:ext uri="{FF2B5EF4-FFF2-40B4-BE49-F238E27FC236}">
                <a16:creationId xmlns:a16="http://schemas.microsoft.com/office/drawing/2014/main" id="{35EB85ED-8E6F-4DA7-9FEF-9584EDD7FBDC}"/>
              </a:ext>
            </a:extLst>
          </p:cNvPr>
          <p:cNvSpPr txBox="1"/>
          <p:nvPr/>
        </p:nvSpPr>
        <p:spPr>
          <a:xfrm>
            <a:off x="291510" y="5576309"/>
            <a:ext cx="1060719" cy="369332"/>
          </a:xfrm>
          <a:prstGeom prst="rect">
            <a:avLst/>
          </a:prstGeom>
          <a:noFill/>
        </p:spPr>
        <p:txBody>
          <a:bodyPr wrap="square" rtlCol="0" anchor="ctr">
            <a:spAutoFit/>
          </a:bodyPr>
          <a:lstStyle/>
          <a:p>
            <a:pPr algn="ctr"/>
            <a:r>
              <a:rPr lang="en-US" dirty="0"/>
              <a:t>Hamilton</a:t>
            </a:r>
          </a:p>
        </p:txBody>
      </p:sp>
      <p:sp>
        <p:nvSpPr>
          <p:cNvPr id="39" name="TextBox 38">
            <a:extLst>
              <a:ext uri="{FF2B5EF4-FFF2-40B4-BE49-F238E27FC236}">
                <a16:creationId xmlns:a16="http://schemas.microsoft.com/office/drawing/2014/main" id="{E18CCDFA-F473-41BD-9340-7E9D13FC1347}"/>
              </a:ext>
            </a:extLst>
          </p:cNvPr>
          <p:cNvSpPr txBox="1"/>
          <p:nvPr/>
        </p:nvSpPr>
        <p:spPr>
          <a:xfrm>
            <a:off x="291510" y="4499440"/>
            <a:ext cx="1060719" cy="369332"/>
          </a:xfrm>
          <a:prstGeom prst="rect">
            <a:avLst/>
          </a:prstGeom>
          <a:noFill/>
        </p:spPr>
        <p:txBody>
          <a:bodyPr wrap="square" rtlCol="0" anchor="ctr">
            <a:spAutoFit/>
          </a:bodyPr>
          <a:lstStyle/>
          <a:p>
            <a:pPr algn="ctr"/>
            <a:r>
              <a:rPr lang="en-US" dirty="0"/>
              <a:t>Jefferson</a:t>
            </a:r>
          </a:p>
        </p:txBody>
      </p:sp>
      <p:sp>
        <p:nvSpPr>
          <p:cNvPr id="7" name="TextBox 6">
            <a:extLst>
              <a:ext uri="{FF2B5EF4-FFF2-40B4-BE49-F238E27FC236}">
                <a16:creationId xmlns:a16="http://schemas.microsoft.com/office/drawing/2014/main" id="{7D0DBA92-4F76-F603-6357-6FA5FBFBAC1A}"/>
              </a:ext>
            </a:extLst>
          </p:cNvPr>
          <p:cNvSpPr txBox="1"/>
          <p:nvPr/>
        </p:nvSpPr>
        <p:spPr>
          <a:xfrm>
            <a:off x="10509952" y="2142701"/>
            <a:ext cx="1654386" cy="1200329"/>
          </a:xfrm>
          <a:prstGeom prst="rect">
            <a:avLst/>
          </a:prstGeom>
          <a:noFill/>
        </p:spPr>
        <p:txBody>
          <a:bodyPr wrap="square" rtlCol="0" anchor="ctr">
            <a:spAutoFit/>
          </a:bodyPr>
          <a:lstStyle/>
          <a:p>
            <a:pPr algn="ctr"/>
            <a:r>
              <a:rPr lang="en-US" b="1" dirty="0"/>
              <a:t>Left</a:t>
            </a:r>
          </a:p>
          <a:p>
            <a:pPr algn="ctr"/>
            <a:r>
              <a:rPr lang="en-US" b="1" dirty="0"/>
              <a:t>Liberalism</a:t>
            </a:r>
          </a:p>
          <a:p>
            <a:pPr algn="ctr"/>
            <a:r>
              <a:rPr lang="en-US" b="1" dirty="0"/>
              <a:t> Progressivism</a:t>
            </a:r>
          </a:p>
          <a:p>
            <a:pPr algn="ctr"/>
            <a:r>
              <a:rPr lang="en-US" b="1" dirty="0"/>
              <a:t>U.S. Democrats</a:t>
            </a:r>
          </a:p>
        </p:txBody>
      </p:sp>
      <p:sp>
        <p:nvSpPr>
          <p:cNvPr id="8" name="TextBox 7">
            <a:extLst>
              <a:ext uri="{FF2B5EF4-FFF2-40B4-BE49-F238E27FC236}">
                <a16:creationId xmlns:a16="http://schemas.microsoft.com/office/drawing/2014/main" id="{8E3DF934-556A-F939-FCE6-65FACC3E1FCE}"/>
              </a:ext>
            </a:extLst>
          </p:cNvPr>
          <p:cNvSpPr txBox="1"/>
          <p:nvPr/>
        </p:nvSpPr>
        <p:spPr>
          <a:xfrm>
            <a:off x="8258869" y="1525352"/>
            <a:ext cx="2163323" cy="369332"/>
          </a:xfrm>
          <a:prstGeom prst="rect">
            <a:avLst/>
          </a:prstGeom>
          <a:noFill/>
        </p:spPr>
        <p:txBody>
          <a:bodyPr wrap="square" rtlCol="0" anchor="ctr">
            <a:spAutoFit/>
          </a:bodyPr>
          <a:lstStyle/>
          <a:p>
            <a:pPr algn="ctr"/>
            <a:r>
              <a:rPr lang="en-US" b="1" dirty="0"/>
              <a:t>Climate Cult Greens</a:t>
            </a:r>
          </a:p>
        </p:txBody>
      </p:sp>
      <p:sp>
        <p:nvSpPr>
          <p:cNvPr id="9" name="TextBox 8">
            <a:extLst>
              <a:ext uri="{FF2B5EF4-FFF2-40B4-BE49-F238E27FC236}">
                <a16:creationId xmlns:a16="http://schemas.microsoft.com/office/drawing/2014/main" id="{3800865B-E624-CFB1-614D-B22A6198C07B}"/>
              </a:ext>
            </a:extLst>
          </p:cNvPr>
          <p:cNvSpPr txBox="1"/>
          <p:nvPr/>
        </p:nvSpPr>
        <p:spPr>
          <a:xfrm>
            <a:off x="9160450" y="2093953"/>
            <a:ext cx="1654386" cy="646331"/>
          </a:xfrm>
          <a:prstGeom prst="rect">
            <a:avLst/>
          </a:prstGeom>
          <a:noFill/>
        </p:spPr>
        <p:txBody>
          <a:bodyPr wrap="square" rtlCol="0" anchor="ctr">
            <a:spAutoFit/>
          </a:bodyPr>
          <a:lstStyle/>
          <a:p>
            <a:pPr algn="ctr"/>
            <a:r>
              <a:rPr lang="en-US" b="1" dirty="0"/>
              <a:t>Cultural Marxism</a:t>
            </a:r>
          </a:p>
        </p:txBody>
      </p:sp>
      <p:sp>
        <p:nvSpPr>
          <p:cNvPr id="19" name="TextBox 18">
            <a:extLst>
              <a:ext uri="{FF2B5EF4-FFF2-40B4-BE49-F238E27FC236}">
                <a16:creationId xmlns:a16="http://schemas.microsoft.com/office/drawing/2014/main" id="{922DEDE9-DB17-9A69-C4EC-F69D25779950}"/>
              </a:ext>
            </a:extLst>
          </p:cNvPr>
          <p:cNvSpPr txBox="1"/>
          <p:nvPr/>
        </p:nvSpPr>
        <p:spPr>
          <a:xfrm>
            <a:off x="7209504" y="2627912"/>
            <a:ext cx="990851" cy="369332"/>
          </a:xfrm>
          <a:prstGeom prst="rect">
            <a:avLst/>
          </a:prstGeom>
          <a:noFill/>
        </p:spPr>
        <p:txBody>
          <a:bodyPr wrap="square" rtlCol="0" anchor="ctr">
            <a:spAutoFit/>
          </a:bodyPr>
          <a:lstStyle/>
          <a:p>
            <a:pPr algn="ctr"/>
            <a:r>
              <a:rPr lang="en-US" b="1" dirty="0">
                <a:solidFill>
                  <a:srgbClr val="CC00FF"/>
                </a:solidFill>
              </a:rPr>
              <a:t>Gramsci</a:t>
            </a:r>
          </a:p>
        </p:txBody>
      </p:sp>
      <p:sp>
        <p:nvSpPr>
          <p:cNvPr id="20" name="TextBox 19">
            <a:extLst>
              <a:ext uri="{FF2B5EF4-FFF2-40B4-BE49-F238E27FC236}">
                <a16:creationId xmlns:a16="http://schemas.microsoft.com/office/drawing/2014/main" id="{EDEF11CE-5F50-E68A-DA6D-7D6180599B46}"/>
              </a:ext>
            </a:extLst>
          </p:cNvPr>
          <p:cNvSpPr txBox="1"/>
          <p:nvPr/>
        </p:nvSpPr>
        <p:spPr>
          <a:xfrm>
            <a:off x="10103065" y="1574397"/>
            <a:ext cx="1654386" cy="646331"/>
          </a:xfrm>
          <a:prstGeom prst="rect">
            <a:avLst/>
          </a:prstGeom>
          <a:noFill/>
        </p:spPr>
        <p:txBody>
          <a:bodyPr wrap="square" rtlCol="0" anchor="ctr">
            <a:spAutoFit/>
          </a:bodyPr>
          <a:lstStyle/>
          <a:p>
            <a:pPr algn="ctr"/>
            <a:r>
              <a:rPr lang="en-US" b="1" dirty="0"/>
              <a:t>Woke </a:t>
            </a:r>
          </a:p>
          <a:p>
            <a:pPr algn="ctr"/>
            <a:r>
              <a:rPr lang="en-US" b="1" dirty="0"/>
              <a:t>Anti-Racist</a:t>
            </a:r>
          </a:p>
        </p:txBody>
      </p:sp>
      <p:sp>
        <p:nvSpPr>
          <p:cNvPr id="4" name="TextBox 3">
            <a:extLst>
              <a:ext uri="{FF2B5EF4-FFF2-40B4-BE49-F238E27FC236}">
                <a16:creationId xmlns:a16="http://schemas.microsoft.com/office/drawing/2014/main" id="{BC06CFC8-44D1-E247-A1EE-79BD40A0FA37}"/>
              </a:ext>
            </a:extLst>
          </p:cNvPr>
          <p:cNvSpPr txBox="1"/>
          <p:nvPr/>
        </p:nvSpPr>
        <p:spPr>
          <a:xfrm>
            <a:off x="8173335" y="2948067"/>
            <a:ext cx="1236947" cy="923330"/>
          </a:xfrm>
          <a:prstGeom prst="rect">
            <a:avLst/>
          </a:prstGeom>
          <a:noFill/>
        </p:spPr>
        <p:txBody>
          <a:bodyPr wrap="square" rtlCol="0" anchor="ctr">
            <a:spAutoFit/>
          </a:bodyPr>
          <a:lstStyle/>
          <a:p>
            <a:pPr algn="ctr"/>
            <a:r>
              <a:rPr lang="en-US" dirty="0"/>
              <a:t>European Turmoil </a:t>
            </a:r>
          </a:p>
          <a:p>
            <a:pPr algn="ctr"/>
            <a:r>
              <a:rPr lang="en-US" dirty="0"/>
              <a:t>1968</a:t>
            </a:r>
          </a:p>
        </p:txBody>
      </p:sp>
      <p:sp>
        <p:nvSpPr>
          <p:cNvPr id="14" name="TextBox 13">
            <a:extLst>
              <a:ext uri="{FF2B5EF4-FFF2-40B4-BE49-F238E27FC236}">
                <a16:creationId xmlns:a16="http://schemas.microsoft.com/office/drawing/2014/main" id="{974C55ED-D1B9-9262-1591-DDD4CFC0AED9}"/>
              </a:ext>
            </a:extLst>
          </p:cNvPr>
          <p:cNvSpPr txBox="1"/>
          <p:nvPr/>
        </p:nvSpPr>
        <p:spPr>
          <a:xfrm>
            <a:off x="5115920" y="1367683"/>
            <a:ext cx="1404217" cy="369332"/>
          </a:xfrm>
          <a:prstGeom prst="rect">
            <a:avLst/>
          </a:prstGeom>
          <a:noFill/>
        </p:spPr>
        <p:txBody>
          <a:bodyPr wrap="square" rtlCol="0" anchor="ctr">
            <a:spAutoFit/>
          </a:bodyPr>
          <a:lstStyle/>
          <a:p>
            <a:pPr algn="ctr"/>
            <a:r>
              <a:rPr lang="en-US" b="1" dirty="0"/>
              <a:t>Fascism </a:t>
            </a:r>
          </a:p>
        </p:txBody>
      </p:sp>
      <p:sp>
        <p:nvSpPr>
          <p:cNvPr id="17" name="TextBox 16">
            <a:extLst>
              <a:ext uri="{FF2B5EF4-FFF2-40B4-BE49-F238E27FC236}">
                <a16:creationId xmlns:a16="http://schemas.microsoft.com/office/drawing/2014/main" id="{13DA011C-6782-6BB1-4176-5D44361DA077}"/>
              </a:ext>
            </a:extLst>
          </p:cNvPr>
          <p:cNvSpPr txBox="1"/>
          <p:nvPr/>
        </p:nvSpPr>
        <p:spPr>
          <a:xfrm>
            <a:off x="1911690" y="2415092"/>
            <a:ext cx="862760" cy="369332"/>
          </a:xfrm>
          <a:prstGeom prst="rect">
            <a:avLst/>
          </a:prstGeom>
          <a:noFill/>
        </p:spPr>
        <p:txBody>
          <a:bodyPr wrap="square" rtlCol="0" anchor="ctr">
            <a:spAutoFit/>
          </a:bodyPr>
          <a:lstStyle/>
          <a:p>
            <a:pPr algn="ctr"/>
            <a:r>
              <a:rPr lang="en-US" b="1" dirty="0">
                <a:solidFill>
                  <a:srgbClr val="CC00FF"/>
                </a:solidFill>
              </a:rPr>
              <a:t>Hegel</a:t>
            </a:r>
          </a:p>
        </p:txBody>
      </p:sp>
      <p:sp>
        <p:nvSpPr>
          <p:cNvPr id="6" name="TextBox 5">
            <a:extLst>
              <a:ext uri="{FF2B5EF4-FFF2-40B4-BE49-F238E27FC236}">
                <a16:creationId xmlns:a16="http://schemas.microsoft.com/office/drawing/2014/main" id="{F5C6EC9F-7E89-6B99-6D6A-B04E9E95D77E}"/>
              </a:ext>
            </a:extLst>
          </p:cNvPr>
          <p:cNvSpPr txBox="1"/>
          <p:nvPr/>
        </p:nvSpPr>
        <p:spPr>
          <a:xfrm>
            <a:off x="10537614" y="736913"/>
            <a:ext cx="1654386" cy="923330"/>
          </a:xfrm>
          <a:prstGeom prst="rect">
            <a:avLst/>
          </a:prstGeom>
          <a:noFill/>
        </p:spPr>
        <p:txBody>
          <a:bodyPr wrap="square" rtlCol="0" anchor="ctr">
            <a:spAutoFit/>
          </a:bodyPr>
          <a:lstStyle/>
          <a:p>
            <a:pPr algn="ctr"/>
            <a:r>
              <a:rPr lang="en-US" b="1" dirty="0"/>
              <a:t>Allies                  with Islamist Totalitarianism</a:t>
            </a:r>
          </a:p>
        </p:txBody>
      </p:sp>
    </p:spTree>
    <p:extLst>
      <p:ext uri="{BB962C8B-B14F-4D97-AF65-F5344CB8AC3E}">
        <p14:creationId xmlns:p14="http://schemas.microsoft.com/office/powerpoint/2010/main" val="2298852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Arrow Connector 52">
            <a:extLst>
              <a:ext uri="{FF2B5EF4-FFF2-40B4-BE49-F238E27FC236}">
                <a16:creationId xmlns:a16="http://schemas.microsoft.com/office/drawing/2014/main" id="{AEFE36C9-2155-432A-A9AA-DBA70A68FA6C}"/>
              </a:ext>
            </a:extLst>
          </p:cNvPr>
          <p:cNvCxnSpPr>
            <a:cxnSpLocks/>
          </p:cNvCxnSpPr>
          <p:nvPr/>
        </p:nvCxnSpPr>
        <p:spPr>
          <a:xfrm>
            <a:off x="1308300" y="3423464"/>
            <a:ext cx="9975050" cy="0"/>
          </a:xfrm>
          <a:prstGeom prst="straightConnector1">
            <a:avLst/>
          </a:prstGeom>
          <a:ln w="38100">
            <a:solidFill>
              <a:schemeClr val="bg2"/>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AD17216-E4B3-4C24-B2D9-1D100DBDA5C3}"/>
              </a:ext>
            </a:extLst>
          </p:cNvPr>
          <p:cNvSpPr>
            <a:spLocks noGrp="1"/>
          </p:cNvSpPr>
          <p:nvPr>
            <p:ph type="ctrTitle"/>
          </p:nvPr>
        </p:nvSpPr>
        <p:spPr/>
        <p:txBody>
          <a:bodyPr/>
          <a:lstStyle/>
          <a:p>
            <a:r>
              <a:rPr lang="en-US" dirty="0"/>
              <a:t>Major Currents of Change </a:t>
            </a:r>
          </a:p>
        </p:txBody>
      </p:sp>
      <p:sp>
        <p:nvSpPr>
          <p:cNvPr id="3" name="Subtitle 2">
            <a:extLst>
              <a:ext uri="{FF2B5EF4-FFF2-40B4-BE49-F238E27FC236}">
                <a16:creationId xmlns:a16="http://schemas.microsoft.com/office/drawing/2014/main" id="{1065AF91-15A7-41EC-99FD-1D449C2F93AD}"/>
              </a:ext>
            </a:extLst>
          </p:cNvPr>
          <p:cNvSpPr>
            <a:spLocks noGrp="1"/>
          </p:cNvSpPr>
          <p:nvPr>
            <p:ph type="subTitle" idx="1"/>
          </p:nvPr>
        </p:nvSpPr>
        <p:spPr>
          <a:xfrm>
            <a:off x="1524000" y="874381"/>
            <a:ext cx="9144000" cy="493149"/>
          </a:xfrm>
        </p:spPr>
        <p:txBody>
          <a:bodyPr/>
          <a:lstStyle/>
          <a:p>
            <a:r>
              <a:rPr lang="en-US" i="1" dirty="0"/>
              <a:t>America Is Center-Right </a:t>
            </a:r>
          </a:p>
        </p:txBody>
      </p:sp>
      <p:sp>
        <p:nvSpPr>
          <p:cNvPr id="26" name="TextBox 25">
            <a:extLst>
              <a:ext uri="{FF2B5EF4-FFF2-40B4-BE49-F238E27FC236}">
                <a16:creationId xmlns:a16="http://schemas.microsoft.com/office/drawing/2014/main" id="{68C4E985-173C-4531-B949-0B7C6810298C}"/>
              </a:ext>
            </a:extLst>
          </p:cNvPr>
          <p:cNvSpPr txBox="1"/>
          <p:nvPr/>
        </p:nvSpPr>
        <p:spPr>
          <a:xfrm>
            <a:off x="234709" y="3261814"/>
            <a:ext cx="750499" cy="369332"/>
          </a:xfrm>
          <a:prstGeom prst="rect">
            <a:avLst/>
          </a:prstGeom>
          <a:noFill/>
        </p:spPr>
        <p:txBody>
          <a:bodyPr wrap="square" rtlCol="0" anchor="ctr">
            <a:spAutoFit/>
          </a:bodyPr>
          <a:lstStyle/>
          <a:p>
            <a:pPr algn="ctr"/>
            <a:r>
              <a:rPr lang="en-US" b="1" dirty="0"/>
              <a:t>1790</a:t>
            </a:r>
          </a:p>
        </p:txBody>
      </p:sp>
      <p:sp>
        <p:nvSpPr>
          <p:cNvPr id="40" name="Arrow: Right 39">
            <a:extLst>
              <a:ext uri="{FF2B5EF4-FFF2-40B4-BE49-F238E27FC236}">
                <a16:creationId xmlns:a16="http://schemas.microsoft.com/office/drawing/2014/main" id="{DEC5A28E-B7D0-4264-9A57-39CB5158EC4B}"/>
              </a:ext>
            </a:extLst>
          </p:cNvPr>
          <p:cNvSpPr/>
          <p:nvPr/>
        </p:nvSpPr>
        <p:spPr>
          <a:xfrm>
            <a:off x="627690" y="2199832"/>
            <a:ext cx="11552957" cy="2901268"/>
          </a:xfrm>
          <a:prstGeom prst="rightArrow">
            <a:avLst/>
          </a:prstGeom>
          <a:no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1B0C6A06-5CBE-44DC-857E-0E5C5C473C10}"/>
              </a:ext>
            </a:extLst>
          </p:cNvPr>
          <p:cNvSpPr txBox="1"/>
          <p:nvPr/>
        </p:nvSpPr>
        <p:spPr>
          <a:xfrm>
            <a:off x="1583706" y="4959762"/>
            <a:ext cx="1659147" cy="369332"/>
          </a:xfrm>
          <a:prstGeom prst="rect">
            <a:avLst/>
          </a:prstGeom>
          <a:noFill/>
        </p:spPr>
        <p:txBody>
          <a:bodyPr wrap="square" rtlCol="0">
            <a:spAutoFit/>
          </a:bodyPr>
          <a:lstStyle/>
          <a:p>
            <a:r>
              <a:rPr lang="en-US" b="1" i="1" dirty="0">
                <a:solidFill>
                  <a:schemeClr val="bg1"/>
                </a:solidFill>
              </a:rPr>
              <a:t>1.Tidewater</a:t>
            </a:r>
          </a:p>
        </p:txBody>
      </p:sp>
      <p:sp>
        <p:nvSpPr>
          <p:cNvPr id="75" name="TextBox 74">
            <a:extLst>
              <a:ext uri="{FF2B5EF4-FFF2-40B4-BE49-F238E27FC236}">
                <a16:creationId xmlns:a16="http://schemas.microsoft.com/office/drawing/2014/main" id="{A53629CE-A25C-4C07-8BEC-A33C522BBF1A}"/>
              </a:ext>
            </a:extLst>
          </p:cNvPr>
          <p:cNvSpPr txBox="1"/>
          <p:nvPr/>
        </p:nvSpPr>
        <p:spPr>
          <a:xfrm>
            <a:off x="32510" y="1287761"/>
            <a:ext cx="12150831" cy="1631216"/>
          </a:xfrm>
          <a:prstGeom prst="rect">
            <a:avLst/>
          </a:prstGeom>
          <a:noFill/>
        </p:spPr>
        <p:txBody>
          <a:bodyPr wrap="square" rtlCol="0">
            <a:spAutoFit/>
          </a:bodyPr>
          <a:lstStyle/>
          <a:p>
            <a:pPr algn="ctr"/>
            <a:r>
              <a:rPr lang="en-US" sz="2000" b="1" dirty="0"/>
              <a:t>From Frontier to Agrarian to Industrial to Information Eras</a:t>
            </a:r>
          </a:p>
          <a:p>
            <a:pPr algn="ctr"/>
            <a:r>
              <a:rPr lang="en-US" sz="2000" b="1" dirty="0"/>
              <a:t>Urbanization and automobile-based society</a:t>
            </a:r>
          </a:p>
          <a:p>
            <a:pPr algn="ctr"/>
            <a:r>
              <a:rPr lang="en-US" sz="2000" b="1" dirty="0"/>
              <a:t>From Manifest Destiny to World Power to Super Power to Sole Uber Super Power to Present (TBD)</a:t>
            </a:r>
          </a:p>
          <a:p>
            <a:pPr algn="ctr"/>
            <a:r>
              <a:rPr lang="en-US" sz="2000" b="1" dirty="0"/>
              <a:t>From Assimilation of Catholics to Exclusions and Ellis Island to 1924 to Post WW 2 to 1965/1986 Immigration Acts to Illegal Alien Invasion</a:t>
            </a:r>
          </a:p>
        </p:txBody>
      </p:sp>
      <p:sp>
        <p:nvSpPr>
          <p:cNvPr id="76" name="TextBox 75">
            <a:extLst>
              <a:ext uri="{FF2B5EF4-FFF2-40B4-BE49-F238E27FC236}">
                <a16:creationId xmlns:a16="http://schemas.microsoft.com/office/drawing/2014/main" id="{391A2B8D-0691-4EA7-A0C5-9B9F9D6521EC}"/>
              </a:ext>
            </a:extLst>
          </p:cNvPr>
          <p:cNvSpPr txBox="1"/>
          <p:nvPr/>
        </p:nvSpPr>
        <p:spPr>
          <a:xfrm>
            <a:off x="1923720" y="6407535"/>
            <a:ext cx="8368410" cy="461665"/>
          </a:xfrm>
          <a:prstGeom prst="rect">
            <a:avLst/>
          </a:prstGeom>
          <a:noFill/>
        </p:spPr>
        <p:txBody>
          <a:bodyPr wrap="square" rtlCol="0">
            <a:spAutoFit/>
          </a:bodyPr>
          <a:lstStyle/>
          <a:p>
            <a:pPr algn="ctr"/>
            <a:r>
              <a:rPr lang="en-US" sz="2400" b="1" i="1" dirty="0"/>
              <a:t>Change is obvious, but wasn’t deterministic</a:t>
            </a:r>
          </a:p>
        </p:txBody>
      </p:sp>
      <p:sp>
        <p:nvSpPr>
          <p:cNvPr id="52" name="TextBox 51">
            <a:extLst>
              <a:ext uri="{FF2B5EF4-FFF2-40B4-BE49-F238E27FC236}">
                <a16:creationId xmlns:a16="http://schemas.microsoft.com/office/drawing/2014/main" id="{0947E0F6-CBE7-4CBC-A4BB-708033844329}"/>
              </a:ext>
            </a:extLst>
          </p:cNvPr>
          <p:cNvSpPr txBox="1"/>
          <p:nvPr/>
        </p:nvSpPr>
        <p:spPr>
          <a:xfrm>
            <a:off x="3181287" y="2863978"/>
            <a:ext cx="1296762" cy="584775"/>
          </a:xfrm>
          <a:prstGeom prst="rect">
            <a:avLst/>
          </a:prstGeom>
          <a:noFill/>
        </p:spPr>
        <p:txBody>
          <a:bodyPr wrap="square" rtlCol="0" anchor="ctr">
            <a:spAutoFit/>
          </a:bodyPr>
          <a:lstStyle/>
          <a:p>
            <a:pPr algn="ctr"/>
            <a:r>
              <a:rPr lang="en-US" sz="1400" b="1" dirty="0">
                <a:solidFill>
                  <a:srgbClr val="FF0000"/>
                </a:solidFill>
              </a:rPr>
              <a:t>1861-1865 </a:t>
            </a:r>
            <a:r>
              <a:rPr lang="en-US" b="1" u="sng" dirty="0">
                <a:solidFill>
                  <a:srgbClr val="FF0000"/>
                </a:solidFill>
              </a:rPr>
              <a:t>The War</a:t>
            </a:r>
          </a:p>
        </p:txBody>
      </p:sp>
      <p:sp>
        <p:nvSpPr>
          <p:cNvPr id="59" name="TextBox 58">
            <a:extLst>
              <a:ext uri="{FF2B5EF4-FFF2-40B4-BE49-F238E27FC236}">
                <a16:creationId xmlns:a16="http://schemas.microsoft.com/office/drawing/2014/main" id="{B0A42D99-06F2-4D62-B0F7-5B617F295A04}"/>
              </a:ext>
            </a:extLst>
          </p:cNvPr>
          <p:cNvSpPr txBox="1"/>
          <p:nvPr/>
        </p:nvSpPr>
        <p:spPr>
          <a:xfrm>
            <a:off x="29816" y="4395653"/>
            <a:ext cx="1060719" cy="369332"/>
          </a:xfrm>
          <a:prstGeom prst="rect">
            <a:avLst/>
          </a:prstGeom>
          <a:noFill/>
        </p:spPr>
        <p:txBody>
          <a:bodyPr wrap="square" rtlCol="0" anchor="ctr">
            <a:spAutoFit/>
          </a:bodyPr>
          <a:lstStyle/>
          <a:p>
            <a:pPr algn="ctr"/>
            <a:r>
              <a:rPr lang="en-US" dirty="0"/>
              <a:t>Hamilton</a:t>
            </a:r>
          </a:p>
        </p:txBody>
      </p:sp>
      <p:sp>
        <p:nvSpPr>
          <p:cNvPr id="63" name="TextBox 62">
            <a:extLst>
              <a:ext uri="{FF2B5EF4-FFF2-40B4-BE49-F238E27FC236}">
                <a16:creationId xmlns:a16="http://schemas.microsoft.com/office/drawing/2014/main" id="{365D7D83-DDBB-4B42-A9AD-E9C386B7BA6C}"/>
              </a:ext>
            </a:extLst>
          </p:cNvPr>
          <p:cNvSpPr txBox="1"/>
          <p:nvPr/>
        </p:nvSpPr>
        <p:spPr>
          <a:xfrm>
            <a:off x="29816" y="2542760"/>
            <a:ext cx="1060719" cy="369332"/>
          </a:xfrm>
          <a:prstGeom prst="rect">
            <a:avLst/>
          </a:prstGeom>
          <a:noFill/>
        </p:spPr>
        <p:txBody>
          <a:bodyPr wrap="square" rtlCol="0" anchor="ctr">
            <a:spAutoFit/>
          </a:bodyPr>
          <a:lstStyle/>
          <a:p>
            <a:pPr algn="ctr"/>
            <a:r>
              <a:rPr lang="en-US" dirty="0"/>
              <a:t>Jefferson</a:t>
            </a:r>
          </a:p>
        </p:txBody>
      </p:sp>
      <p:cxnSp>
        <p:nvCxnSpPr>
          <p:cNvPr id="5" name="Straight Connector 4">
            <a:extLst>
              <a:ext uri="{FF2B5EF4-FFF2-40B4-BE49-F238E27FC236}">
                <a16:creationId xmlns:a16="http://schemas.microsoft.com/office/drawing/2014/main" id="{C38DBED2-9790-D77A-E07E-E6FB25E583FE}"/>
              </a:ext>
            </a:extLst>
          </p:cNvPr>
          <p:cNvCxnSpPr>
            <a:cxnSpLocks/>
          </p:cNvCxnSpPr>
          <p:nvPr/>
        </p:nvCxnSpPr>
        <p:spPr>
          <a:xfrm flipV="1">
            <a:off x="-14234" y="3414178"/>
            <a:ext cx="12206234" cy="31594"/>
          </a:xfrm>
          <a:prstGeom prst="line">
            <a:avLst/>
          </a:prstGeom>
          <a:ln w="9525" cap="flat" cmpd="sng" algn="ctr">
            <a:solidFill>
              <a:schemeClr val="accent1"/>
            </a:solidFill>
            <a:prstDash val="dash"/>
            <a:round/>
            <a:headEnd type="none" w="med" len="med"/>
            <a:tailEnd type="none" w="med" len="med"/>
          </a:ln>
          <a:effectLst>
            <a:glow rad="101600">
              <a:srgbClr val="7030A0">
                <a:alpha val="60000"/>
              </a:srgbClr>
            </a:glow>
          </a:effectLst>
        </p:spPr>
        <p:style>
          <a:lnRef idx="0">
            <a:scrgbClr r="0" g="0" b="0"/>
          </a:lnRef>
          <a:fillRef idx="0">
            <a:scrgbClr r="0" g="0" b="0"/>
          </a:fillRef>
          <a:effectRef idx="0">
            <a:scrgbClr r="0" g="0" b="0"/>
          </a:effectRef>
          <a:fontRef idx="minor">
            <a:schemeClr val="tx1"/>
          </a:fontRef>
        </p:style>
      </p:cxnSp>
      <p:sp>
        <p:nvSpPr>
          <p:cNvPr id="11" name="TextBox 10">
            <a:extLst>
              <a:ext uri="{FF2B5EF4-FFF2-40B4-BE49-F238E27FC236}">
                <a16:creationId xmlns:a16="http://schemas.microsoft.com/office/drawing/2014/main" id="{D4A056CA-234B-51FF-9D10-6EC2134A52D4}"/>
              </a:ext>
            </a:extLst>
          </p:cNvPr>
          <p:cNvSpPr txBox="1"/>
          <p:nvPr/>
        </p:nvSpPr>
        <p:spPr>
          <a:xfrm>
            <a:off x="3855711" y="3261814"/>
            <a:ext cx="750499" cy="369332"/>
          </a:xfrm>
          <a:prstGeom prst="rect">
            <a:avLst/>
          </a:prstGeom>
          <a:noFill/>
        </p:spPr>
        <p:txBody>
          <a:bodyPr wrap="square" rtlCol="0" anchor="ctr">
            <a:spAutoFit/>
          </a:bodyPr>
          <a:lstStyle/>
          <a:p>
            <a:pPr algn="ctr"/>
            <a:r>
              <a:rPr lang="en-US" b="1" dirty="0"/>
              <a:t>1870</a:t>
            </a:r>
          </a:p>
        </p:txBody>
      </p:sp>
      <p:sp>
        <p:nvSpPr>
          <p:cNvPr id="12" name="TextBox 11">
            <a:extLst>
              <a:ext uri="{FF2B5EF4-FFF2-40B4-BE49-F238E27FC236}">
                <a16:creationId xmlns:a16="http://schemas.microsoft.com/office/drawing/2014/main" id="{06A0D3CA-230F-2666-BDA9-C3F34EB0367C}"/>
              </a:ext>
            </a:extLst>
          </p:cNvPr>
          <p:cNvSpPr txBox="1"/>
          <p:nvPr/>
        </p:nvSpPr>
        <p:spPr>
          <a:xfrm>
            <a:off x="2064551" y="3261814"/>
            <a:ext cx="750499" cy="369332"/>
          </a:xfrm>
          <a:prstGeom prst="rect">
            <a:avLst/>
          </a:prstGeom>
          <a:noFill/>
        </p:spPr>
        <p:txBody>
          <a:bodyPr wrap="square" rtlCol="0" anchor="ctr">
            <a:spAutoFit/>
          </a:bodyPr>
          <a:lstStyle/>
          <a:p>
            <a:pPr algn="ctr"/>
            <a:r>
              <a:rPr lang="en-US" b="1" dirty="0"/>
              <a:t>1830</a:t>
            </a:r>
          </a:p>
        </p:txBody>
      </p:sp>
      <p:sp>
        <p:nvSpPr>
          <p:cNvPr id="13" name="TextBox 12">
            <a:extLst>
              <a:ext uri="{FF2B5EF4-FFF2-40B4-BE49-F238E27FC236}">
                <a16:creationId xmlns:a16="http://schemas.microsoft.com/office/drawing/2014/main" id="{A1FADAD3-16D7-68DD-1967-B968472FD91E}"/>
              </a:ext>
            </a:extLst>
          </p:cNvPr>
          <p:cNvSpPr txBox="1"/>
          <p:nvPr/>
        </p:nvSpPr>
        <p:spPr>
          <a:xfrm>
            <a:off x="1120351" y="3261814"/>
            <a:ext cx="750499" cy="369332"/>
          </a:xfrm>
          <a:prstGeom prst="rect">
            <a:avLst/>
          </a:prstGeom>
          <a:noFill/>
        </p:spPr>
        <p:txBody>
          <a:bodyPr wrap="square" rtlCol="0" anchor="ctr">
            <a:spAutoFit/>
          </a:bodyPr>
          <a:lstStyle/>
          <a:p>
            <a:pPr algn="ctr"/>
            <a:r>
              <a:rPr lang="en-US" b="1" dirty="0"/>
              <a:t>1810</a:t>
            </a:r>
          </a:p>
        </p:txBody>
      </p:sp>
      <p:sp>
        <p:nvSpPr>
          <p:cNvPr id="14" name="TextBox 13">
            <a:extLst>
              <a:ext uri="{FF2B5EF4-FFF2-40B4-BE49-F238E27FC236}">
                <a16:creationId xmlns:a16="http://schemas.microsoft.com/office/drawing/2014/main" id="{921958CE-687A-23F0-C274-FC9EAFB3E739}"/>
              </a:ext>
            </a:extLst>
          </p:cNvPr>
          <p:cNvSpPr txBox="1"/>
          <p:nvPr/>
        </p:nvSpPr>
        <p:spPr>
          <a:xfrm>
            <a:off x="11209869" y="3261814"/>
            <a:ext cx="750499" cy="369332"/>
          </a:xfrm>
          <a:prstGeom prst="rect">
            <a:avLst/>
          </a:prstGeom>
          <a:noFill/>
        </p:spPr>
        <p:txBody>
          <a:bodyPr wrap="square" rtlCol="0" anchor="ctr">
            <a:spAutoFit/>
          </a:bodyPr>
          <a:lstStyle/>
          <a:p>
            <a:pPr algn="ctr"/>
            <a:r>
              <a:rPr lang="en-US" b="1" dirty="0"/>
              <a:t>2020</a:t>
            </a:r>
          </a:p>
        </p:txBody>
      </p:sp>
      <p:sp>
        <p:nvSpPr>
          <p:cNvPr id="15" name="TextBox 14">
            <a:extLst>
              <a:ext uri="{FF2B5EF4-FFF2-40B4-BE49-F238E27FC236}">
                <a16:creationId xmlns:a16="http://schemas.microsoft.com/office/drawing/2014/main" id="{4E0543D6-BD48-DE90-7812-E49778A9202A}"/>
              </a:ext>
            </a:extLst>
          </p:cNvPr>
          <p:cNvSpPr txBox="1"/>
          <p:nvPr/>
        </p:nvSpPr>
        <p:spPr>
          <a:xfrm>
            <a:off x="10259014" y="3261814"/>
            <a:ext cx="750499" cy="369332"/>
          </a:xfrm>
          <a:prstGeom prst="rect">
            <a:avLst/>
          </a:prstGeom>
          <a:noFill/>
        </p:spPr>
        <p:txBody>
          <a:bodyPr wrap="square" rtlCol="0" anchor="ctr">
            <a:spAutoFit/>
          </a:bodyPr>
          <a:lstStyle/>
          <a:p>
            <a:pPr algn="ctr"/>
            <a:r>
              <a:rPr lang="en-US" b="1" dirty="0"/>
              <a:t>2010</a:t>
            </a:r>
          </a:p>
        </p:txBody>
      </p:sp>
      <p:sp>
        <p:nvSpPr>
          <p:cNvPr id="16" name="TextBox 15">
            <a:extLst>
              <a:ext uri="{FF2B5EF4-FFF2-40B4-BE49-F238E27FC236}">
                <a16:creationId xmlns:a16="http://schemas.microsoft.com/office/drawing/2014/main" id="{79655929-BB36-5C65-AF81-022DD0EB1EB6}"/>
              </a:ext>
            </a:extLst>
          </p:cNvPr>
          <p:cNvSpPr txBox="1"/>
          <p:nvPr/>
        </p:nvSpPr>
        <p:spPr>
          <a:xfrm>
            <a:off x="9353732" y="3261814"/>
            <a:ext cx="750499" cy="369332"/>
          </a:xfrm>
          <a:prstGeom prst="rect">
            <a:avLst/>
          </a:prstGeom>
          <a:noFill/>
        </p:spPr>
        <p:txBody>
          <a:bodyPr wrap="square" rtlCol="0" anchor="ctr">
            <a:spAutoFit/>
          </a:bodyPr>
          <a:lstStyle/>
          <a:p>
            <a:pPr algn="ctr"/>
            <a:r>
              <a:rPr lang="en-US" b="1" dirty="0"/>
              <a:t>1990</a:t>
            </a:r>
          </a:p>
        </p:txBody>
      </p:sp>
      <p:sp>
        <p:nvSpPr>
          <p:cNvPr id="17" name="TextBox 16">
            <a:extLst>
              <a:ext uri="{FF2B5EF4-FFF2-40B4-BE49-F238E27FC236}">
                <a16:creationId xmlns:a16="http://schemas.microsoft.com/office/drawing/2014/main" id="{20B021A2-3E03-F8BD-8DA7-A3878A1952AE}"/>
              </a:ext>
            </a:extLst>
          </p:cNvPr>
          <p:cNvSpPr txBox="1"/>
          <p:nvPr/>
        </p:nvSpPr>
        <p:spPr>
          <a:xfrm>
            <a:off x="7538023" y="3261814"/>
            <a:ext cx="750499" cy="369332"/>
          </a:xfrm>
          <a:prstGeom prst="rect">
            <a:avLst/>
          </a:prstGeom>
          <a:noFill/>
        </p:spPr>
        <p:txBody>
          <a:bodyPr wrap="square" rtlCol="0" anchor="ctr">
            <a:spAutoFit/>
          </a:bodyPr>
          <a:lstStyle/>
          <a:p>
            <a:pPr algn="ctr"/>
            <a:r>
              <a:rPr lang="en-US" b="1" dirty="0"/>
              <a:t>1950</a:t>
            </a:r>
          </a:p>
        </p:txBody>
      </p:sp>
      <p:sp>
        <p:nvSpPr>
          <p:cNvPr id="18" name="TextBox 17">
            <a:extLst>
              <a:ext uri="{FF2B5EF4-FFF2-40B4-BE49-F238E27FC236}">
                <a16:creationId xmlns:a16="http://schemas.microsoft.com/office/drawing/2014/main" id="{68EEB78E-8A2F-893C-7D1F-C36147F364AB}"/>
              </a:ext>
            </a:extLst>
          </p:cNvPr>
          <p:cNvSpPr txBox="1"/>
          <p:nvPr/>
        </p:nvSpPr>
        <p:spPr>
          <a:xfrm>
            <a:off x="5732715" y="3261814"/>
            <a:ext cx="750499" cy="369332"/>
          </a:xfrm>
          <a:prstGeom prst="rect">
            <a:avLst/>
          </a:prstGeom>
          <a:noFill/>
        </p:spPr>
        <p:txBody>
          <a:bodyPr wrap="square" rtlCol="0" anchor="ctr">
            <a:spAutoFit/>
          </a:bodyPr>
          <a:lstStyle/>
          <a:p>
            <a:pPr algn="ctr"/>
            <a:r>
              <a:rPr lang="en-US" b="1" dirty="0"/>
              <a:t>1910</a:t>
            </a:r>
          </a:p>
        </p:txBody>
      </p:sp>
      <p:sp>
        <p:nvSpPr>
          <p:cNvPr id="19" name="TextBox 18">
            <a:extLst>
              <a:ext uri="{FF2B5EF4-FFF2-40B4-BE49-F238E27FC236}">
                <a16:creationId xmlns:a16="http://schemas.microsoft.com/office/drawing/2014/main" id="{3B0DEBF2-8B47-5234-E4F2-758337193ECE}"/>
              </a:ext>
            </a:extLst>
          </p:cNvPr>
          <p:cNvSpPr txBox="1"/>
          <p:nvPr/>
        </p:nvSpPr>
        <p:spPr>
          <a:xfrm>
            <a:off x="4789072" y="3261814"/>
            <a:ext cx="750499" cy="369332"/>
          </a:xfrm>
          <a:prstGeom prst="rect">
            <a:avLst/>
          </a:prstGeom>
          <a:noFill/>
        </p:spPr>
        <p:txBody>
          <a:bodyPr wrap="square" rtlCol="0" anchor="ctr">
            <a:spAutoFit/>
          </a:bodyPr>
          <a:lstStyle/>
          <a:p>
            <a:pPr algn="ctr"/>
            <a:r>
              <a:rPr lang="en-US" b="1" dirty="0"/>
              <a:t>1890</a:t>
            </a:r>
          </a:p>
        </p:txBody>
      </p:sp>
      <p:sp>
        <p:nvSpPr>
          <p:cNvPr id="20" name="TextBox 19">
            <a:extLst>
              <a:ext uri="{FF2B5EF4-FFF2-40B4-BE49-F238E27FC236}">
                <a16:creationId xmlns:a16="http://schemas.microsoft.com/office/drawing/2014/main" id="{95ACDDD7-1BF3-BB48-C0E9-255AF1A06BD2}"/>
              </a:ext>
            </a:extLst>
          </p:cNvPr>
          <p:cNvSpPr txBox="1"/>
          <p:nvPr/>
        </p:nvSpPr>
        <p:spPr>
          <a:xfrm>
            <a:off x="2975083" y="3261814"/>
            <a:ext cx="750499" cy="369332"/>
          </a:xfrm>
          <a:prstGeom prst="rect">
            <a:avLst/>
          </a:prstGeom>
          <a:noFill/>
        </p:spPr>
        <p:txBody>
          <a:bodyPr wrap="square" rtlCol="0" anchor="ctr">
            <a:spAutoFit/>
          </a:bodyPr>
          <a:lstStyle/>
          <a:p>
            <a:pPr algn="ctr"/>
            <a:r>
              <a:rPr lang="en-US" b="1" dirty="0"/>
              <a:t>1850</a:t>
            </a:r>
          </a:p>
        </p:txBody>
      </p:sp>
      <p:sp>
        <p:nvSpPr>
          <p:cNvPr id="36" name="TextBox 35">
            <a:extLst>
              <a:ext uri="{FF2B5EF4-FFF2-40B4-BE49-F238E27FC236}">
                <a16:creationId xmlns:a16="http://schemas.microsoft.com/office/drawing/2014/main" id="{C5B62A30-ECE6-B86B-EF4D-068027665523}"/>
              </a:ext>
            </a:extLst>
          </p:cNvPr>
          <p:cNvSpPr txBox="1"/>
          <p:nvPr/>
        </p:nvSpPr>
        <p:spPr>
          <a:xfrm>
            <a:off x="8448450" y="3261814"/>
            <a:ext cx="750499" cy="369332"/>
          </a:xfrm>
          <a:prstGeom prst="rect">
            <a:avLst/>
          </a:prstGeom>
          <a:noFill/>
        </p:spPr>
        <p:txBody>
          <a:bodyPr wrap="square" rtlCol="0" anchor="ctr">
            <a:spAutoFit/>
          </a:bodyPr>
          <a:lstStyle/>
          <a:p>
            <a:pPr algn="ctr"/>
            <a:r>
              <a:rPr lang="en-US" b="1" dirty="0"/>
              <a:t>1970</a:t>
            </a:r>
          </a:p>
        </p:txBody>
      </p:sp>
      <p:sp>
        <p:nvSpPr>
          <p:cNvPr id="37" name="TextBox 36">
            <a:extLst>
              <a:ext uri="{FF2B5EF4-FFF2-40B4-BE49-F238E27FC236}">
                <a16:creationId xmlns:a16="http://schemas.microsoft.com/office/drawing/2014/main" id="{0936CC0B-913A-1DA9-12B0-5814ECB9FA17}"/>
              </a:ext>
            </a:extLst>
          </p:cNvPr>
          <p:cNvSpPr txBox="1"/>
          <p:nvPr/>
        </p:nvSpPr>
        <p:spPr>
          <a:xfrm>
            <a:off x="6609955" y="3261814"/>
            <a:ext cx="750499" cy="369332"/>
          </a:xfrm>
          <a:prstGeom prst="rect">
            <a:avLst/>
          </a:prstGeom>
          <a:noFill/>
        </p:spPr>
        <p:txBody>
          <a:bodyPr wrap="square" rtlCol="0" anchor="ctr">
            <a:spAutoFit/>
          </a:bodyPr>
          <a:lstStyle/>
          <a:p>
            <a:pPr algn="ctr"/>
            <a:r>
              <a:rPr lang="en-US" b="1" dirty="0"/>
              <a:t>1930</a:t>
            </a:r>
          </a:p>
        </p:txBody>
      </p:sp>
      <p:sp>
        <p:nvSpPr>
          <p:cNvPr id="6" name="TextBox 5">
            <a:extLst>
              <a:ext uri="{FF2B5EF4-FFF2-40B4-BE49-F238E27FC236}">
                <a16:creationId xmlns:a16="http://schemas.microsoft.com/office/drawing/2014/main" id="{F715A80D-5B4D-E552-838A-9CFA06A787A4}"/>
              </a:ext>
            </a:extLst>
          </p:cNvPr>
          <p:cNvSpPr txBox="1"/>
          <p:nvPr/>
        </p:nvSpPr>
        <p:spPr>
          <a:xfrm>
            <a:off x="6559061" y="2884448"/>
            <a:ext cx="1875857" cy="584775"/>
          </a:xfrm>
          <a:prstGeom prst="rect">
            <a:avLst/>
          </a:prstGeom>
          <a:noFill/>
        </p:spPr>
        <p:txBody>
          <a:bodyPr wrap="square" rtlCol="0" anchor="ctr">
            <a:spAutoFit/>
          </a:bodyPr>
          <a:lstStyle/>
          <a:p>
            <a:pPr algn="ctr"/>
            <a:r>
              <a:rPr lang="en-US" sz="1400" b="1" dirty="0">
                <a:solidFill>
                  <a:srgbClr val="FF0000"/>
                </a:solidFill>
              </a:rPr>
              <a:t>1941-1945                    </a:t>
            </a:r>
            <a:r>
              <a:rPr lang="en-US" b="1" u="sng" dirty="0">
                <a:solidFill>
                  <a:srgbClr val="FF0000"/>
                </a:solidFill>
              </a:rPr>
              <a:t>The Other War</a:t>
            </a:r>
          </a:p>
        </p:txBody>
      </p:sp>
      <p:sp>
        <p:nvSpPr>
          <p:cNvPr id="7" name="TextBox 6">
            <a:extLst>
              <a:ext uri="{FF2B5EF4-FFF2-40B4-BE49-F238E27FC236}">
                <a16:creationId xmlns:a16="http://schemas.microsoft.com/office/drawing/2014/main" id="{25287325-C285-ABD5-C558-DB2CFCC11456}"/>
              </a:ext>
            </a:extLst>
          </p:cNvPr>
          <p:cNvSpPr txBox="1"/>
          <p:nvPr/>
        </p:nvSpPr>
        <p:spPr>
          <a:xfrm>
            <a:off x="0" y="4567067"/>
            <a:ext cx="12150831" cy="1938992"/>
          </a:xfrm>
          <a:prstGeom prst="rect">
            <a:avLst/>
          </a:prstGeom>
          <a:noFill/>
        </p:spPr>
        <p:txBody>
          <a:bodyPr wrap="square" rtlCol="0">
            <a:spAutoFit/>
          </a:bodyPr>
          <a:lstStyle/>
          <a:p>
            <a:pPr algn="ctr"/>
            <a:r>
              <a:rPr lang="en-US" sz="2000" b="1" dirty="0"/>
              <a:t>Black experience from slavery to segregation to Civil Rights Movement to reverse discrimination &amp; CRT</a:t>
            </a:r>
          </a:p>
          <a:p>
            <a:pPr algn="ctr"/>
            <a:r>
              <a:rPr lang="en-US" sz="2000" b="1" dirty="0"/>
              <a:t>4 Great Awakenings to Post-Christian Paganism</a:t>
            </a:r>
          </a:p>
          <a:p>
            <a:pPr algn="ctr"/>
            <a:r>
              <a:rPr lang="en-US" sz="2000" b="1" dirty="0"/>
              <a:t>Growth and power of the Federal Government, Shredding of the Constitution, Institutionalized Welfare State</a:t>
            </a:r>
          </a:p>
          <a:p>
            <a:pPr algn="ctr"/>
            <a:r>
              <a:rPr lang="en-US" sz="2000" b="1" dirty="0"/>
              <a:t>Evolution of Public Education</a:t>
            </a:r>
          </a:p>
          <a:p>
            <a:pPr algn="ctr"/>
            <a:r>
              <a:rPr lang="en-US" sz="2000" b="1" dirty="0"/>
              <a:t>Motion pictures, radio, television, internet influence</a:t>
            </a:r>
          </a:p>
          <a:p>
            <a:pPr algn="ctr"/>
            <a:r>
              <a:rPr lang="en-US" sz="2000" b="1" dirty="0"/>
              <a:t>Sexual revolution and roles of women in society </a:t>
            </a:r>
          </a:p>
        </p:txBody>
      </p:sp>
      <p:sp>
        <p:nvSpPr>
          <p:cNvPr id="8" name="TextBox 7">
            <a:extLst>
              <a:ext uri="{FF2B5EF4-FFF2-40B4-BE49-F238E27FC236}">
                <a16:creationId xmlns:a16="http://schemas.microsoft.com/office/drawing/2014/main" id="{75D7F15B-6CA5-3575-4BA2-1685F4AD1D55}"/>
              </a:ext>
            </a:extLst>
          </p:cNvPr>
          <p:cNvSpPr txBox="1"/>
          <p:nvPr/>
        </p:nvSpPr>
        <p:spPr>
          <a:xfrm>
            <a:off x="5585348" y="3470681"/>
            <a:ext cx="2434279" cy="369332"/>
          </a:xfrm>
          <a:prstGeom prst="rect">
            <a:avLst/>
          </a:prstGeom>
          <a:noFill/>
        </p:spPr>
        <p:txBody>
          <a:bodyPr wrap="square" rtlCol="0" anchor="ctr">
            <a:spAutoFit/>
          </a:bodyPr>
          <a:lstStyle/>
          <a:p>
            <a:pPr algn="ctr"/>
            <a:r>
              <a:rPr lang="en-US" sz="1400" b="1" dirty="0">
                <a:solidFill>
                  <a:srgbClr val="FF0000"/>
                </a:solidFill>
              </a:rPr>
              <a:t>1914-1918 </a:t>
            </a:r>
            <a:r>
              <a:rPr lang="en-US" b="1" u="sng" dirty="0">
                <a:solidFill>
                  <a:srgbClr val="FF0000"/>
                </a:solidFill>
              </a:rPr>
              <a:t>Shock</a:t>
            </a:r>
          </a:p>
        </p:txBody>
      </p:sp>
      <p:sp>
        <p:nvSpPr>
          <p:cNvPr id="9" name="TextBox 8">
            <a:extLst>
              <a:ext uri="{FF2B5EF4-FFF2-40B4-BE49-F238E27FC236}">
                <a16:creationId xmlns:a16="http://schemas.microsoft.com/office/drawing/2014/main" id="{CD49BB68-00DD-734B-03B3-45DDD734348A}"/>
              </a:ext>
            </a:extLst>
          </p:cNvPr>
          <p:cNvSpPr txBox="1"/>
          <p:nvPr/>
        </p:nvSpPr>
        <p:spPr>
          <a:xfrm>
            <a:off x="5904306" y="3723585"/>
            <a:ext cx="2733875" cy="369332"/>
          </a:xfrm>
          <a:prstGeom prst="rect">
            <a:avLst/>
          </a:prstGeom>
          <a:noFill/>
        </p:spPr>
        <p:txBody>
          <a:bodyPr wrap="square" rtlCol="0" anchor="ctr">
            <a:spAutoFit/>
          </a:bodyPr>
          <a:lstStyle/>
          <a:p>
            <a:pPr algn="ctr"/>
            <a:r>
              <a:rPr lang="en-US" sz="1400" b="1" dirty="0">
                <a:solidFill>
                  <a:srgbClr val="FF0000"/>
                </a:solidFill>
              </a:rPr>
              <a:t>1929-1939 </a:t>
            </a:r>
            <a:r>
              <a:rPr lang="en-US" b="1" u="sng" dirty="0">
                <a:solidFill>
                  <a:srgbClr val="FF0000"/>
                </a:solidFill>
              </a:rPr>
              <a:t>Shock 2</a:t>
            </a:r>
          </a:p>
        </p:txBody>
      </p:sp>
      <p:sp>
        <p:nvSpPr>
          <p:cNvPr id="10" name="TextBox 9">
            <a:extLst>
              <a:ext uri="{FF2B5EF4-FFF2-40B4-BE49-F238E27FC236}">
                <a16:creationId xmlns:a16="http://schemas.microsoft.com/office/drawing/2014/main" id="{35E6BA5F-774A-1F12-4BBC-4E47E1D5BB82}"/>
              </a:ext>
            </a:extLst>
          </p:cNvPr>
          <p:cNvSpPr txBox="1"/>
          <p:nvPr/>
        </p:nvSpPr>
        <p:spPr>
          <a:xfrm>
            <a:off x="8002184" y="2893592"/>
            <a:ext cx="1027914" cy="584775"/>
          </a:xfrm>
          <a:prstGeom prst="rect">
            <a:avLst/>
          </a:prstGeom>
          <a:noFill/>
        </p:spPr>
        <p:txBody>
          <a:bodyPr wrap="square" rtlCol="0" anchor="ctr">
            <a:spAutoFit/>
          </a:bodyPr>
          <a:lstStyle/>
          <a:p>
            <a:pPr algn="ctr"/>
            <a:r>
              <a:rPr lang="en-US" sz="1400" b="1" dirty="0">
                <a:solidFill>
                  <a:srgbClr val="FF0000"/>
                </a:solidFill>
              </a:rPr>
              <a:t>1960s </a:t>
            </a:r>
            <a:r>
              <a:rPr lang="en-US" b="1" u="sng" dirty="0">
                <a:solidFill>
                  <a:srgbClr val="FF0000"/>
                </a:solidFill>
              </a:rPr>
              <a:t>Split</a:t>
            </a:r>
          </a:p>
        </p:txBody>
      </p:sp>
    </p:spTree>
    <p:extLst>
      <p:ext uri="{BB962C8B-B14F-4D97-AF65-F5344CB8AC3E}">
        <p14:creationId xmlns:p14="http://schemas.microsoft.com/office/powerpoint/2010/main" val="2673691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rrow: Right 10">
            <a:extLst>
              <a:ext uri="{FF2B5EF4-FFF2-40B4-BE49-F238E27FC236}">
                <a16:creationId xmlns:a16="http://schemas.microsoft.com/office/drawing/2014/main" id="{C1AA9A81-56AE-854D-2E74-49405A306D8A}"/>
              </a:ext>
            </a:extLst>
          </p:cNvPr>
          <p:cNvSpPr/>
          <p:nvPr/>
        </p:nvSpPr>
        <p:spPr>
          <a:xfrm>
            <a:off x="1499404" y="3350457"/>
            <a:ext cx="10591159" cy="3530703"/>
          </a:xfrm>
          <a:prstGeom prst="rightArrow">
            <a:avLst>
              <a:gd name="adj1" fmla="val 50000"/>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a:extLst>
              <a:ext uri="{FF2B5EF4-FFF2-40B4-BE49-F238E27FC236}">
                <a16:creationId xmlns:a16="http://schemas.microsoft.com/office/drawing/2014/main" id="{AEFE36C9-2155-432A-A9AA-DBA70A68FA6C}"/>
              </a:ext>
            </a:extLst>
          </p:cNvPr>
          <p:cNvCxnSpPr>
            <a:cxnSpLocks/>
          </p:cNvCxnSpPr>
          <p:nvPr/>
        </p:nvCxnSpPr>
        <p:spPr>
          <a:xfrm>
            <a:off x="1308300" y="3423464"/>
            <a:ext cx="9975050" cy="0"/>
          </a:xfrm>
          <a:prstGeom prst="straightConnector1">
            <a:avLst/>
          </a:prstGeom>
          <a:ln w="38100">
            <a:solidFill>
              <a:schemeClr val="bg2"/>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AD17216-E4B3-4C24-B2D9-1D100DBDA5C3}"/>
              </a:ext>
            </a:extLst>
          </p:cNvPr>
          <p:cNvSpPr>
            <a:spLocks noGrp="1"/>
          </p:cNvSpPr>
          <p:nvPr>
            <p:ph type="ctrTitle"/>
          </p:nvPr>
        </p:nvSpPr>
        <p:spPr>
          <a:xfrm>
            <a:off x="1512518" y="119093"/>
            <a:ext cx="9144000" cy="806680"/>
          </a:xfrm>
        </p:spPr>
        <p:txBody>
          <a:bodyPr>
            <a:normAutofit/>
          </a:bodyPr>
          <a:lstStyle/>
          <a:p>
            <a:r>
              <a:rPr lang="en-US" dirty="0"/>
              <a:t>Slowly, Sub-Cultures Shifted Left</a:t>
            </a:r>
          </a:p>
        </p:txBody>
      </p:sp>
      <p:sp>
        <p:nvSpPr>
          <p:cNvPr id="3" name="Subtitle 2">
            <a:extLst>
              <a:ext uri="{FF2B5EF4-FFF2-40B4-BE49-F238E27FC236}">
                <a16:creationId xmlns:a16="http://schemas.microsoft.com/office/drawing/2014/main" id="{1065AF91-15A7-41EC-99FD-1D449C2F93AD}"/>
              </a:ext>
            </a:extLst>
          </p:cNvPr>
          <p:cNvSpPr>
            <a:spLocks noGrp="1"/>
          </p:cNvSpPr>
          <p:nvPr>
            <p:ph type="subTitle" idx="1"/>
          </p:nvPr>
        </p:nvSpPr>
        <p:spPr>
          <a:xfrm>
            <a:off x="1583706" y="893312"/>
            <a:ext cx="9144000" cy="493149"/>
          </a:xfrm>
        </p:spPr>
        <p:txBody>
          <a:bodyPr>
            <a:normAutofit fontScale="92500"/>
          </a:bodyPr>
          <a:lstStyle/>
          <a:p>
            <a:r>
              <a:rPr lang="en-US" i="1" dirty="0"/>
              <a:t>Half of America Adopted the Evolved Ideas of Human Secular Totalitarianism</a:t>
            </a:r>
          </a:p>
        </p:txBody>
      </p:sp>
      <p:sp>
        <p:nvSpPr>
          <p:cNvPr id="21" name="TextBox 20">
            <a:extLst>
              <a:ext uri="{FF2B5EF4-FFF2-40B4-BE49-F238E27FC236}">
                <a16:creationId xmlns:a16="http://schemas.microsoft.com/office/drawing/2014/main" id="{C148AB78-1757-4F0E-8CC6-A79711928910}"/>
              </a:ext>
            </a:extLst>
          </p:cNvPr>
          <p:cNvSpPr txBox="1"/>
          <p:nvPr/>
        </p:nvSpPr>
        <p:spPr>
          <a:xfrm>
            <a:off x="7331679" y="2345648"/>
            <a:ext cx="862760" cy="369332"/>
          </a:xfrm>
          <a:prstGeom prst="rect">
            <a:avLst/>
          </a:prstGeom>
          <a:noFill/>
        </p:spPr>
        <p:txBody>
          <a:bodyPr wrap="square" rtlCol="0" anchor="ctr">
            <a:spAutoFit/>
          </a:bodyPr>
          <a:lstStyle/>
          <a:p>
            <a:pPr algn="ctr"/>
            <a:r>
              <a:rPr lang="en-US" b="1" dirty="0">
                <a:solidFill>
                  <a:srgbClr val="CC00FF"/>
                </a:solidFill>
              </a:rPr>
              <a:t>Mao</a:t>
            </a:r>
          </a:p>
        </p:txBody>
      </p:sp>
      <p:sp>
        <p:nvSpPr>
          <p:cNvPr id="22" name="TextBox 21">
            <a:extLst>
              <a:ext uri="{FF2B5EF4-FFF2-40B4-BE49-F238E27FC236}">
                <a16:creationId xmlns:a16="http://schemas.microsoft.com/office/drawing/2014/main" id="{438A4D61-41B0-4A6D-9E70-28B256048897}"/>
              </a:ext>
            </a:extLst>
          </p:cNvPr>
          <p:cNvSpPr txBox="1"/>
          <p:nvPr/>
        </p:nvSpPr>
        <p:spPr>
          <a:xfrm>
            <a:off x="11541" y="1854467"/>
            <a:ext cx="1659147" cy="646331"/>
          </a:xfrm>
          <a:prstGeom prst="rect">
            <a:avLst/>
          </a:prstGeom>
          <a:noFill/>
        </p:spPr>
        <p:txBody>
          <a:bodyPr wrap="square" rtlCol="0" anchor="ctr">
            <a:spAutoFit/>
          </a:bodyPr>
          <a:lstStyle/>
          <a:p>
            <a:pPr algn="ctr"/>
            <a:r>
              <a:rPr lang="en-US" b="1" dirty="0"/>
              <a:t>Human Secular Totalitarianism</a:t>
            </a:r>
          </a:p>
        </p:txBody>
      </p:sp>
      <p:sp>
        <p:nvSpPr>
          <p:cNvPr id="23" name="TextBox 22">
            <a:extLst>
              <a:ext uri="{FF2B5EF4-FFF2-40B4-BE49-F238E27FC236}">
                <a16:creationId xmlns:a16="http://schemas.microsoft.com/office/drawing/2014/main" id="{2A9B442E-AA64-440E-8EAA-3A56E1999BE5}"/>
              </a:ext>
            </a:extLst>
          </p:cNvPr>
          <p:cNvSpPr txBox="1"/>
          <p:nvPr/>
        </p:nvSpPr>
        <p:spPr>
          <a:xfrm>
            <a:off x="6092877" y="2137966"/>
            <a:ext cx="1404217" cy="369332"/>
          </a:xfrm>
          <a:prstGeom prst="rect">
            <a:avLst/>
          </a:prstGeom>
          <a:noFill/>
        </p:spPr>
        <p:txBody>
          <a:bodyPr wrap="square" rtlCol="0" anchor="ctr">
            <a:spAutoFit/>
          </a:bodyPr>
          <a:lstStyle/>
          <a:p>
            <a:pPr algn="ctr"/>
            <a:r>
              <a:rPr lang="en-US" b="1" dirty="0"/>
              <a:t>Communism</a:t>
            </a:r>
          </a:p>
        </p:txBody>
      </p:sp>
      <p:sp>
        <p:nvSpPr>
          <p:cNvPr id="24" name="TextBox 23">
            <a:extLst>
              <a:ext uri="{FF2B5EF4-FFF2-40B4-BE49-F238E27FC236}">
                <a16:creationId xmlns:a16="http://schemas.microsoft.com/office/drawing/2014/main" id="{8464AB44-0DD2-4D28-B6CA-2AEABEE4341E}"/>
              </a:ext>
            </a:extLst>
          </p:cNvPr>
          <p:cNvSpPr txBox="1"/>
          <p:nvPr/>
        </p:nvSpPr>
        <p:spPr>
          <a:xfrm>
            <a:off x="6104625" y="1337078"/>
            <a:ext cx="1404217" cy="646331"/>
          </a:xfrm>
          <a:prstGeom prst="rect">
            <a:avLst/>
          </a:prstGeom>
          <a:noFill/>
        </p:spPr>
        <p:txBody>
          <a:bodyPr wrap="square" rtlCol="0" anchor="ctr">
            <a:spAutoFit/>
          </a:bodyPr>
          <a:lstStyle/>
          <a:p>
            <a:pPr algn="ctr"/>
            <a:r>
              <a:rPr lang="en-US" b="1" dirty="0"/>
              <a:t>National Socialism</a:t>
            </a:r>
          </a:p>
        </p:txBody>
      </p:sp>
      <p:sp>
        <p:nvSpPr>
          <p:cNvPr id="25" name="TextBox 24">
            <a:extLst>
              <a:ext uri="{FF2B5EF4-FFF2-40B4-BE49-F238E27FC236}">
                <a16:creationId xmlns:a16="http://schemas.microsoft.com/office/drawing/2014/main" id="{D55C8444-4727-4027-84C8-1C1A47D3E9D3}"/>
              </a:ext>
            </a:extLst>
          </p:cNvPr>
          <p:cNvSpPr txBox="1"/>
          <p:nvPr/>
        </p:nvSpPr>
        <p:spPr>
          <a:xfrm>
            <a:off x="10537614" y="2156041"/>
            <a:ext cx="1654386" cy="1200329"/>
          </a:xfrm>
          <a:prstGeom prst="rect">
            <a:avLst/>
          </a:prstGeom>
          <a:noFill/>
        </p:spPr>
        <p:txBody>
          <a:bodyPr wrap="square" rtlCol="0" anchor="ctr">
            <a:spAutoFit/>
          </a:bodyPr>
          <a:lstStyle/>
          <a:p>
            <a:pPr algn="ctr"/>
            <a:r>
              <a:rPr lang="en-US" b="1" dirty="0"/>
              <a:t>Left</a:t>
            </a:r>
          </a:p>
          <a:p>
            <a:pPr algn="ctr"/>
            <a:r>
              <a:rPr lang="en-US" b="1" dirty="0"/>
              <a:t>Liberalism</a:t>
            </a:r>
          </a:p>
          <a:p>
            <a:pPr algn="ctr"/>
            <a:r>
              <a:rPr lang="en-US" b="1" dirty="0"/>
              <a:t> Progressivism</a:t>
            </a:r>
          </a:p>
          <a:p>
            <a:pPr algn="ctr"/>
            <a:r>
              <a:rPr lang="en-US" b="1" dirty="0"/>
              <a:t>U.S. Democrats</a:t>
            </a:r>
          </a:p>
        </p:txBody>
      </p:sp>
      <p:sp>
        <p:nvSpPr>
          <p:cNvPr id="26" name="TextBox 25">
            <a:extLst>
              <a:ext uri="{FF2B5EF4-FFF2-40B4-BE49-F238E27FC236}">
                <a16:creationId xmlns:a16="http://schemas.microsoft.com/office/drawing/2014/main" id="{68C4E985-173C-4531-B949-0B7C6810298C}"/>
              </a:ext>
            </a:extLst>
          </p:cNvPr>
          <p:cNvSpPr txBox="1"/>
          <p:nvPr/>
        </p:nvSpPr>
        <p:spPr>
          <a:xfrm>
            <a:off x="11283350" y="3238798"/>
            <a:ext cx="750499" cy="369332"/>
          </a:xfrm>
          <a:prstGeom prst="rect">
            <a:avLst/>
          </a:prstGeom>
          <a:noFill/>
        </p:spPr>
        <p:txBody>
          <a:bodyPr wrap="square" rtlCol="0" anchor="ctr">
            <a:spAutoFit/>
          </a:bodyPr>
          <a:lstStyle/>
          <a:p>
            <a:pPr algn="ctr"/>
            <a:r>
              <a:rPr lang="en-US" dirty="0"/>
              <a:t>2021</a:t>
            </a:r>
          </a:p>
        </p:txBody>
      </p:sp>
      <p:sp>
        <p:nvSpPr>
          <p:cNvPr id="30" name="TextBox 29">
            <a:extLst>
              <a:ext uri="{FF2B5EF4-FFF2-40B4-BE49-F238E27FC236}">
                <a16:creationId xmlns:a16="http://schemas.microsoft.com/office/drawing/2014/main" id="{86EC6498-C316-4B7E-8B50-658CB2FFFB76}"/>
              </a:ext>
            </a:extLst>
          </p:cNvPr>
          <p:cNvSpPr txBox="1"/>
          <p:nvPr/>
        </p:nvSpPr>
        <p:spPr>
          <a:xfrm>
            <a:off x="10132174" y="3238798"/>
            <a:ext cx="1236947" cy="369332"/>
          </a:xfrm>
          <a:prstGeom prst="rect">
            <a:avLst/>
          </a:prstGeom>
          <a:noFill/>
        </p:spPr>
        <p:txBody>
          <a:bodyPr wrap="square" rtlCol="0" anchor="ctr">
            <a:spAutoFit/>
          </a:bodyPr>
          <a:lstStyle/>
          <a:p>
            <a:pPr algn="ctr"/>
            <a:r>
              <a:rPr lang="en-US" dirty="0"/>
              <a:t>9-11</a:t>
            </a:r>
          </a:p>
        </p:txBody>
      </p:sp>
      <p:sp>
        <p:nvSpPr>
          <p:cNvPr id="32" name="TextBox 31">
            <a:extLst>
              <a:ext uri="{FF2B5EF4-FFF2-40B4-BE49-F238E27FC236}">
                <a16:creationId xmlns:a16="http://schemas.microsoft.com/office/drawing/2014/main" id="{35B563BE-12C3-4560-9456-4936FAED4D2B}"/>
              </a:ext>
            </a:extLst>
          </p:cNvPr>
          <p:cNvSpPr txBox="1"/>
          <p:nvPr/>
        </p:nvSpPr>
        <p:spPr>
          <a:xfrm>
            <a:off x="3643470" y="2961799"/>
            <a:ext cx="1236947" cy="923330"/>
          </a:xfrm>
          <a:prstGeom prst="rect">
            <a:avLst/>
          </a:prstGeom>
          <a:noFill/>
        </p:spPr>
        <p:txBody>
          <a:bodyPr wrap="square" rtlCol="0" anchor="ctr">
            <a:spAutoFit/>
          </a:bodyPr>
          <a:lstStyle/>
          <a:p>
            <a:pPr algn="ctr"/>
            <a:r>
              <a:rPr lang="en-US" dirty="0"/>
              <a:t>Paris Commune</a:t>
            </a:r>
          </a:p>
          <a:p>
            <a:pPr algn="ctr"/>
            <a:r>
              <a:rPr lang="en-US" dirty="0"/>
              <a:t>1870</a:t>
            </a:r>
          </a:p>
        </p:txBody>
      </p:sp>
      <p:sp>
        <p:nvSpPr>
          <p:cNvPr id="33" name="TextBox 32">
            <a:extLst>
              <a:ext uri="{FF2B5EF4-FFF2-40B4-BE49-F238E27FC236}">
                <a16:creationId xmlns:a16="http://schemas.microsoft.com/office/drawing/2014/main" id="{140EDE88-42B4-4C3E-A892-47AED32FC0FA}"/>
              </a:ext>
            </a:extLst>
          </p:cNvPr>
          <p:cNvSpPr txBox="1"/>
          <p:nvPr/>
        </p:nvSpPr>
        <p:spPr>
          <a:xfrm>
            <a:off x="2252601" y="2961799"/>
            <a:ext cx="1296759" cy="923330"/>
          </a:xfrm>
          <a:prstGeom prst="rect">
            <a:avLst/>
          </a:prstGeom>
          <a:noFill/>
        </p:spPr>
        <p:txBody>
          <a:bodyPr wrap="square" rtlCol="0" anchor="ctr">
            <a:spAutoFit/>
          </a:bodyPr>
          <a:lstStyle/>
          <a:p>
            <a:pPr algn="ctr"/>
            <a:r>
              <a:rPr lang="en-US" dirty="0"/>
              <a:t>Spring Revolutions</a:t>
            </a:r>
          </a:p>
          <a:p>
            <a:pPr algn="ctr"/>
            <a:r>
              <a:rPr lang="en-US" dirty="0"/>
              <a:t>1848</a:t>
            </a:r>
          </a:p>
        </p:txBody>
      </p:sp>
      <p:sp>
        <p:nvSpPr>
          <p:cNvPr id="34" name="TextBox 33">
            <a:extLst>
              <a:ext uri="{FF2B5EF4-FFF2-40B4-BE49-F238E27FC236}">
                <a16:creationId xmlns:a16="http://schemas.microsoft.com/office/drawing/2014/main" id="{78E60C1B-6F5F-476F-A433-F30B64967311}"/>
              </a:ext>
            </a:extLst>
          </p:cNvPr>
          <p:cNvSpPr txBox="1"/>
          <p:nvPr/>
        </p:nvSpPr>
        <p:spPr>
          <a:xfrm>
            <a:off x="11541" y="2961799"/>
            <a:ext cx="1296759" cy="923330"/>
          </a:xfrm>
          <a:prstGeom prst="rect">
            <a:avLst/>
          </a:prstGeom>
          <a:noFill/>
        </p:spPr>
        <p:txBody>
          <a:bodyPr wrap="square" rtlCol="0" anchor="ctr">
            <a:spAutoFit/>
          </a:bodyPr>
          <a:lstStyle/>
          <a:p>
            <a:pPr algn="ctr"/>
            <a:r>
              <a:rPr lang="en-US" dirty="0"/>
              <a:t>French Revolution</a:t>
            </a:r>
          </a:p>
          <a:p>
            <a:pPr algn="ctr"/>
            <a:r>
              <a:rPr lang="en-US" dirty="0"/>
              <a:t>1789</a:t>
            </a:r>
          </a:p>
        </p:txBody>
      </p:sp>
      <p:sp>
        <p:nvSpPr>
          <p:cNvPr id="35" name="TextBox 34">
            <a:extLst>
              <a:ext uri="{FF2B5EF4-FFF2-40B4-BE49-F238E27FC236}">
                <a16:creationId xmlns:a16="http://schemas.microsoft.com/office/drawing/2014/main" id="{C2D48270-FD04-4649-AC4F-DF6B41EF008C}"/>
              </a:ext>
            </a:extLst>
          </p:cNvPr>
          <p:cNvSpPr txBox="1"/>
          <p:nvPr/>
        </p:nvSpPr>
        <p:spPr>
          <a:xfrm>
            <a:off x="-37514" y="4843330"/>
            <a:ext cx="1659147" cy="646331"/>
          </a:xfrm>
          <a:prstGeom prst="rect">
            <a:avLst/>
          </a:prstGeom>
          <a:noFill/>
        </p:spPr>
        <p:txBody>
          <a:bodyPr wrap="square" rtlCol="0" anchor="ctr">
            <a:spAutoFit/>
          </a:bodyPr>
          <a:lstStyle/>
          <a:p>
            <a:pPr algn="ctr"/>
            <a:r>
              <a:rPr lang="en-US" b="1" dirty="0"/>
              <a:t>American Exceptionalism</a:t>
            </a:r>
          </a:p>
        </p:txBody>
      </p:sp>
      <p:sp>
        <p:nvSpPr>
          <p:cNvPr id="39" name="TextBox 38">
            <a:extLst>
              <a:ext uri="{FF2B5EF4-FFF2-40B4-BE49-F238E27FC236}">
                <a16:creationId xmlns:a16="http://schemas.microsoft.com/office/drawing/2014/main" id="{FC85CFC4-5008-4832-886D-5D91505D7C44}"/>
              </a:ext>
            </a:extLst>
          </p:cNvPr>
          <p:cNvSpPr txBox="1"/>
          <p:nvPr/>
        </p:nvSpPr>
        <p:spPr>
          <a:xfrm>
            <a:off x="9092740" y="2215558"/>
            <a:ext cx="2097382" cy="369332"/>
          </a:xfrm>
          <a:prstGeom prst="rect">
            <a:avLst/>
          </a:prstGeom>
          <a:noFill/>
        </p:spPr>
        <p:txBody>
          <a:bodyPr wrap="square" rtlCol="0" anchor="ctr">
            <a:spAutoFit/>
          </a:bodyPr>
          <a:lstStyle/>
          <a:p>
            <a:pPr algn="ctr"/>
            <a:r>
              <a:rPr lang="en-US" b="1" dirty="0"/>
              <a:t>Climate Cult Greens</a:t>
            </a:r>
          </a:p>
        </p:txBody>
      </p:sp>
      <p:sp>
        <p:nvSpPr>
          <p:cNvPr id="41" name="TextBox 40">
            <a:extLst>
              <a:ext uri="{FF2B5EF4-FFF2-40B4-BE49-F238E27FC236}">
                <a16:creationId xmlns:a16="http://schemas.microsoft.com/office/drawing/2014/main" id="{DF11F707-342B-4F9B-BA8C-1F6EA56DD4A7}"/>
              </a:ext>
            </a:extLst>
          </p:cNvPr>
          <p:cNvSpPr txBox="1"/>
          <p:nvPr/>
        </p:nvSpPr>
        <p:spPr>
          <a:xfrm>
            <a:off x="8457234" y="1715428"/>
            <a:ext cx="862760" cy="369332"/>
          </a:xfrm>
          <a:prstGeom prst="rect">
            <a:avLst/>
          </a:prstGeom>
          <a:noFill/>
        </p:spPr>
        <p:txBody>
          <a:bodyPr wrap="square" rtlCol="0" anchor="ctr">
            <a:spAutoFit/>
          </a:bodyPr>
          <a:lstStyle/>
          <a:p>
            <a:pPr algn="ctr"/>
            <a:r>
              <a:rPr lang="en-US" b="1" dirty="0">
                <a:solidFill>
                  <a:srgbClr val="CC00FF"/>
                </a:solidFill>
              </a:rPr>
              <a:t>Pol Pot</a:t>
            </a:r>
          </a:p>
        </p:txBody>
      </p:sp>
      <p:sp>
        <p:nvSpPr>
          <p:cNvPr id="42" name="TextBox 41">
            <a:extLst>
              <a:ext uri="{FF2B5EF4-FFF2-40B4-BE49-F238E27FC236}">
                <a16:creationId xmlns:a16="http://schemas.microsoft.com/office/drawing/2014/main" id="{BAFFC2C2-D7D2-4985-A126-149BCB8FEA81}"/>
              </a:ext>
            </a:extLst>
          </p:cNvPr>
          <p:cNvSpPr txBox="1"/>
          <p:nvPr/>
        </p:nvSpPr>
        <p:spPr>
          <a:xfrm>
            <a:off x="8082556" y="2571416"/>
            <a:ext cx="862760" cy="369332"/>
          </a:xfrm>
          <a:prstGeom prst="rect">
            <a:avLst/>
          </a:prstGeom>
          <a:noFill/>
        </p:spPr>
        <p:txBody>
          <a:bodyPr wrap="square" rtlCol="0" anchor="ctr">
            <a:spAutoFit/>
          </a:bodyPr>
          <a:lstStyle/>
          <a:p>
            <a:pPr algn="ctr"/>
            <a:r>
              <a:rPr lang="en-US" b="1" dirty="0">
                <a:solidFill>
                  <a:srgbClr val="CC00FF"/>
                </a:solidFill>
              </a:rPr>
              <a:t>Castro</a:t>
            </a:r>
          </a:p>
        </p:txBody>
      </p:sp>
      <p:sp>
        <p:nvSpPr>
          <p:cNvPr id="43" name="TextBox 42">
            <a:extLst>
              <a:ext uri="{FF2B5EF4-FFF2-40B4-BE49-F238E27FC236}">
                <a16:creationId xmlns:a16="http://schemas.microsoft.com/office/drawing/2014/main" id="{9C874126-E2D3-41EF-85CA-530FAA333CBD}"/>
              </a:ext>
            </a:extLst>
          </p:cNvPr>
          <p:cNvSpPr txBox="1"/>
          <p:nvPr/>
        </p:nvSpPr>
        <p:spPr>
          <a:xfrm>
            <a:off x="9878540" y="2585079"/>
            <a:ext cx="968778" cy="369332"/>
          </a:xfrm>
          <a:prstGeom prst="rect">
            <a:avLst/>
          </a:prstGeom>
          <a:noFill/>
        </p:spPr>
        <p:txBody>
          <a:bodyPr wrap="square" rtlCol="0" anchor="ctr">
            <a:spAutoFit/>
          </a:bodyPr>
          <a:lstStyle/>
          <a:p>
            <a:pPr algn="ctr"/>
            <a:r>
              <a:rPr lang="en-US" b="1" dirty="0">
                <a:solidFill>
                  <a:srgbClr val="CC00FF"/>
                </a:solidFill>
              </a:rPr>
              <a:t>Maduro</a:t>
            </a:r>
          </a:p>
        </p:txBody>
      </p:sp>
      <p:sp>
        <p:nvSpPr>
          <p:cNvPr id="44" name="TextBox 43">
            <a:extLst>
              <a:ext uri="{FF2B5EF4-FFF2-40B4-BE49-F238E27FC236}">
                <a16:creationId xmlns:a16="http://schemas.microsoft.com/office/drawing/2014/main" id="{E1EF4F4F-70D0-4E63-AB5A-455D9595447D}"/>
              </a:ext>
            </a:extLst>
          </p:cNvPr>
          <p:cNvSpPr txBox="1"/>
          <p:nvPr/>
        </p:nvSpPr>
        <p:spPr>
          <a:xfrm>
            <a:off x="7581497" y="2057939"/>
            <a:ext cx="1670493" cy="369332"/>
          </a:xfrm>
          <a:prstGeom prst="rect">
            <a:avLst/>
          </a:prstGeom>
          <a:noFill/>
        </p:spPr>
        <p:txBody>
          <a:bodyPr wrap="square" rtlCol="0" anchor="ctr">
            <a:spAutoFit/>
          </a:bodyPr>
          <a:lstStyle/>
          <a:p>
            <a:pPr algn="ctr"/>
            <a:r>
              <a:rPr lang="en-US" b="1" dirty="0">
                <a:solidFill>
                  <a:srgbClr val="CC00FF"/>
                </a:solidFill>
              </a:rPr>
              <a:t>Ho Chi Minh</a:t>
            </a:r>
          </a:p>
        </p:txBody>
      </p:sp>
      <p:sp>
        <p:nvSpPr>
          <p:cNvPr id="45" name="TextBox 44">
            <a:extLst>
              <a:ext uri="{FF2B5EF4-FFF2-40B4-BE49-F238E27FC236}">
                <a16:creationId xmlns:a16="http://schemas.microsoft.com/office/drawing/2014/main" id="{4E13EBA9-848F-4824-8966-6FF675BFBA72}"/>
              </a:ext>
            </a:extLst>
          </p:cNvPr>
          <p:cNvSpPr txBox="1"/>
          <p:nvPr/>
        </p:nvSpPr>
        <p:spPr>
          <a:xfrm>
            <a:off x="5596431" y="2345648"/>
            <a:ext cx="862760" cy="369332"/>
          </a:xfrm>
          <a:prstGeom prst="rect">
            <a:avLst/>
          </a:prstGeom>
          <a:noFill/>
        </p:spPr>
        <p:txBody>
          <a:bodyPr wrap="square" rtlCol="0" anchor="ctr">
            <a:spAutoFit/>
          </a:bodyPr>
          <a:lstStyle/>
          <a:p>
            <a:pPr algn="ctr"/>
            <a:r>
              <a:rPr lang="en-US" b="1" dirty="0">
                <a:solidFill>
                  <a:srgbClr val="CC00FF"/>
                </a:solidFill>
              </a:rPr>
              <a:t>Lenin </a:t>
            </a:r>
          </a:p>
        </p:txBody>
      </p:sp>
      <p:sp>
        <p:nvSpPr>
          <p:cNvPr id="46" name="TextBox 45">
            <a:extLst>
              <a:ext uri="{FF2B5EF4-FFF2-40B4-BE49-F238E27FC236}">
                <a16:creationId xmlns:a16="http://schemas.microsoft.com/office/drawing/2014/main" id="{93657A1A-6626-4720-89C1-A35F1C18152E}"/>
              </a:ext>
            </a:extLst>
          </p:cNvPr>
          <p:cNvSpPr txBox="1"/>
          <p:nvPr/>
        </p:nvSpPr>
        <p:spPr>
          <a:xfrm>
            <a:off x="6425952" y="2345648"/>
            <a:ext cx="862760" cy="369332"/>
          </a:xfrm>
          <a:prstGeom prst="rect">
            <a:avLst/>
          </a:prstGeom>
          <a:noFill/>
        </p:spPr>
        <p:txBody>
          <a:bodyPr wrap="square" rtlCol="0" anchor="ctr">
            <a:spAutoFit/>
          </a:bodyPr>
          <a:lstStyle/>
          <a:p>
            <a:pPr algn="ctr"/>
            <a:r>
              <a:rPr lang="en-US" b="1" dirty="0">
                <a:solidFill>
                  <a:srgbClr val="CC00FF"/>
                </a:solidFill>
              </a:rPr>
              <a:t>Stalin</a:t>
            </a:r>
          </a:p>
        </p:txBody>
      </p:sp>
      <p:sp>
        <p:nvSpPr>
          <p:cNvPr id="47" name="TextBox 46">
            <a:extLst>
              <a:ext uri="{FF2B5EF4-FFF2-40B4-BE49-F238E27FC236}">
                <a16:creationId xmlns:a16="http://schemas.microsoft.com/office/drawing/2014/main" id="{5E8085C2-DAB7-49ED-ABDD-A20C45F36894}"/>
              </a:ext>
            </a:extLst>
          </p:cNvPr>
          <p:cNvSpPr txBox="1"/>
          <p:nvPr/>
        </p:nvSpPr>
        <p:spPr>
          <a:xfrm>
            <a:off x="5959738" y="1851396"/>
            <a:ext cx="1670493" cy="369332"/>
          </a:xfrm>
          <a:prstGeom prst="rect">
            <a:avLst/>
          </a:prstGeom>
          <a:noFill/>
        </p:spPr>
        <p:txBody>
          <a:bodyPr wrap="square" rtlCol="0" anchor="ctr">
            <a:spAutoFit/>
          </a:bodyPr>
          <a:lstStyle/>
          <a:p>
            <a:pPr algn="ctr"/>
            <a:r>
              <a:rPr lang="en-US" b="1" dirty="0">
                <a:solidFill>
                  <a:srgbClr val="CC00FF"/>
                </a:solidFill>
              </a:rPr>
              <a:t>Hitler</a:t>
            </a:r>
          </a:p>
        </p:txBody>
      </p:sp>
      <p:sp>
        <p:nvSpPr>
          <p:cNvPr id="48" name="TextBox 47">
            <a:extLst>
              <a:ext uri="{FF2B5EF4-FFF2-40B4-BE49-F238E27FC236}">
                <a16:creationId xmlns:a16="http://schemas.microsoft.com/office/drawing/2014/main" id="{E1E16B20-FDD8-44E9-9E65-92EE2A9E61F3}"/>
              </a:ext>
            </a:extLst>
          </p:cNvPr>
          <p:cNvSpPr txBox="1"/>
          <p:nvPr/>
        </p:nvSpPr>
        <p:spPr>
          <a:xfrm>
            <a:off x="3401324" y="2127955"/>
            <a:ext cx="862760" cy="369332"/>
          </a:xfrm>
          <a:prstGeom prst="rect">
            <a:avLst/>
          </a:prstGeom>
          <a:noFill/>
        </p:spPr>
        <p:txBody>
          <a:bodyPr wrap="square" rtlCol="0" anchor="ctr">
            <a:spAutoFit/>
          </a:bodyPr>
          <a:lstStyle/>
          <a:p>
            <a:pPr algn="ctr"/>
            <a:r>
              <a:rPr lang="en-US" b="1" dirty="0">
                <a:solidFill>
                  <a:srgbClr val="CC00FF"/>
                </a:solidFill>
              </a:rPr>
              <a:t>Marx </a:t>
            </a:r>
          </a:p>
        </p:txBody>
      </p:sp>
      <p:sp>
        <p:nvSpPr>
          <p:cNvPr id="49" name="TextBox 48">
            <a:extLst>
              <a:ext uri="{FF2B5EF4-FFF2-40B4-BE49-F238E27FC236}">
                <a16:creationId xmlns:a16="http://schemas.microsoft.com/office/drawing/2014/main" id="{850FABEA-8D11-48FD-ADAD-48A15C5F7187}"/>
              </a:ext>
            </a:extLst>
          </p:cNvPr>
          <p:cNvSpPr txBox="1"/>
          <p:nvPr/>
        </p:nvSpPr>
        <p:spPr>
          <a:xfrm>
            <a:off x="5393535" y="2678385"/>
            <a:ext cx="862760" cy="369332"/>
          </a:xfrm>
          <a:prstGeom prst="rect">
            <a:avLst/>
          </a:prstGeom>
          <a:noFill/>
        </p:spPr>
        <p:txBody>
          <a:bodyPr wrap="square" rtlCol="0" anchor="ctr">
            <a:spAutoFit/>
          </a:bodyPr>
          <a:lstStyle/>
          <a:p>
            <a:pPr algn="ctr"/>
            <a:r>
              <a:rPr lang="en-US" b="1" dirty="0">
                <a:solidFill>
                  <a:srgbClr val="CC00FF"/>
                </a:solidFill>
              </a:rPr>
              <a:t>Freud</a:t>
            </a:r>
          </a:p>
        </p:txBody>
      </p:sp>
      <p:sp>
        <p:nvSpPr>
          <p:cNvPr id="54" name="TextBox 53">
            <a:extLst>
              <a:ext uri="{FF2B5EF4-FFF2-40B4-BE49-F238E27FC236}">
                <a16:creationId xmlns:a16="http://schemas.microsoft.com/office/drawing/2014/main" id="{5A187BA4-0685-4578-9084-735596BAFDFD}"/>
              </a:ext>
            </a:extLst>
          </p:cNvPr>
          <p:cNvSpPr txBox="1"/>
          <p:nvPr/>
        </p:nvSpPr>
        <p:spPr>
          <a:xfrm>
            <a:off x="5536878" y="3666877"/>
            <a:ext cx="862760" cy="369332"/>
          </a:xfrm>
          <a:prstGeom prst="rect">
            <a:avLst/>
          </a:prstGeom>
          <a:noFill/>
        </p:spPr>
        <p:txBody>
          <a:bodyPr wrap="square" rtlCol="0" anchor="ctr">
            <a:spAutoFit/>
          </a:bodyPr>
          <a:lstStyle/>
          <a:p>
            <a:pPr algn="ctr"/>
            <a:r>
              <a:rPr lang="en-US" b="1" dirty="0">
                <a:solidFill>
                  <a:srgbClr val="CC00FF"/>
                </a:solidFill>
              </a:rPr>
              <a:t>Wilson</a:t>
            </a:r>
          </a:p>
        </p:txBody>
      </p:sp>
      <p:sp>
        <p:nvSpPr>
          <p:cNvPr id="56" name="TextBox 55">
            <a:extLst>
              <a:ext uri="{FF2B5EF4-FFF2-40B4-BE49-F238E27FC236}">
                <a16:creationId xmlns:a16="http://schemas.microsoft.com/office/drawing/2014/main" id="{C39993A4-3801-4A92-8D51-7F2B53AB5F2E}"/>
              </a:ext>
            </a:extLst>
          </p:cNvPr>
          <p:cNvSpPr txBox="1"/>
          <p:nvPr/>
        </p:nvSpPr>
        <p:spPr>
          <a:xfrm>
            <a:off x="7455747" y="3840857"/>
            <a:ext cx="1949508" cy="369332"/>
          </a:xfrm>
          <a:prstGeom prst="rect">
            <a:avLst/>
          </a:prstGeom>
          <a:noFill/>
        </p:spPr>
        <p:txBody>
          <a:bodyPr wrap="square" rtlCol="0" anchor="ctr">
            <a:spAutoFit/>
          </a:bodyPr>
          <a:lstStyle/>
          <a:p>
            <a:pPr algn="ctr"/>
            <a:r>
              <a:rPr lang="en-US" b="1" dirty="0">
                <a:solidFill>
                  <a:srgbClr val="CC00FF"/>
                </a:solidFill>
              </a:rPr>
              <a:t>LBJ: Great Society</a:t>
            </a:r>
          </a:p>
        </p:txBody>
      </p:sp>
      <p:sp>
        <p:nvSpPr>
          <p:cNvPr id="57" name="TextBox 56">
            <a:extLst>
              <a:ext uri="{FF2B5EF4-FFF2-40B4-BE49-F238E27FC236}">
                <a16:creationId xmlns:a16="http://schemas.microsoft.com/office/drawing/2014/main" id="{39081188-2912-4570-A2AB-5A24DA14915A}"/>
              </a:ext>
            </a:extLst>
          </p:cNvPr>
          <p:cNvSpPr txBox="1"/>
          <p:nvPr/>
        </p:nvSpPr>
        <p:spPr>
          <a:xfrm>
            <a:off x="10668000" y="3484124"/>
            <a:ext cx="968778" cy="369332"/>
          </a:xfrm>
          <a:prstGeom prst="rect">
            <a:avLst/>
          </a:prstGeom>
          <a:noFill/>
        </p:spPr>
        <p:txBody>
          <a:bodyPr wrap="square" rtlCol="0" anchor="ctr">
            <a:spAutoFit/>
          </a:bodyPr>
          <a:lstStyle/>
          <a:p>
            <a:pPr algn="ctr"/>
            <a:r>
              <a:rPr lang="en-US" b="1" dirty="0">
                <a:solidFill>
                  <a:srgbClr val="CC00FF"/>
                </a:solidFill>
              </a:rPr>
              <a:t>BHO</a:t>
            </a:r>
          </a:p>
        </p:txBody>
      </p:sp>
      <p:sp>
        <p:nvSpPr>
          <p:cNvPr id="58" name="TextBox 57">
            <a:extLst>
              <a:ext uri="{FF2B5EF4-FFF2-40B4-BE49-F238E27FC236}">
                <a16:creationId xmlns:a16="http://schemas.microsoft.com/office/drawing/2014/main" id="{62E63953-31F2-43A0-A3E8-AF578147432A}"/>
              </a:ext>
            </a:extLst>
          </p:cNvPr>
          <p:cNvSpPr txBox="1"/>
          <p:nvPr/>
        </p:nvSpPr>
        <p:spPr>
          <a:xfrm>
            <a:off x="9392388" y="3796585"/>
            <a:ext cx="2716518" cy="369332"/>
          </a:xfrm>
          <a:prstGeom prst="rect">
            <a:avLst/>
          </a:prstGeom>
          <a:solidFill>
            <a:schemeClr val="bg1"/>
          </a:solidFill>
        </p:spPr>
        <p:txBody>
          <a:bodyPr wrap="square" rtlCol="0" anchor="ctr">
            <a:spAutoFit/>
          </a:bodyPr>
          <a:lstStyle/>
          <a:p>
            <a:pPr algn="ctr"/>
            <a:r>
              <a:rPr lang="en-US" b="1" dirty="0">
                <a:solidFill>
                  <a:srgbClr val="CC00FF"/>
                </a:solidFill>
              </a:rPr>
              <a:t>SCOTUS: Makes up Rights</a:t>
            </a:r>
          </a:p>
        </p:txBody>
      </p:sp>
      <p:sp>
        <p:nvSpPr>
          <p:cNvPr id="60" name="TextBox 59">
            <a:extLst>
              <a:ext uri="{FF2B5EF4-FFF2-40B4-BE49-F238E27FC236}">
                <a16:creationId xmlns:a16="http://schemas.microsoft.com/office/drawing/2014/main" id="{BA5FD7CA-101F-48B6-B5E6-C9A84C37098F}"/>
              </a:ext>
            </a:extLst>
          </p:cNvPr>
          <p:cNvSpPr txBox="1"/>
          <p:nvPr/>
        </p:nvSpPr>
        <p:spPr>
          <a:xfrm>
            <a:off x="4529122" y="3562022"/>
            <a:ext cx="862760" cy="369332"/>
          </a:xfrm>
          <a:prstGeom prst="rect">
            <a:avLst/>
          </a:prstGeom>
          <a:noFill/>
        </p:spPr>
        <p:txBody>
          <a:bodyPr wrap="square" rtlCol="0" anchor="ctr">
            <a:spAutoFit/>
          </a:bodyPr>
          <a:lstStyle/>
          <a:p>
            <a:pPr algn="ctr"/>
            <a:r>
              <a:rPr lang="en-US" b="1" dirty="0">
                <a:solidFill>
                  <a:srgbClr val="CC00FF"/>
                </a:solidFill>
              </a:rPr>
              <a:t>Dewey</a:t>
            </a:r>
          </a:p>
        </p:txBody>
      </p:sp>
      <p:sp>
        <p:nvSpPr>
          <p:cNvPr id="61" name="TextBox 60">
            <a:extLst>
              <a:ext uri="{FF2B5EF4-FFF2-40B4-BE49-F238E27FC236}">
                <a16:creationId xmlns:a16="http://schemas.microsoft.com/office/drawing/2014/main" id="{A3B6E944-5EE4-4B6A-B2C0-8590609295B2}"/>
              </a:ext>
            </a:extLst>
          </p:cNvPr>
          <p:cNvSpPr txBox="1"/>
          <p:nvPr/>
        </p:nvSpPr>
        <p:spPr>
          <a:xfrm>
            <a:off x="4264750" y="2760551"/>
            <a:ext cx="925889" cy="369332"/>
          </a:xfrm>
          <a:prstGeom prst="rect">
            <a:avLst/>
          </a:prstGeom>
          <a:noFill/>
        </p:spPr>
        <p:txBody>
          <a:bodyPr wrap="square" rtlCol="0" anchor="ctr">
            <a:spAutoFit/>
          </a:bodyPr>
          <a:lstStyle/>
          <a:p>
            <a:pPr algn="ctr"/>
            <a:r>
              <a:rPr lang="en-US" b="1" dirty="0">
                <a:solidFill>
                  <a:srgbClr val="CC00FF"/>
                </a:solidFill>
              </a:rPr>
              <a:t>Darwin </a:t>
            </a:r>
          </a:p>
        </p:txBody>
      </p:sp>
      <p:sp>
        <p:nvSpPr>
          <p:cNvPr id="62" name="TextBox 61">
            <a:extLst>
              <a:ext uri="{FF2B5EF4-FFF2-40B4-BE49-F238E27FC236}">
                <a16:creationId xmlns:a16="http://schemas.microsoft.com/office/drawing/2014/main" id="{8BA3F725-5228-4E2E-A5A9-07CEFDBB0EBF}"/>
              </a:ext>
            </a:extLst>
          </p:cNvPr>
          <p:cNvSpPr txBox="1"/>
          <p:nvPr/>
        </p:nvSpPr>
        <p:spPr>
          <a:xfrm>
            <a:off x="525363" y="2742866"/>
            <a:ext cx="1404217" cy="369332"/>
          </a:xfrm>
          <a:prstGeom prst="rect">
            <a:avLst/>
          </a:prstGeom>
          <a:noFill/>
        </p:spPr>
        <p:txBody>
          <a:bodyPr wrap="square" rtlCol="0" anchor="ctr">
            <a:spAutoFit/>
          </a:bodyPr>
          <a:lstStyle/>
          <a:p>
            <a:pPr algn="ctr"/>
            <a:r>
              <a:rPr lang="en-US" b="1" dirty="0">
                <a:solidFill>
                  <a:srgbClr val="CC00FF"/>
                </a:solidFill>
              </a:rPr>
              <a:t>Robespierre </a:t>
            </a:r>
          </a:p>
        </p:txBody>
      </p:sp>
      <p:sp>
        <p:nvSpPr>
          <p:cNvPr id="28" name="TextBox 27">
            <a:extLst>
              <a:ext uri="{FF2B5EF4-FFF2-40B4-BE49-F238E27FC236}">
                <a16:creationId xmlns:a16="http://schemas.microsoft.com/office/drawing/2014/main" id="{1B011AE7-A8EC-43C2-9FFF-2A4356579D9D}"/>
              </a:ext>
            </a:extLst>
          </p:cNvPr>
          <p:cNvSpPr txBox="1"/>
          <p:nvPr/>
        </p:nvSpPr>
        <p:spPr>
          <a:xfrm>
            <a:off x="5466045" y="3108563"/>
            <a:ext cx="1236947" cy="646331"/>
          </a:xfrm>
          <a:prstGeom prst="rect">
            <a:avLst/>
          </a:prstGeom>
          <a:noFill/>
        </p:spPr>
        <p:txBody>
          <a:bodyPr wrap="square" rtlCol="0" anchor="ctr">
            <a:spAutoFit/>
          </a:bodyPr>
          <a:lstStyle/>
          <a:p>
            <a:pPr algn="ctr"/>
            <a:r>
              <a:rPr lang="en-US" dirty="0"/>
              <a:t>WW I</a:t>
            </a:r>
          </a:p>
          <a:p>
            <a:pPr algn="ctr"/>
            <a:r>
              <a:rPr lang="en-US" dirty="0"/>
              <a:t>1914-1918</a:t>
            </a:r>
          </a:p>
        </p:txBody>
      </p:sp>
      <p:sp>
        <p:nvSpPr>
          <p:cNvPr id="29" name="TextBox 28">
            <a:extLst>
              <a:ext uri="{FF2B5EF4-FFF2-40B4-BE49-F238E27FC236}">
                <a16:creationId xmlns:a16="http://schemas.microsoft.com/office/drawing/2014/main" id="{80C3E125-A719-4452-B1D7-01DF61942E70}"/>
              </a:ext>
            </a:extLst>
          </p:cNvPr>
          <p:cNvSpPr txBox="1"/>
          <p:nvPr/>
        </p:nvSpPr>
        <p:spPr>
          <a:xfrm>
            <a:off x="6711351" y="3100299"/>
            <a:ext cx="1236947" cy="646331"/>
          </a:xfrm>
          <a:prstGeom prst="rect">
            <a:avLst/>
          </a:prstGeom>
          <a:noFill/>
        </p:spPr>
        <p:txBody>
          <a:bodyPr wrap="square" rtlCol="0" anchor="ctr">
            <a:spAutoFit/>
          </a:bodyPr>
          <a:lstStyle/>
          <a:p>
            <a:pPr algn="ctr"/>
            <a:r>
              <a:rPr lang="en-US" dirty="0"/>
              <a:t>WW II</a:t>
            </a:r>
          </a:p>
          <a:p>
            <a:pPr algn="ctr"/>
            <a:r>
              <a:rPr lang="en-US" dirty="0"/>
              <a:t>1939-1945</a:t>
            </a:r>
          </a:p>
        </p:txBody>
      </p:sp>
      <p:sp>
        <p:nvSpPr>
          <p:cNvPr id="31" name="TextBox 30">
            <a:extLst>
              <a:ext uri="{FF2B5EF4-FFF2-40B4-BE49-F238E27FC236}">
                <a16:creationId xmlns:a16="http://schemas.microsoft.com/office/drawing/2014/main" id="{08A58D5B-B261-4C07-8F57-5A778FD0274A}"/>
              </a:ext>
            </a:extLst>
          </p:cNvPr>
          <p:cNvSpPr txBox="1"/>
          <p:nvPr/>
        </p:nvSpPr>
        <p:spPr>
          <a:xfrm>
            <a:off x="9185245" y="2961799"/>
            <a:ext cx="1236947" cy="923330"/>
          </a:xfrm>
          <a:prstGeom prst="rect">
            <a:avLst/>
          </a:prstGeom>
          <a:noFill/>
        </p:spPr>
        <p:txBody>
          <a:bodyPr wrap="square" rtlCol="0" anchor="ctr">
            <a:spAutoFit/>
          </a:bodyPr>
          <a:lstStyle/>
          <a:p>
            <a:pPr algn="ctr"/>
            <a:r>
              <a:rPr lang="en-US" dirty="0"/>
              <a:t>Cold War Ends </a:t>
            </a:r>
          </a:p>
          <a:p>
            <a:pPr algn="ctr"/>
            <a:r>
              <a:rPr lang="en-US" dirty="0"/>
              <a:t>1991</a:t>
            </a:r>
          </a:p>
        </p:txBody>
      </p:sp>
      <p:sp>
        <p:nvSpPr>
          <p:cNvPr id="64" name="TextBox 63">
            <a:extLst>
              <a:ext uri="{FF2B5EF4-FFF2-40B4-BE49-F238E27FC236}">
                <a16:creationId xmlns:a16="http://schemas.microsoft.com/office/drawing/2014/main" id="{5EFCE11F-76B9-4CAD-8FBB-E6F235A471DC}"/>
              </a:ext>
            </a:extLst>
          </p:cNvPr>
          <p:cNvSpPr txBox="1"/>
          <p:nvPr/>
        </p:nvSpPr>
        <p:spPr>
          <a:xfrm>
            <a:off x="4976544" y="1847114"/>
            <a:ext cx="1404217" cy="369332"/>
          </a:xfrm>
          <a:prstGeom prst="rect">
            <a:avLst/>
          </a:prstGeom>
          <a:noFill/>
        </p:spPr>
        <p:txBody>
          <a:bodyPr wrap="square" rtlCol="0" anchor="ctr">
            <a:spAutoFit/>
          </a:bodyPr>
          <a:lstStyle/>
          <a:p>
            <a:pPr algn="ctr"/>
            <a:r>
              <a:rPr lang="en-US" b="1" dirty="0"/>
              <a:t>Socialism </a:t>
            </a:r>
          </a:p>
        </p:txBody>
      </p:sp>
      <p:sp>
        <p:nvSpPr>
          <p:cNvPr id="74" name="TextBox 73">
            <a:extLst>
              <a:ext uri="{FF2B5EF4-FFF2-40B4-BE49-F238E27FC236}">
                <a16:creationId xmlns:a16="http://schemas.microsoft.com/office/drawing/2014/main" id="{9432D0EA-8EC9-4E0C-9F08-396182D1E8C5}"/>
              </a:ext>
            </a:extLst>
          </p:cNvPr>
          <p:cNvSpPr txBox="1"/>
          <p:nvPr/>
        </p:nvSpPr>
        <p:spPr>
          <a:xfrm>
            <a:off x="4147327" y="4290654"/>
            <a:ext cx="1791975" cy="400110"/>
          </a:xfrm>
          <a:prstGeom prst="rect">
            <a:avLst/>
          </a:prstGeom>
          <a:noFill/>
          <a:ln>
            <a:solidFill>
              <a:srgbClr val="00B0F0"/>
            </a:solidFill>
          </a:ln>
        </p:spPr>
        <p:txBody>
          <a:bodyPr wrap="square" rtlCol="0">
            <a:spAutoFit/>
          </a:bodyPr>
          <a:lstStyle/>
          <a:p>
            <a:r>
              <a:rPr lang="en-US" sz="2000" b="1" i="1" dirty="0">
                <a:solidFill>
                  <a:schemeClr val="accent1"/>
                </a:solidFill>
              </a:rPr>
              <a:t>5.Urban Jewish</a:t>
            </a:r>
          </a:p>
        </p:txBody>
      </p:sp>
      <p:sp>
        <p:nvSpPr>
          <p:cNvPr id="75" name="TextBox 74">
            <a:extLst>
              <a:ext uri="{FF2B5EF4-FFF2-40B4-BE49-F238E27FC236}">
                <a16:creationId xmlns:a16="http://schemas.microsoft.com/office/drawing/2014/main" id="{A53629CE-A25C-4C07-8BEC-A33C522BBF1A}"/>
              </a:ext>
            </a:extLst>
          </p:cNvPr>
          <p:cNvSpPr txBox="1"/>
          <p:nvPr/>
        </p:nvSpPr>
        <p:spPr>
          <a:xfrm>
            <a:off x="7118724" y="4288876"/>
            <a:ext cx="1659147" cy="400110"/>
          </a:xfrm>
          <a:prstGeom prst="rect">
            <a:avLst/>
          </a:prstGeom>
          <a:noFill/>
          <a:ln>
            <a:solidFill>
              <a:srgbClr val="00B0F0"/>
            </a:solidFill>
          </a:ln>
        </p:spPr>
        <p:txBody>
          <a:bodyPr wrap="square" rtlCol="0">
            <a:spAutoFit/>
          </a:bodyPr>
          <a:lstStyle/>
          <a:p>
            <a:r>
              <a:rPr lang="en-US" sz="2000" b="1" i="1" dirty="0">
                <a:solidFill>
                  <a:schemeClr val="accent1"/>
                </a:solidFill>
              </a:rPr>
              <a:t>6.Urban Black</a:t>
            </a:r>
          </a:p>
        </p:txBody>
      </p:sp>
      <p:sp>
        <p:nvSpPr>
          <p:cNvPr id="76" name="TextBox 75">
            <a:extLst>
              <a:ext uri="{FF2B5EF4-FFF2-40B4-BE49-F238E27FC236}">
                <a16:creationId xmlns:a16="http://schemas.microsoft.com/office/drawing/2014/main" id="{391A2B8D-0691-4EA7-A0C5-9B9F9D6521EC}"/>
              </a:ext>
            </a:extLst>
          </p:cNvPr>
          <p:cNvSpPr txBox="1"/>
          <p:nvPr/>
        </p:nvSpPr>
        <p:spPr>
          <a:xfrm>
            <a:off x="525363" y="6188884"/>
            <a:ext cx="9909522" cy="461665"/>
          </a:xfrm>
          <a:prstGeom prst="rect">
            <a:avLst/>
          </a:prstGeom>
          <a:noFill/>
        </p:spPr>
        <p:txBody>
          <a:bodyPr wrap="square" rtlCol="0">
            <a:spAutoFit/>
          </a:bodyPr>
          <a:lstStyle/>
          <a:p>
            <a:r>
              <a:rPr lang="en-US" sz="2400" b="1" i="1" dirty="0"/>
              <a:t>Which way for new Immigrant Subcultures: #7. Hispanic(s) and #8. Asian(s)?</a:t>
            </a:r>
          </a:p>
        </p:txBody>
      </p:sp>
      <p:sp>
        <p:nvSpPr>
          <p:cNvPr id="52" name="TextBox 51">
            <a:extLst>
              <a:ext uri="{FF2B5EF4-FFF2-40B4-BE49-F238E27FC236}">
                <a16:creationId xmlns:a16="http://schemas.microsoft.com/office/drawing/2014/main" id="{0947E0F6-CBE7-4CBC-A4BB-708033844329}"/>
              </a:ext>
            </a:extLst>
          </p:cNvPr>
          <p:cNvSpPr txBox="1"/>
          <p:nvPr/>
        </p:nvSpPr>
        <p:spPr>
          <a:xfrm>
            <a:off x="7791352" y="3219907"/>
            <a:ext cx="676570" cy="369332"/>
          </a:xfrm>
          <a:prstGeom prst="rect">
            <a:avLst/>
          </a:prstGeom>
          <a:noFill/>
        </p:spPr>
        <p:txBody>
          <a:bodyPr wrap="square" rtlCol="0" anchor="ctr">
            <a:spAutoFit/>
          </a:bodyPr>
          <a:lstStyle/>
          <a:p>
            <a:pPr algn="ctr"/>
            <a:r>
              <a:rPr lang="en-US" b="1" u="sng" dirty="0">
                <a:solidFill>
                  <a:srgbClr val="FF0000"/>
                </a:solidFill>
              </a:rPr>
              <a:t>1962</a:t>
            </a:r>
          </a:p>
        </p:txBody>
      </p:sp>
      <p:sp>
        <p:nvSpPr>
          <p:cNvPr id="4" name="TextBox 3">
            <a:extLst>
              <a:ext uri="{FF2B5EF4-FFF2-40B4-BE49-F238E27FC236}">
                <a16:creationId xmlns:a16="http://schemas.microsoft.com/office/drawing/2014/main" id="{D16732E8-B643-6C08-BA1A-A16EB3EECA8F}"/>
              </a:ext>
            </a:extLst>
          </p:cNvPr>
          <p:cNvSpPr txBox="1"/>
          <p:nvPr/>
        </p:nvSpPr>
        <p:spPr>
          <a:xfrm>
            <a:off x="5757244" y="2512292"/>
            <a:ext cx="1404217" cy="369332"/>
          </a:xfrm>
          <a:prstGeom prst="rect">
            <a:avLst/>
          </a:prstGeom>
          <a:noFill/>
        </p:spPr>
        <p:txBody>
          <a:bodyPr wrap="square" rtlCol="0" anchor="ctr">
            <a:spAutoFit/>
          </a:bodyPr>
          <a:lstStyle/>
          <a:p>
            <a:pPr algn="ctr"/>
            <a:r>
              <a:rPr lang="en-US" b="1" dirty="0" err="1"/>
              <a:t>Facism</a:t>
            </a:r>
            <a:endParaRPr lang="en-US" b="1" dirty="0"/>
          </a:p>
        </p:txBody>
      </p:sp>
      <p:sp>
        <p:nvSpPr>
          <p:cNvPr id="6" name="TextBox 5">
            <a:extLst>
              <a:ext uri="{FF2B5EF4-FFF2-40B4-BE49-F238E27FC236}">
                <a16:creationId xmlns:a16="http://schemas.microsoft.com/office/drawing/2014/main" id="{63E39E15-D93F-E22C-DD01-CA4288FA93A9}"/>
              </a:ext>
            </a:extLst>
          </p:cNvPr>
          <p:cNvSpPr txBox="1"/>
          <p:nvPr/>
        </p:nvSpPr>
        <p:spPr>
          <a:xfrm>
            <a:off x="9535736" y="1390177"/>
            <a:ext cx="1654386" cy="646331"/>
          </a:xfrm>
          <a:prstGeom prst="rect">
            <a:avLst/>
          </a:prstGeom>
          <a:noFill/>
        </p:spPr>
        <p:txBody>
          <a:bodyPr wrap="square" rtlCol="0" anchor="ctr">
            <a:spAutoFit/>
          </a:bodyPr>
          <a:lstStyle/>
          <a:p>
            <a:pPr algn="ctr"/>
            <a:r>
              <a:rPr lang="en-US" b="1" dirty="0"/>
              <a:t>Cultural Marxism</a:t>
            </a:r>
          </a:p>
        </p:txBody>
      </p:sp>
      <p:sp>
        <p:nvSpPr>
          <p:cNvPr id="8" name="TextBox 7">
            <a:extLst>
              <a:ext uri="{FF2B5EF4-FFF2-40B4-BE49-F238E27FC236}">
                <a16:creationId xmlns:a16="http://schemas.microsoft.com/office/drawing/2014/main" id="{41C5FF1E-E175-C286-24B2-88BAD934EA1B}"/>
              </a:ext>
            </a:extLst>
          </p:cNvPr>
          <p:cNvSpPr txBox="1"/>
          <p:nvPr/>
        </p:nvSpPr>
        <p:spPr>
          <a:xfrm>
            <a:off x="10648071" y="1343936"/>
            <a:ext cx="1654386" cy="646331"/>
          </a:xfrm>
          <a:prstGeom prst="rect">
            <a:avLst/>
          </a:prstGeom>
          <a:noFill/>
        </p:spPr>
        <p:txBody>
          <a:bodyPr wrap="square" rtlCol="0" anchor="ctr">
            <a:spAutoFit/>
          </a:bodyPr>
          <a:lstStyle/>
          <a:p>
            <a:pPr algn="ctr"/>
            <a:r>
              <a:rPr lang="en-US" b="1" dirty="0"/>
              <a:t>Woke </a:t>
            </a:r>
          </a:p>
          <a:p>
            <a:pPr algn="ctr"/>
            <a:r>
              <a:rPr lang="en-US" b="1" dirty="0"/>
              <a:t>Anti-Racist</a:t>
            </a:r>
          </a:p>
        </p:txBody>
      </p:sp>
      <p:sp>
        <p:nvSpPr>
          <p:cNvPr id="5" name="TextBox 4">
            <a:extLst>
              <a:ext uri="{FF2B5EF4-FFF2-40B4-BE49-F238E27FC236}">
                <a16:creationId xmlns:a16="http://schemas.microsoft.com/office/drawing/2014/main" id="{D8973C2A-56D8-6C18-1880-B3259236EA32}"/>
              </a:ext>
            </a:extLst>
          </p:cNvPr>
          <p:cNvSpPr txBox="1"/>
          <p:nvPr/>
        </p:nvSpPr>
        <p:spPr>
          <a:xfrm>
            <a:off x="8245124" y="2975034"/>
            <a:ext cx="1236947" cy="923330"/>
          </a:xfrm>
          <a:prstGeom prst="rect">
            <a:avLst/>
          </a:prstGeom>
          <a:noFill/>
        </p:spPr>
        <p:txBody>
          <a:bodyPr wrap="square" rtlCol="0" anchor="ctr">
            <a:spAutoFit/>
          </a:bodyPr>
          <a:lstStyle/>
          <a:p>
            <a:pPr algn="ctr"/>
            <a:r>
              <a:rPr lang="en-US" dirty="0"/>
              <a:t>European Turmoil </a:t>
            </a:r>
          </a:p>
          <a:p>
            <a:pPr algn="ctr"/>
            <a:r>
              <a:rPr lang="en-US" dirty="0"/>
              <a:t>1968</a:t>
            </a:r>
          </a:p>
        </p:txBody>
      </p:sp>
      <p:sp>
        <p:nvSpPr>
          <p:cNvPr id="10" name="TextBox 9">
            <a:extLst>
              <a:ext uri="{FF2B5EF4-FFF2-40B4-BE49-F238E27FC236}">
                <a16:creationId xmlns:a16="http://schemas.microsoft.com/office/drawing/2014/main" id="{D72EF1AC-7B7A-FA9F-59D8-3BB429179D50}"/>
              </a:ext>
            </a:extLst>
          </p:cNvPr>
          <p:cNvSpPr txBox="1"/>
          <p:nvPr/>
        </p:nvSpPr>
        <p:spPr>
          <a:xfrm>
            <a:off x="5115920" y="1367683"/>
            <a:ext cx="1404217" cy="369332"/>
          </a:xfrm>
          <a:prstGeom prst="rect">
            <a:avLst/>
          </a:prstGeom>
          <a:noFill/>
        </p:spPr>
        <p:txBody>
          <a:bodyPr wrap="square" rtlCol="0" anchor="ctr">
            <a:spAutoFit/>
          </a:bodyPr>
          <a:lstStyle/>
          <a:p>
            <a:pPr algn="ctr"/>
            <a:r>
              <a:rPr lang="en-US" b="1" dirty="0"/>
              <a:t>Fascism </a:t>
            </a:r>
          </a:p>
        </p:txBody>
      </p:sp>
      <p:sp>
        <p:nvSpPr>
          <p:cNvPr id="12" name="TextBox 11">
            <a:extLst>
              <a:ext uri="{FF2B5EF4-FFF2-40B4-BE49-F238E27FC236}">
                <a16:creationId xmlns:a16="http://schemas.microsoft.com/office/drawing/2014/main" id="{05FAAF36-447F-AF1A-C4CC-966D308B0CC0}"/>
              </a:ext>
            </a:extLst>
          </p:cNvPr>
          <p:cNvSpPr txBox="1"/>
          <p:nvPr/>
        </p:nvSpPr>
        <p:spPr>
          <a:xfrm>
            <a:off x="1489543" y="5620843"/>
            <a:ext cx="1760458" cy="369332"/>
          </a:xfrm>
          <a:prstGeom prst="rect">
            <a:avLst/>
          </a:prstGeom>
          <a:noFill/>
        </p:spPr>
        <p:txBody>
          <a:bodyPr wrap="square" rtlCol="0">
            <a:spAutoFit/>
          </a:bodyPr>
          <a:lstStyle/>
          <a:p>
            <a:r>
              <a:rPr lang="en-US" b="1" i="1" dirty="0">
                <a:solidFill>
                  <a:schemeClr val="accent1"/>
                </a:solidFill>
              </a:rPr>
              <a:t>2.New England</a:t>
            </a:r>
          </a:p>
        </p:txBody>
      </p:sp>
      <p:sp>
        <p:nvSpPr>
          <p:cNvPr id="14" name="TextBox 13">
            <a:extLst>
              <a:ext uri="{FF2B5EF4-FFF2-40B4-BE49-F238E27FC236}">
                <a16:creationId xmlns:a16="http://schemas.microsoft.com/office/drawing/2014/main" id="{AA69D276-9AB0-AEFE-4008-79974DFA23A5}"/>
              </a:ext>
            </a:extLst>
          </p:cNvPr>
          <p:cNvSpPr txBox="1"/>
          <p:nvPr/>
        </p:nvSpPr>
        <p:spPr>
          <a:xfrm>
            <a:off x="1489543" y="4335965"/>
            <a:ext cx="1659147" cy="369332"/>
          </a:xfrm>
          <a:prstGeom prst="rect">
            <a:avLst/>
          </a:prstGeom>
          <a:noFill/>
        </p:spPr>
        <p:txBody>
          <a:bodyPr wrap="square" rtlCol="0">
            <a:spAutoFit/>
          </a:bodyPr>
          <a:lstStyle/>
          <a:p>
            <a:r>
              <a:rPr lang="en-US" b="1" i="1" dirty="0">
                <a:solidFill>
                  <a:schemeClr val="bg1"/>
                </a:solidFill>
              </a:rPr>
              <a:t>1.Tidewater</a:t>
            </a:r>
          </a:p>
        </p:txBody>
      </p:sp>
      <p:sp>
        <p:nvSpPr>
          <p:cNvPr id="15" name="TextBox 14">
            <a:extLst>
              <a:ext uri="{FF2B5EF4-FFF2-40B4-BE49-F238E27FC236}">
                <a16:creationId xmlns:a16="http://schemas.microsoft.com/office/drawing/2014/main" id="{0F385037-9B1D-7172-E4C7-D46404A653CD}"/>
              </a:ext>
            </a:extLst>
          </p:cNvPr>
          <p:cNvSpPr txBox="1"/>
          <p:nvPr/>
        </p:nvSpPr>
        <p:spPr>
          <a:xfrm>
            <a:off x="1489543" y="4764258"/>
            <a:ext cx="2996920" cy="369332"/>
          </a:xfrm>
          <a:prstGeom prst="rect">
            <a:avLst/>
          </a:prstGeom>
          <a:noFill/>
        </p:spPr>
        <p:txBody>
          <a:bodyPr wrap="square" rtlCol="0">
            <a:spAutoFit/>
          </a:bodyPr>
          <a:lstStyle/>
          <a:p>
            <a:r>
              <a:rPr lang="en-US" b="1" i="1" dirty="0">
                <a:solidFill>
                  <a:schemeClr val="bg1"/>
                </a:solidFill>
              </a:rPr>
              <a:t>4.Frontier (Appalachia}</a:t>
            </a:r>
          </a:p>
        </p:txBody>
      </p:sp>
      <p:sp>
        <p:nvSpPr>
          <p:cNvPr id="16" name="TextBox 15">
            <a:extLst>
              <a:ext uri="{FF2B5EF4-FFF2-40B4-BE49-F238E27FC236}">
                <a16:creationId xmlns:a16="http://schemas.microsoft.com/office/drawing/2014/main" id="{F841DCA0-F2F4-4823-620A-215E80CA1244}"/>
              </a:ext>
            </a:extLst>
          </p:cNvPr>
          <p:cNvSpPr txBox="1"/>
          <p:nvPr/>
        </p:nvSpPr>
        <p:spPr>
          <a:xfrm>
            <a:off x="1465811" y="5211434"/>
            <a:ext cx="1917847" cy="369332"/>
          </a:xfrm>
          <a:prstGeom prst="rect">
            <a:avLst/>
          </a:prstGeom>
          <a:noFill/>
        </p:spPr>
        <p:txBody>
          <a:bodyPr wrap="square" rtlCol="0">
            <a:spAutoFit/>
          </a:bodyPr>
          <a:lstStyle/>
          <a:p>
            <a:r>
              <a:rPr lang="en-US" b="1" i="1" dirty="0">
                <a:solidFill>
                  <a:schemeClr val="accent1"/>
                </a:solidFill>
              </a:rPr>
              <a:t>3. Middle Atlantic</a:t>
            </a:r>
          </a:p>
        </p:txBody>
      </p:sp>
      <p:sp>
        <p:nvSpPr>
          <p:cNvPr id="18" name="TextBox 17">
            <a:extLst>
              <a:ext uri="{FF2B5EF4-FFF2-40B4-BE49-F238E27FC236}">
                <a16:creationId xmlns:a16="http://schemas.microsoft.com/office/drawing/2014/main" id="{B477028D-9309-3F2C-46FB-26573906E656}"/>
              </a:ext>
            </a:extLst>
          </p:cNvPr>
          <p:cNvSpPr txBox="1"/>
          <p:nvPr/>
        </p:nvSpPr>
        <p:spPr>
          <a:xfrm>
            <a:off x="291510" y="5576309"/>
            <a:ext cx="1060719" cy="369332"/>
          </a:xfrm>
          <a:prstGeom prst="rect">
            <a:avLst/>
          </a:prstGeom>
          <a:noFill/>
        </p:spPr>
        <p:txBody>
          <a:bodyPr wrap="square" rtlCol="0" anchor="ctr">
            <a:spAutoFit/>
          </a:bodyPr>
          <a:lstStyle/>
          <a:p>
            <a:pPr algn="ctr"/>
            <a:r>
              <a:rPr lang="en-US" dirty="0"/>
              <a:t>Hamilton</a:t>
            </a:r>
          </a:p>
        </p:txBody>
      </p:sp>
      <p:sp>
        <p:nvSpPr>
          <p:cNvPr id="19" name="TextBox 18">
            <a:extLst>
              <a:ext uri="{FF2B5EF4-FFF2-40B4-BE49-F238E27FC236}">
                <a16:creationId xmlns:a16="http://schemas.microsoft.com/office/drawing/2014/main" id="{0E9E277B-F951-058D-8762-9FD082627E6B}"/>
              </a:ext>
            </a:extLst>
          </p:cNvPr>
          <p:cNvSpPr txBox="1"/>
          <p:nvPr/>
        </p:nvSpPr>
        <p:spPr>
          <a:xfrm>
            <a:off x="291510" y="4499440"/>
            <a:ext cx="1060719" cy="369332"/>
          </a:xfrm>
          <a:prstGeom prst="rect">
            <a:avLst/>
          </a:prstGeom>
          <a:noFill/>
        </p:spPr>
        <p:txBody>
          <a:bodyPr wrap="square" rtlCol="0" anchor="ctr">
            <a:spAutoFit/>
          </a:bodyPr>
          <a:lstStyle/>
          <a:p>
            <a:pPr algn="ctr"/>
            <a:r>
              <a:rPr lang="en-US" dirty="0"/>
              <a:t>Jefferson</a:t>
            </a:r>
          </a:p>
        </p:txBody>
      </p:sp>
      <p:sp>
        <p:nvSpPr>
          <p:cNvPr id="20" name="TextBox 19">
            <a:extLst>
              <a:ext uri="{FF2B5EF4-FFF2-40B4-BE49-F238E27FC236}">
                <a16:creationId xmlns:a16="http://schemas.microsoft.com/office/drawing/2014/main" id="{C9D0CDA2-F64F-F256-DFB8-B709D72F390F}"/>
              </a:ext>
            </a:extLst>
          </p:cNvPr>
          <p:cNvSpPr txBox="1"/>
          <p:nvPr/>
        </p:nvSpPr>
        <p:spPr>
          <a:xfrm>
            <a:off x="6702992" y="4732713"/>
            <a:ext cx="4955607" cy="1200329"/>
          </a:xfrm>
          <a:prstGeom prst="rect">
            <a:avLst/>
          </a:prstGeom>
          <a:noFill/>
        </p:spPr>
        <p:txBody>
          <a:bodyPr wrap="square" rtlCol="0">
            <a:spAutoFit/>
          </a:bodyPr>
          <a:lstStyle/>
          <a:p>
            <a:pPr marL="285750" indent="-285750">
              <a:buFont typeface="Arial" panose="020B0604020202020204" pitchFamily="34" charset="0"/>
              <a:buChar char="•"/>
            </a:pPr>
            <a:r>
              <a:rPr lang="en-US" i="1" dirty="0">
                <a:solidFill>
                  <a:schemeClr val="bg1"/>
                </a:solidFill>
              </a:rPr>
              <a:t>Rural vs Urban divide is nation-wide. </a:t>
            </a:r>
          </a:p>
          <a:p>
            <a:pPr marL="285750" indent="-285750">
              <a:buFont typeface="Arial" panose="020B0604020202020204" pitchFamily="34" charset="0"/>
              <a:buChar char="•"/>
            </a:pPr>
            <a:r>
              <a:rPr lang="en-US" i="1" dirty="0" err="1">
                <a:solidFill>
                  <a:schemeClr val="bg1"/>
                </a:solidFill>
              </a:rPr>
              <a:t>Indivually</a:t>
            </a:r>
            <a:r>
              <a:rPr lang="en-US" i="1" dirty="0">
                <a:solidFill>
                  <a:schemeClr val="bg1"/>
                </a:solidFill>
              </a:rPr>
              <a:t>-held Worldview.</a:t>
            </a:r>
          </a:p>
          <a:p>
            <a:pPr marL="285750" indent="-285750">
              <a:buFont typeface="Arial" panose="020B0604020202020204" pitchFamily="34" charset="0"/>
              <a:buChar char="•"/>
            </a:pPr>
            <a:r>
              <a:rPr lang="en-US" i="1" dirty="0">
                <a:solidFill>
                  <a:schemeClr val="bg1"/>
                </a:solidFill>
              </a:rPr>
              <a:t>Accentuated by regional sub-culture differences &amp; plurality by place. </a:t>
            </a:r>
          </a:p>
        </p:txBody>
      </p:sp>
      <p:sp>
        <p:nvSpPr>
          <p:cNvPr id="27" name="TextBox 26">
            <a:extLst>
              <a:ext uri="{FF2B5EF4-FFF2-40B4-BE49-F238E27FC236}">
                <a16:creationId xmlns:a16="http://schemas.microsoft.com/office/drawing/2014/main" id="{B653B1B6-C0F2-4D6E-B4E0-BAB8F1119E82}"/>
              </a:ext>
            </a:extLst>
          </p:cNvPr>
          <p:cNvSpPr txBox="1"/>
          <p:nvPr/>
        </p:nvSpPr>
        <p:spPr>
          <a:xfrm>
            <a:off x="1911690" y="2415092"/>
            <a:ext cx="862760" cy="369332"/>
          </a:xfrm>
          <a:prstGeom prst="rect">
            <a:avLst/>
          </a:prstGeom>
          <a:noFill/>
        </p:spPr>
        <p:txBody>
          <a:bodyPr wrap="square" rtlCol="0" anchor="ctr">
            <a:spAutoFit/>
          </a:bodyPr>
          <a:lstStyle/>
          <a:p>
            <a:pPr algn="ctr"/>
            <a:r>
              <a:rPr lang="en-US" b="1" dirty="0">
                <a:solidFill>
                  <a:srgbClr val="CC00FF"/>
                </a:solidFill>
              </a:rPr>
              <a:t>Hegel</a:t>
            </a:r>
          </a:p>
        </p:txBody>
      </p:sp>
      <p:sp>
        <p:nvSpPr>
          <p:cNvPr id="65" name="TextBox 64">
            <a:extLst>
              <a:ext uri="{FF2B5EF4-FFF2-40B4-BE49-F238E27FC236}">
                <a16:creationId xmlns:a16="http://schemas.microsoft.com/office/drawing/2014/main" id="{70F2BE0D-B02F-4EF5-8329-AF1767135AD6}"/>
              </a:ext>
            </a:extLst>
          </p:cNvPr>
          <p:cNvSpPr txBox="1"/>
          <p:nvPr/>
        </p:nvSpPr>
        <p:spPr>
          <a:xfrm>
            <a:off x="5961507" y="2753109"/>
            <a:ext cx="1438564" cy="646331"/>
          </a:xfrm>
          <a:prstGeom prst="rect">
            <a:avLst/>
          </a:prstGeom>
          <a:noFill/>
        </p:spPr>
        <p:txBody>
          <a:bodyPr wrap="square" rtlCol="0" anchor="ctr">
            <a:spAutoFit/>
          </a:bodyPr>
          <a:lstStyle/>
          <a:p>
            <a:pPr algn="ctr"/>
            <a:r>
              <a:rPr lang="en-US" b="1" dirty="0">
                <a:solidFill>
                  <a:srgbClr val="CC00FF"/>
                </a:solidFill>
              </a:rPr>
              <a:t>Frankfurt School </a:t>
            </a:r>
          </a:p>
        </p:txBody>
      </p:sp>
      <p:sp>
        <p:nvSpPr>
          <p:cNvPr id="66" name="TextBox 65">
            <a:extLst>
              <a:ext uri="{FF2B5EF4-FFF2-40B4-BE49-F238E27FC236}">
                <a16:creationId xmlns:a16="http://schemas.microsoft.com/office/drawing/2014/main" id="{2002D7AF-689D-4F8E-8A7D-0B6B71D713CE}"/>
              </a:ext>
            </a:extLst>
          </p:cNvPr>
          <p:cNvSpPr txBox="1"/>
          <p:nvPr/>
        </p:nvSpPr>
        <p:spPr>
          <a:xfrm>
            <a:off x="7002188" y="2636461"/>
            <a:ext cx="989812" cy="369332"/>
          </a:xfrm>
          <a:prstGeom prst="rect">
            <a:avLst/>
          </a:prstGeom>
          <a:noFill/>
        </p:spPr>
        <p:txBody>
          <a:bodyPr wrap="square" rtlCol="0" anchor="ctr">
            <a:spAutoFit/>
          </a:bodyPr>
          <a:lstStyle/>
          <a:p>
            <a:pPr algn="ctr"/>
            <a:r>
              <a:rPr lang="en-US" b="1" dirty="0">
                <a:solidFill>
                  <a:srgbClr val="CC00FF"/>
                </a:solidFill>
              </a:rPr>
              <a:t>Gramsci </a:t>
            </a:r>
          </a:p>
        </p:txBody>
      </p:sp>
      <p:sp>
        <p:nvSpPr>
          <p:cNvPr id="55" name="TextBox 54">
            <a:extLst>
              <a:ext uri="{FF2B5EF4-FFF2-40B4-BE49-F238E27FC236}">
                <a16:creationId xmlns:a16="http://schemas.microsoft.com/office/drawing/2014/main" id="{E6F1B20D-B6A4-4869-8599-1FB5A82579D6}"/>
              </a:ext>
            </a:extLst>
          </p:cNvPr>
          <p:cNvSpPr txBox="1"/>
          <p:nvPr/>
        </p:nvSpPr>
        <p:spPr>
          <a:xfrm>
            <a:off x="6062761" y="3618784"/>
            <a:ext cx="1580351" cy="646331"/>
          </a:xfrm>
          <a:prstGeom prst="rect">
            <a:avLst/>
          </a:prstGeom>
          <a:noFill/>
        </p:spPr>
        <p:txBody>
          <a:bodyPr wrap="square" rtlCol="0" anchor="ctr">
            <a:spAutoFit/>
          </a:bodyPr>
          <a:lstStyle/>
          <a:p>
            <a:pPr algn="ctr"/>
            <a:r>
              <a:rPr lang="en-US" b="1" dirty="0">
                <a:solidFill>
                  <a:srgbClr val="CC00FF"/>
                </a:solidFill>
              </a:rPr>
              <a:t>FDR:</a:t>
            </a:r>
          </a:p>
          <a:p>
            <a:pPr algn="ctr"/>
            <a:r>
              <a:rPr lang="en-US" b="1" dirty="0">
                <a:solidFill>
                  <a:srgbClr val="CC00FF"/>
                </a:solidFill>
              </a:rPr>
              <a:t>New Deal</a:t>
            </a:r>
          </a:p>
        </p:txBody>
      </p:sp>
      <p:cxnSp>
        <p:nvCxnSpPr>
          <p:cNvPr id="17" name="Connector: Curved 16">
            <a:extLst>
              <a:ext uri="{FF2B5EF4-FFF2-40B4-BE49-F238E27FC236}">
                <a16:creationId xmlns:a16="http://schemas.microsoft.com/office/drawing/2014/main" id="{9D26AAA6-A386-173D-3AC0-DADF65131F8A}"/>
              </a:ext>
            </a:extLst>
          </p:cNvPr>
          <p:cNvCxnSpPr>
            <a:cxnSpLocks/>
          </p:cNvCxnSpPr>
          <p:nvPr/>
        </p:nvCxnSpPr>
        <p:spPr>
          <a:xfrm flipV="1">
            <a:off x="1524000" y="2036251"/>
            <a:ext cx="10134599" cy="3594386"/>
          </a:xfrm>
          <a:prstGeom prst="curvedConnector3">
            <a:avLst>
              <a:gd name="adj1" fmla="val 50000"/>
            </a:avLst>
          </a:prstGeom>
          <a:ln w="76200">
            <a:solidFill>
              <a:schemeClr val="accent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89821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Arrow Connector 52">
            <a:extLst>
              <a:ext uri="{FF2B5EF4-FFF2-40B4-BE49-F238E27FC236}">
                <a16:creationId xmlns:a16="http://schemas.microsoft.com/office/drawing/2014/main" id="{AEFE36C9-2155-432A-A9AA-DBA70A68FA6C}"/>
              </a:ext>
            </a:extLst>
          </p:cNvPr>
          <p:cNvCxnSpPr>
            <a:cxnSpLocks/>
          </p:cNvCxnSpPr>
          <p:nvPr/>
        </p:nvCxnSpPr>
        <p:spPr>
          <a:xfrm>
            <a:off x="1308300" y="3423464"/>
            <a:ext cx="9975050" cy="0"/>
          </a:xfrm>
          <a:prstGeom prst="straightConnector1">
            <a:avLst/>
          </a:prstGeom>
          <a:ln w="38100">
            <a:solidFill>
              <a:schemeClr val="bg2"/>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AD17216-E4B3-4C24-B2D9-1D100DBDA5C3}"/>
              </a:ext>
            </a:extLst>
          </p:cNvPr>
          <p:cNvSpPr>
            <a:spLocks noGrp="1"/>
          </p:cNvSpPr>
          <p:nvPr>
            <p:ph type="ctrTitle"/>
          </p:nvPr>
        </p:nvSpPr>
        <p:spPr/>
        <p:txBody>
          <a:bodyPr/>
          <a:lstStyle/>
          <a:p>
            <a:r>
              <a:rPr lang="en-US" dirty="0"/>
              <a:t>How It Happened</a:t>
            </a:r>
          </a:p>
        </p:txBody>
      </p:sp>
      <p:sp>
        <p:nvSpPr>
          <p:cNvPr id="3" name="Subtitle 2">
            <a:extLst>
              <a:ext uri="{FF2B5EF4-FFF2-40B4-BE49-F238E27FC236}">
                <a16:creationId xmlns:a16="http://schemas.microsoft.com/office/drawing/2014/main" id="{1065AF91-15A7-41EC-99FD-1D449C2F93AD}"/>
              </a:ext>
            </a:extLst>
          </p:cNvPr>
          <p:cNvSpPr>
            <a:spLocks noGrp="1"/>
          </p:cNvSpPr>
          <p:nvPr>
            <p:ph type="subTitle" idx="1"/>
          </p:nvPr>
        </p:nvSpPr>
        <p:spPr>
          <a:xfrm>
            <a:off x="1524000" y="874381"/>
            <a:ext cx="9144000" cy="493149"/>
          </a:xfrm>
        </p:spPr>
        <p:txBody>
          <a:bodyPr>
            <a:normAutofit fontScale="92500"/>
          </a:bodyPr>
          <a:lstStyle/>
          <a:p>
            <a:r>
              <a:rPr lang="en-US" i="1" dirty="0"/>
              <a:t>Like a slowly metastasizing cancer or the slow build up to an avalanche of snow </a:t>
            </a:r>
          </a:p>
        </p:txBody>
      </p:sp>
      <p:sp>
        <p:nvSpPr>
          <p:cNvPr id="26" name="TextBox 25">
            <a:extLst>
              <a:ext uri="{FF2B5EF4-FFF2-40B4-BE49-F238E27FC236}">
                <a16:creationId xmlns:a16="http://schemas.microsoft.com/office/drawing/2014/main" id="{68C4E985-173C-4531-B949-0B7C6810298C}"/>
              </a:ext>
            </a:extLst>
          </p:cNvPr>
          <p:cNvSpPr txBox="1"/>
          <p:nvPr/>
        </p:nvSpPr>
        <p:spPr>
          <a:xfrm>
            <a:off x="234709" y="3261814"/>
            <a:ext cx="750499" cy="369332"/>
          </a:xfrm>
          <a:prstGeom prst="rect">
            <a:avLst/>
          </a:prstGeom>
          <a:noFill/>
        </p:spPr>
        <p:txBody>
          <a:bodyPr wrap="square" rtlCol="0" anchor="ctr">
            <a:spAutoFit/>
          </a:bodyPr>
          <a:lstStyle/>
          <a:p>
            <a:pPr algn="ctr"/>
            <a:r>
              <a:rPr lang="en-US" b="1" dirty="0"/>
              <a:t>1790</a:t>
            </a:r>
          </a:p>
        </p:txBody>
      </p:sp>
      <p:sp>
        <p:nvSpPr>
          <p:cNvPr id="40" name="Arrow: Right 39">
            <a:extLst>
              <a:ext uri="{FF2B5EF4-FFF2-40B4-BE49-F238E27FC236}">
                <a16:creationId xmlns:a16="http://schemas.microsoft.com/office/drawing/2014/main" id="{DEC5A28E-B7D0-4264-9A57-39CB5158EC4B}"/>
              </a:ext>
            </a:extLst>
          </p:cNvPr>
          <p:cNvSpPr/>
          <p:nvPr/>
        </p:nvSpPr>
        <p:spPr>
          <a:xfrm>
            <a:off x="627690" y="2199832"/>
            <a:ext cx="11552957" cy="2901268"/>
          </a:xfrm>
          <a:prstGeom prst="rightArrow">
            <a:avLst/>
          </a:prstGeom>
          <a:no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1B0C6A06-5CBE-44DC-857E-0E5C5C473C10}"/>
              </a:ext>
            </a:extLst>
          </p:cNvPr>
          <p:cNvSpPr txBox="1"/>
          <p:nvPr/>
        </p:nvSpPr>
        <p:spPr>
          <a:xfrm>
            <a:off x="1583706" y="4959762"/>
            <a:ext cx="1659147" cy="369332"/>
          </a:xfrm>
          <a:prstGeom prst="rect">
            <a:avLst/>
          </a:prstGeom>
          <a:noFill/>
        </p:spPr>
        <p:txBody>
          <a:bodyPr wrap="square" rtlCol="0">
            <a:spAutoFit/>
          </a:bodyPr>
          <a:lstStyle/>
          <a:p>
            <a:r>
              <a:rPr lang="en-US" b="1" i="1" dirty="0">
                <a:solidFill>
                  <a:schemeClr val="bg1"/>
                </a:solidFill>
              </a:rPr>
              <a:t>1.Tidewater</a:t>
            </a:r>
          </a:p>
        </p:txBody>
      </p:sp>
      <p:sp>
        <p:nvSpPr>
          <p:cNvPr id="75" name="TextBox 74">
            <a:extLst>
              <a:ext uri="{FF2B5EF4-FFF2-40B4-BE49-F238E27FC236}">
                <a16:creationId xmlns:a16="http://schemas.microsoft.com/office/drawing/2014/main" id="{A53629CE-A25C-4C07-8BEC-A33C522BBF1A}"/>
              </a:ext>
            </a:extLst>
          </p:cNvPr>
          <p:cNvSpPr txBox="1"/>
          <p:nvPr/>
        </p:nvSpPr>
        <p:spPr>
          <a:xfrm>
            <a:off x="32510" y="1287761"/>
            <a:ext cx="12150831" cy="1631216"/>
          </a:xfrm>
          <a:prstGeom prst="rect">
            <a:avLst/>
          </a:prstGeom>
          <a:noFill/>
        </p:spPr>
        <p:txBody>
          <a:bodyPr wrap="square" rtlCol="0">
            <a:spAutoFit/>
          </a:bodyPr>
          <a:lstStyle/>
          <a:p>
            <a:pPr algn="ctr"/>
            <a:r>
              <a:rPr lang="en-US" sz="2000" b="1" dirty="0"/>
              <a:t>Slow assault on the 7 institutions which shape American Culture and Civilization</a:t>
            </a:r>
          </a:p>
          <a:p>
            <a:pPr marL="457200" indent="-457200" algn="ctr">
              <a:buAutoNum type="arabicPeriod"/>
            </a:pPr>
            <a:r>
              <a:rPr lang="en-US" sz="2000" b="1" dirty="0"/>
              <a:t>Government 2. Business 3. Education 4. Media 5. Arts and Entertainment 6. Religion 7. Family</a:t>
            </a:r>
          </a:p>
          <a:p>
            <a:pPr algn="ctr"/>
            <a:r>
              <a:rPr lang="en-US" sz="2000" b="1" dirty="0"/>
              <a:t>Began in Education </a:t>
            </a:r>
          </a:p>
          <a:p>
            <a:pPr algn="ctr"/>
            <a:r>
              <a:rPr lang="en-US" sz="2000" b="1" dirty="0"/>
              <a:t>Educated elites leading other institutions were agents for change</a:t>
            </a:r>
          </a:p>
          <a:p>
            <a:pPr algn="ctr"/>
            <a:r>
              <a:rPr lang="en-US" sz="2000" b="1" dirty="0"/>
              <a:t>Dominated and colored by the New England and Middle Atlantic sub-cultures</a:t>
            </a:r>
          </a:p>
        </p:txBody>
      </p:sp>
      <p:sp>
        <p:nvSpPr>
          <p:cNvPr id="76" name="TextBox 75">
            <a:extLst>
              <a:ext uri="{FF2B5EF4-FFF2-40B4-BE49-F238E27FC236}">
                <a16:creationId xmlns:a16="http://schemas.microsoft.com/office/drawing/2014/main" id="{391A2B8D-0691-4EA7-A0C5-9B9F9D6521EC}"/>
              </a:ext>
            </a:extLst>
          </p:cNvPr>
          <p:cNvSpPr txBox="1"/>
          <p:nvPr/>
        </p:nvSpPr>
        <p:spPr>
          <a:xfrm>
            <a:off x="1923720" y="6407535"/>
            <a:ext cx="8368410" cy="461665"/>
          </a:xfrm>
          <a:prstGeom prst="rect">
            <a:avLst/>
          </a:prstGeom>
          <a:noFill/>
        </p:spPr>
        <p:txBody>
          <a:bodyPr wrap="square" rtlCol="0">
            <a:spAutoFit/>
          </a:bodyPr>
          <a:lstStyle/>
          <a:p>
            <a:pPr algn="ctr"/>
            <a:r>
              <a:rPr lang="en-US" sz="2400" b="1" i="1" dirty="0"/>
              <a:t>The Great U.S. Culture War Isn’t Over – Yet</a:t>
            </a:r>
          </a:p>
        </p:txBody>
      </p:sp>
      <p:sp>
        <p:nvSpPr>
          <p:cNvPr id="52" name="TextBox 51">
            <a:extLst>
              <a:ext uri="{FF2B5EF4-FFF2-40B4-BE49-F238E27FC236}">
                <a16:creationId xmlns:a16="http://schemas.microsoft.com/office/drawing/2014/main" id="{0947E0F6-CBE7-4CBC-A4BB-708033844329}"/>
              </a:ext>
            </a:extLst>
          </p:cNvPr>
          <p:cNvSpPr txBox="1"/>
          <p:nvPr/>
        </p:nvSpPr>
        <p:spPr>
          <a:xfrm>
            <a:off x="1117716" y="2931895"/>
            <a:ext cx="10159036" cy="369332"/>
          </a:xfrm>
          <a:prstGeom prst="rect">
            <a:avLst/>
          </a:prstGeom>
          <a:noFill/>
        </p:spPr>
        <p:txBody>
          <a:bodyPr wrap="square" rtlCol="0" anchor="ctr">
            <a:spAutoFit/>
          </a:bodyPr>
          <a:lstStyle/>
          <a:p>
            <a:pPr algn="ctr"/>
            <a:r>
              <a:rPr lang="en-US" b="1" u="sng" dirty="0">
                <a:solidFill>
                  <a:srgbClr val="FF0000"/>
                </a:solidFill>
              </a:rPr>
              <a:t>From the secularization of higher education to the adoption of the ideas of the French Revolution   </a:t>
            </a:r>
          </a:p>
        </p:txBody>
      </p:sp>
      <p:sp>
        <p:nvSpPr>
          <p:cNvPr id="59" name="TextBox 58">
            <a:extLst>
              <a:ext uri="{FF2B5EF4-FFF2-40B4-BE49-F238E27FC236}">
                <a16:creationId xmlns:a16="http://schemas.microsoft.com/office/drawing/2014/main" id="{B0A42D99-06F2-4D62-B0F7-5B617F295A04}"/>
              </a:ext>
            </a:extLst>
          </p:cNvPr>
          <p:cNvSpPr txBox="1"/>
          <p:nvPr/>
        </p:nvSpPr>
        <p:spPr>
          <a:xfrm>
            <a:off x="29816" y="4395653"/>
            <a:ext cx="1060719" cy="369332"/>
          </a:xfrm>
          <a:prstGeom prst="rect">
            <a:avLst/>
          </a:prstGeom>
          <a:noFill/>
        </p:spPr>
        <p:txBody>
          <a:bodyPr wrap="square" rtlCol="0" anchor="ctr">
            <a:spAutoFit/>
          </a:bodyPr>
          <a:lstStyle/>
          <a:p>
            <a:pPr algn="ctr"/>
            <a:r>
              <a:rPr lang="en-US" dirty="0"/>
              <a:t>Hamilton</a:t>
            </a:r>
          </a:p>
        </p:txBody>
      </p:sp>
      <p:sp>
        <p:nvSpPr>
          <p:cNvPr id="63" name="TextBox 62">
            <a:extLst>
              <a:ext uri="{FF2B5EF4-FFF2-40B4-BE49-F238E27FC236}">
                <a16:creationId xmlns:a16="http://schemas.microsoft.com/office/drawing/2014/main" id="{365D7D83-DDBB-4B42-A9AD-E9C386B7BA6C}"/>
              </a:ext>
            </a:extLst>
          </p:cNvPr>
          <p:cNvSpPr txBox="1"/>
          <p:nvPr/>
        </p:nvSpPr>
        <p:spPr>
          <a:xfrm>
            <a:off x="29816" y="2542760"/>
            <a:ext cx="1060719" cy="369332"/>
          </a:xfrm>
          <a:prstGeom prst="rect">
            <a:avLst/>
          </a:prstGeom>
          <a:noFill/>
        </p:spPr>
        <p:txBody>
          <a:bodyPr wrap="square" rtlCol="0" anchor="ctr">
            <a:spAutoFit/>
          </a:bodyPr>
          <a:lstStyle/>
          <a:p>
            <a:pPr algn="ctr"/>
            <a:r>
              <a:rPr lang="en-US" dirty="0"/>
              <a:t>Jefferson</a:t>
            </a:r>
          </a:p>
        </p:txBody>
      </p:sp>
      <p:cxnSp>
        <p:nvCxnSpPr>
          <p:cNvPr id="5" name="Straight Connector 4">
            <a:extLst>
              <a:ext uri="{FF2B5EF4-FFF2-40B4-BE49-F238E27FC236}">
                <a16:creationId xmlns:a16="http://schemas.microsoft.com/office/drawing/2014/main" id="{C38DBED2-9790-D77A-E07E-E6FB25E583FE}"/>
              </a:ext>
            </a:extLst>
          </p:cNvPr>
          <p:cNvCxnSpPr>
            <a:cxnSpLocks/>
          </p:cNvCxnSpPr>
          <p:nvPr/>
        </p:nvCxnSpPr>
        <p:spPr>
          <a:xfrm flipV="1">
            <a:off x="-14234" y="3414178"/>
            <a:ext cx="12206234" cy="31594"/>
          </a:xfrm>
          <a:prstGeom prst="line">
            <a:avLst/>
          </a:prstGeom>
          <a:ln w="9525" cap="flat" cmpd="sng" algn="ctr">
            <a:solidFill>
              <a:schemeClr val="accent1"/>
            </a:solidFill>
            <a:prstDash val="dash"/>
            <a:round/>
            <a:headEnd type="none" w="med" len="med"/>
            <a:tailEnd type="none" w="med" len="med"/>
          </a:ln>
          <a:effectLst>
            <a:glow rad="101600">
              <a:srgbClr val="7030A0">
                <a:alpha val="60000"/>
              </a:srgbClr>
            </a:glow>
          </a:effectLst>
        </p:spPr>
        <p:style>
          <a:lnRef idx="0">
            <a:scrgbClr r="0" g="0" b="0"/>
          </a:lnRef>
          <a:fillRef idx="0">
            <a:scrgbClr r="0" g="0" b="0"/>
          </a:fillRef>
          <a:effectRef idx="0">
            <a:scrgbClr r="0" g="0" b="0"/>
          </a:effectRef>
          <a:fontRef idx="minor">
            <a:schemeClr val="tx1"/>
          </a:fontRef>
        </p:style>
      </p:cxnSp>
      <p:sp>
        <p:nvSpPr>
          <p:cNvPr id="11" name="TextBox 10">
            <a:extLst>
              <a:ext uri="{FF2B5EF4-FFF2-40B4-BE49-F238E27FC236}">
                <a16:creationId xmlns:a16="http://schemas.microsoft.com/office/drawing/2014/main" id="{D4A056CA-234B-51FF-9D10-6EC2134A52D4}"/>
              </a:ext>
            </a:extLst>
          </p:cNvPr>
          <p:cNvSpPr txBox="1"/>
          <p:nvPr/>
        </p:nvSpPr>
        <p:spPr>
          <a:xfrm>
            <a:off x="3855711" y="3261814"/>
            <a:ext cx="750499" cy="369332"/>
          </a:xfrm>
          <a:prstGeom prst="rect">
            <a:avLst/>
          </a:prstGeom>
          <a:noFill/>
        </p:spPr>
        <p:txBody>
          <a:bodyPr wrap="square" rtlCol="0" anchor="ctr">
            <a:spAutoFit/>
          </a:bodyPr>
          <a:lstStyle/>
          <a:p>
            <a:pPr algn="ctr"/>
            <a:r>
              <a:rPr lang="en-US" b="1" dirty="0"/>
              <a:t>1870</a:t>
            </a:r>
          </a:p>
        </p:txBody>
      </p:sp>
      <p:sp>
        <p:nvSpPr>
          <p:cNvPr id="12" name="TextBox 11">
            <a:extLst>
              <a:ext uri="{FF2B5EF4-FFF2-40B4-BE49-F238E27FC236}">
                <a16:creationId xmlns:a16="http://schemas.microsoft.com/office/drawing/2014/main" id="{06A0D3CA-230F-2666-BDA9-C3F34EB0367C}"/>
              </a:ext>
            </a:extLst>
          </p:cNvPr>
          <p:cNvSpPr txBox="1"/>
          <p:nvPr/>
        </p:nvSpPr>
        <p:spPr>
          <a:xfrm>
            <a:off x="2064551" y="3261814"/>
            <a:ext cx="750499" cy="369332"/>
          </a:xfrm>
          <a:prstGeom prst="rect">
            <a:avLst/>
          </a:prstGeom>
          <a:noFill/>
        </p:spPr>
        <p:txBody>
          <a:bodyPr wrap="square" rtlCol="0" anchor="ctr">
            <a:spAutoFit/>
          </a:bodyPr>
          <a:lstStyle/>
          <a:p>
            <a:pPr algn="ctr"/>
            <a:r>
              <a:rPr lang="en-US" b="1" dirty="0"/>
              <a:t>1830</a:t>
            </a:r>
          </a:p>
        </p:txBody>
      </p:sp>
      <p:sp>
        <p:nvSpPr>
          <p:cNvPr id="13" name="TextBox 12">
            <a:extLst>
              <a:ext uri="{FF2B5EF4-FFF2-40B4-BE49-F238E27FC236}">
                <a16:creationId xmlns:a16="http://schemas.microsoft.com/office/drawing/2014/main" id="{A1FADAD3-16D7-68DD-1967-B968472FD91E}"/>
              </a:ext>
            </a:extLst>
          </p:cNvPr>
          <p:cNvSpPr txBox="1"/>
          <p:nvPr/>
        </p:nvSpPr>
        <p:spPr>
          <a:xfrm>
            <a:off x="1120351" y="3261814"/>
            <a:ext cx="750499" cy="369332"/>
          </a:xfrm>
          <a:prstGeom prst="rect">
            <a:avLst/>
          </a:prstGeom>
          <a:noFill/>
        </p:spPr>
        <p:txBody>
          <a:bodyPr wrap="square" rtlCol="0" anchor="ctr">
            <a:spAutoFit/>
          </a:bodyPr>
          <a:lstStyle/>
          <a:p>
            <a:pPr algn="ctr"/>
            <a:r>
              <a:rPr lang="en-US" b="1" dirty="0"/>
              <a:t>1810</a:t>
            </a:r>
          </a:p>
        </p:txBody>
      </p:sp>
      <p:sp>
        <p:nvSpPr>
          <p:cNvPr id="14" name="TextBox 13">
            <a:extLst>
              <a:ext uri="{FF2B5EF4-FFF2-40B4-BE49-F238E27FC236}">
                <a16:creationId xmlns:a16="http://schemas.microsoft.com/office/drawing/2014/main" id="{921958CE-687A-23F0-C274-FC9EAFB3E739}"/>
              </a:ext>
            </a:extLst>
          </p:cNvPr>
          <p:cNvSpPr txBox="1"/>
          <p:nvPr/>
        </p:nvSpPr>
        <p:spPr>
          <a:xfrm>
            <a:off x="11209869" y="3261814"/>
            <a:ext cx="750499" cy="369332"/>
          </a:xfrm>
          <a:prstGeom prst="rect">
            <a:avLst/>
          </a:prstGeom>
          <a:noFill/>
        </p:spPr>
        <p:txBody>
          <a:bodyPr wrap="square" rtlCol="0" anchor="ctr">
            <a:spAutoFit/>
          </a:bodyPr>
          <a:lstStyle/>
          <a:p>
            <a:pPr algn="ctr"/>
            <a:r>
              <a:rPr lang="en-US" b="1" dirty="0"/>
              <a:t>2020</a:t>
            </a:r>
          </a:p>
        </p:txBody>
      </p:sp>
      <p:sp>
        <p:nvSpPr>
          <p:cNvPr id="15" name="TextBox 14">
            <a:extLst>
              <a:ext uri="{FF2B5EF4-FFF2-40B4-BE49-F238E27FC236}">
                <a16:creationId xmlns:a16="http://schemas.microsoft.com/office/drawing/2014/main" id="{4E0543D6-BD48-DE90-7812-E49778A9202A}"/>
              </a:ext>
            </a:extLst>
          </p:cNvPr>
          <p:cNvSpPr txBox="1"/>
          <p:nvPr/>
        </p:nvSpPr>
        <p:spPr>
          <a:xfrm>
            <a:off x="10259014" y="3261814"/>
            <a:ext cx="750499" cy="369332"/>
          </a:xfrm>
          <a:prstGeom prst="rect">
            <a:avLst/>
          </a:prstGeom>
          <a:noFill/>
        </p:spPr>
        <p:txBody>
          <a:bodyPr wrap="square" rtlCol="0" anchor="ctr">
            <a:spAutoFit/>
          </a:bodyPr>
          <a:lstStyle/>
          <a:p>
            <a:pPr algn="ctr"/>
            <a:r>
              <a:rPr lang="en-US" b="1" dirty="0"/>
              <a:t>2010</a:t>
            </a:r>
          </a:p>
        </p:txBody>
      </p:sp>
      <p:sp>
        <p:nvSpPr>
          <p:cNvPr id="16" name="TextBox 15">
            <a:extLst>
              <a:ext uri="{FF2B5EF4-FFF2-40B4-BE49-F238E27FC236}">
                <a16:creationId xmlns:a16="http://schemas.microsoft.com/office/drawing/2014/main" id="{79655929-BB36-5C65-AF81-022DD0EB1EB6}"/>
              </a:ext>
            </a:extLst>
          </p:cNvPr>
          <p:cNvSpPr txBox="1"/>
          <p:nvPr/>
        </p:nvSpPr>
        <p:spPr>
          <a:xfrm>
            <a:off x="9353732" y="3261814"/>
            <a:ext cx="750499" cy="369332"/>
          </a:xfrm>
          <a:prstGeom prst="rect">
            <a:avLst/>
          </a:prstGeom>
          <a:noFill/>
        </p:spPr>
        <p:txBody>
          <a:bodyPr wrap="square" rtlCol="0" anchor="ctr">
            <a:spAutoFit/>
          </a:bodyPr>
          <a:lstStyle/>
          <a:p>
            <a:pPr algn="ctr"/>
            <a:r>
              <a:rPr lang="en-US" b="1" dirty="0"/>
              <a:t>1990</a:t>
            </a:r>
          </a:p>
        </p:txBody>
      </p:sp>
      <p:sp>
        <p:nvSpPr>
          <p:cNvPr id="17" name="TextBox 16">
            <a:extLst>
              <a:ext uri="{FF2B5EF4-FFF2-40B4-BE49-F238E27FC236}">
                <a16:creationId xmlns:a16="http://schemas.microsoft.com/office/drawing/2014/main" id="{20B021A2-3E03-F8BD-8DA7-A3878A1952AE}"/>
              </a:ext>
            </a:extLst>
          </p:cNvPr>
          <p:cNvSpPr txBox="1"/>
          <p:nvPr/>
        </p:nvSpPr>
        <p:spPr>
          <a:xfrm>
            <a:off x="7538023" y="3261814"/>
            <a:ext cx="750499" cy="369332"/>
          </a:xfrm>
          <a:prstGeom prst="rect">
            <a:avLst/>
          </a:prstGeom>
          <a:noFill/>
        </p:spPr>
        <p:txBody>
          <a:bodyPr wrap="square" rtlCol="0" anchor="ctr">
            <a:spAutoFit/>
          </a:bodyPr>
          <a:lstStyle/>
          <a:p>
            <a:pPr algn="ctr"/>
            <a:r>
              <a:rPr lang="en-US" b="1" dirty="0"/>
              <a:t>1950</a:t>
            </a:r>
          </a:p>
        </p:txBody>
      </p:sp>
      <p:sp>
        <p:nvSpPr>
          <p:cNvPr id="18" name="TextBox 17">
            <a:extLst>
              <a:ext uri="{FF2B5EF4-FFF2-40B4-BE49-F238E27FC236}">
                <a16:creationId xmlns:a16="http://schemas.microsoft.com/office/drawing/2014/main" id="{68EEB78E-8A2F-893C-7D1F-C36147F364AB}"/>
              </a:ext>
            </a:extLst>
          </p:cNvPr>
          <p:cNvSpPr txBox="1"/>
          <p:nvPr/>
        </p:nvSpPr>
        <p:spPr>
          <a:xfrm>
            <a:off x="5732715" y="3261814"/>
            <a:ext cx="750499" cy="369332"/>
          </a:xfrm>
          <a:prstGeom prst="rect">
            <a:avLst/>
          </a:prstGeom>
          <a:noFill/>
        </p:spPr>
        <p:txBody>
          <a:bodyPr wrap="square" rtlCol="0" anchor="ctr">
            <a:spAutoFit/>
          </a:bodyPr>
          <a:lstStyle/>
          <a:p>
            <a:pPr algn="ctr"/>
            <a:r>
              <a:rPr lang="en-US" b="1" dirty="0"/>
              <a:t>1910</a:t>
            </a:r>
          </a:p>
        </p:txBody>
      </p:sp>
      <p:sp>
        <p:nvSpPr>
          <p:cNvPr id="19" name="TextBox 18">
            <a:extLst>
              <a:ext uri="{FF2B5EF4-FFF2-40B4-BE49-F238E27FC236}">
                <a16:creationId xmlns:a16="http://schemas.microsoft.com/office/drawing/2014/main" id="{3B0DEBF2-8B47-5234-E4F2-758337193ECE}"/>
              </a:ext>
            </a:extLst>
          </p:cNvPr>
          <p:cNvSpPr txBox="1"/>
          <p:nvPr/>
        </p:nvSpPr>
        <p:spPr>
          <a:xfrm>
            <a:off x="4789072" y="3261814"/>
            <a:ext cx="750499" cy="369332"/>
          </a:xfrm>
          <a:prstGeom prst="rect">
            <a:avLst/>
          </a:prstGeom>
          <a:noFill/>
        </p:spPr>
        <p:txBody>
          <a:bodyPr wrap="square" rtlCol="0" anchor="ctr">
            <a:spAutoFit/>
          </a:bodyPr>
          <a:lstStyle/>
          <a:p>
            <a:pPr algn="ctr"/>
            <a:r>
              <a:rPr lang="en-US" b="1" dirty="0"/>
              <a:t>1890</a:t>
            </a:r>
          </a:p>
        </p:txBody>
      </p:sp>
      <p:sp>
        <p:nvSpPr>
          <p:cNvPr id="20" name="TextBox 19">
            <a:extLst>
              <a:ext uri="{FF2B5EF4-FFF2-40B4-BE49-F238E27FC236}">
                <a16:creationId xmlns:a16="http://schemas.microsoft.com/office/drawing/2014/main" id="{95ACDDD7-1BF3-BB48-C0E9-255AF1A06BD2}"/>
              </a:ext>
            </a:extLst>
          </p:cNvPr>
          <p:cNvSpPr txBox="1"/>
          <p:nvPr/>
        </p:nvSpPr>
        <p:spPr>
          <a:xfrm>
            <a:off x="2975083" y="3261814"/>
            <a:ext cx="750499" cy="369332"/>
          </a:xfrm>
          <a:prstGeom prst="rect">
            <a:avLst/>
          </a:prstGeom>
          <a:noFill/>
        </p:spPr>
        <p:txBody>
          <a:bodyPr wrap="square" rtlCol="0" anchor="ctr">
            <a:spAutoFit/>
          </a:bodyPr>
          <a:lstStyle/>
          <a:p>
            <a:pPr algn="ctr"/>
            <a:r>
              <a:rPr lang="en-US" b="1" dirty="0"/>
              <a:t>1850</a:t>
            </a:r>
          </a:p>
        </p:txBody>
      </p:sp>
      <p:sp>
        <p:nvSpPr>
          <p:cNvPr id="36" name="TextBox 35">
            <a:extLst>
              <a:ext uri="{FF2B5EF4-FFF2-40B4-BE49-F238E27FC236}">
                <a16:creationId xmlns:a16="http://schemas.microsoft.com/office/drawing/2014/main" id="{C5B62A30-ECE6-B86B-EF4D-068027665523}"/>
              </a:ext>
            </a:extLst>
          </p:cNvPr>
          <p:cNvSpPr txBox="1"/>
          <p:nvPr/>
        </p:nvSpPr>
        <p:spPr>
          <a:xfrm>
            <a:off x="8448450" y="3261814"/>
            <a:ext cx="750499" cy="369332"/>
          </a:xfrm>
          <a:prstGeom prst="rect">
            <a:avLst/>
          </a:prstGeom>
          <a:noFill/>
        </p:spPr>
        <p:txBody>
          <a:bodyPr wrap="square" rtlCol="0" anchor="ctr">
            <a:spAutoFit/>
          </a:bodyPr>
          <a:lstStyle/>
          <a:p>
            <a:pPr algn="ctr"/>
            <a:r>
              <a:rPr lang="en-US" b="1" dirty="0"/>
              <a:t>1970</a:t>
            </a:r>
          </a:p>
        </p:txBody>
      </p:sp>
      <p:sp>
        <p:nvSpPr>
          <p:cNvPr id="37" name="TextBox 36">
            <a:extLst>
              <a:ext uri="{FF2B5EF4-FFF2-40B4-BE49-F238E27FC236}">
                <a16:creationId xmlns:a16="http://schemas.microsoft.com/office/drawing/2014/main" id="{0936CC0B-913A-1DA9-12B0-5814ECB9FA17}"/>
              </a:ext>
            </a:extLst>
          </p:cNvPr>
          <p:cNvSpPr txBox="1"/>
          <p:nvPr/>
        </p:nvSpPr>
        <p:spPr>
          <a:xfrm>
            <a:off x="6609955" y="3261814"/>
            <a:ext cx="750499" cy="369332"/>
          </a:xfrm>
          <a:prstGeom prst="rect">
            <a:avLst/>
          </a:prstGeom>
          <a:noFill/>
        </p:spPr>
        <p:txBody>
          <a:bodyPr wrap="square" rtlCol="0" anchor="ctr">
            <a:spAutoFit/>
          </a:bodyPr>
          <a:lstStyle/>
          <a:p>
            <a:pPr algn="ctr"/>
            <a:r>
              <a:rPr lang="en-US" b="1" dirty="0"/>
              <a:t>1930</a:t>
            </a:r>
          </a:p>
        </p:txBody>
      </p:sp>
      <p:sp>
        <p:nvSpPr>
          <p:cNvPr id="7" name="TextBox 6">
            <a:extLst>
              <a:ext uri="{FF2B5EF4-FFF2-40B4-BE49-F238E27FC236}">
                <a16:creationId xmlns:a16="http://schemas.microsoft.com/office/drawing/2014/main" id="{25287325-C285-ABD5-C558-DB2CFCC11456}"/>
              </a:ext>
            </a:extLst>
          </p:cNvPr>
          <p:cNvSpPr txBox="1"/>
          <p:nvPr/>
        </p:nvSpPr>
        <p:spPr>
          <a:xfrm>
            <a:off x="54250" y="4594467"/>
            <a:ext cx="12026140" cy="1938992"/>
          </a:xfrm>
          <a:prstGeom prst="rect">
            <a:avLst/>
          </a:prstGeom>
          <a:noFill/>
        </p:spPr>
        <p:txBody>
          <a:bodyPr wrap="square" rtlCol="0">
            <a:spAutoFit/>
          </a:bodyPr>
          <a:lstStyle/>
          <a:p>
            <a:pPr algn="ctr"/>
            <a:r>
              <a:rPr lang="en-US" sz="2000" b="1" dirty="0"/>
              <a:t>Going from one worldview to a different worldview: Required new ideas, messaging through media, building communities, key persons as leaders, advantages to women, adaptation by families, enough elites to give credibility, desirable education opportunities, incentives, and coercion</a:t>
            </a:r>
          </a:p>
          <a:p>
            <a:pPr algn="ctr"/>
            <a:r>
              <a:rPr lang="en-US" sz="2000" b="1" dirty="0"/>
              <a:t>Interests organized and monetized very well to influence</a:t>
            </a:r>
          </a:p>
          <a:p>
            <a:pPr algn="ctr"/>
            <a:r>
              <a:rPr lang="en-US" sz="2000" b="1" dirty="0"/>
              <a:t>Establishment confidence collapsed and counter-movements were insufficient</a:t>
            </a:r>
          </a:p>
          <a:p>
            <a:pPr algn="ctr"/>
            <a:r>
              <a:rPr lang="en-US" sz="2000" b="1" dirty="0"/>
              <a:t>The Tidewater and Frontier sub-cultures didn’t change – concurrently or largely  </a:t>
            </a:r>
          </a:p>
        </p:txBody>
      </p:sp>
      <p:sp>
        <p:nvSpPr>
          <p:cNvPr id="4" name="TextBox 3">
            <a:extLst>
              <a:ext uri="{FF2B5EF4-FFF2-40B4-BE49-F238E27FC236}">
                <a16:creationId xmlns:a16="http://schemas.microsoft.com/office/drawing/2014/main" id="{6137CA82-307A-3416-06E5-4137D59D09E4}"/>
              </a:ext>
            </a:extLst>
          </p:cNvPr>
          <p:cNvSpPr txBox="1"/>
          <p:nvPr/>
        </p:nvSpPr>
        <p:spPr>
          <a:xfrm>
            <a:off x="609958" y="3649915"/>
            <a:ext cx="10989985" cy="646331"/>
          </a:xfrm>
          <a:prstGeom prst="rect">
            <a:avLst/>
          </a:prstGeom>
          <a:noFill/>
        </p:spPr>
        <p:txBody>
          <a:bodyPr wrap="square" rtlCol="0" anchor="ctr">
            <a:spAutoFit/>
          </a:bodyPr>
          <a:lstStyle/>
          <a:p>
            <a:pPr algn="ctr"/>
            <a:r>
              <a:rPr lang="en-US" b="1" u="sng" dirty="0">
                <a:solidFill>
                  <a:srgbClr val="FF0000"/>
                </a:solidFill>
              </a:rPr>
              <a:t>Change for Americans to identify by moral and cultural values more than by region, religion, ethnicity and politics </a:t>
            </a:r>
          </a:p>
          <a:p>
            <a:pPr algn="ctr"/>
            <a:r>
              <a:rPr lang="en-US" b="1" u="sng" dirty="0">
                <a:solidFill>
                  <a:srgbClr val="FF0000"/>
                </a:solidFill>
              </a:rPr>
              <a:t>However, the cultural values have regional homes which shape their nature</a:t>
            </a:r>
          </a:p>
        </p:txBody>
      </p:sp>
      <p:sp>
        <p:nvSpPr>
          <p:cNvPr id="6" name="Star: 5 Points 5">
            <a:extLst>
              <a:ext uri="{FF2B5EF4-FFF2-40B4-BE49-F238E27FC236}">
                <a16:creationId xmlns:a16="http://schemas.microsoft.com/office/drawing/2014/main" id="{4E2391C9-4067-B954-F580-A60C574D844C}"/>
              </a:ext>
            </a:extLst>
          </p:cNvPr>
          <p:cNvSpPr/>
          <p:nvPr/>
        </p:nvSpPr>
        <p:spPr>
          <a:xfrm>
            <a:off x="3695782" y="3280362"/>
            <a:ext cx="337253" cy="29931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r: 5 Points 7">
            <a:extLst>
              <a:ext uri="{FF2B5EF4-FFF2-40B4-BE49-F238E27FC236}">
                <a16:creationId xmlns:a16="http://schemas.microsoft.com/office/drawing/2014/main" id="{6A3E33B9-24D6-AE84-4255-A3392C396EFC}"/>
              </a:ext>
            </a:extLst>
          </p:cNvPr>
          <p:cNvSpPr/>
          <p:nvPr/>
        </p:nvSpPr>
        <p:spPr>
          <a:xfrm>
            <a:off x="7040196" y="3444110"/>
            <a:ext cx="337253" cy="29931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id="{DF7A31A7-0F26-CB1A-5885-30DD0C51FA96}"/>
              </a:ext>
            </a:extLst>
          </p:cNvPr>
          <p:cNvSpPr/>
          <p:nvPr/>
        </p:nvSpPr>
        <p:spPr>
          <a:xfrm>
            <a:off x="7433146" y="3250745"/>
            <a:ext cx="337253" cy="29931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ar: 5 Points 9">
            <a:extLst>
              <a:ext uri="{FF2B5EF4-FFF2-40B4-BE49-F238E27FC236}">
                <a16:creationId xmlns:a16="http://schemas.microsoft.com/office/drawing/2014/main" id="{964A98ED-B39A-8A3B-30EE-14964D440ADE}"/>
              </a:ext>
            </a:extLst>
          </p:cNvPr>
          <p:cNvSpPr/>
          <p:nvPr/>
        </p:nvSpPr>
        <p:spPr>
          <a:xfrm>
            <a:off x="6321226" y="3297679"/>
            <a:ext cx="337253" cy="29931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tar: 5 Points 20">
            <a:extLst>
              <a:ext uri="{FF2B5EF4-FFF2-40B4-BE49-F238E27FC236}">
                <a16:creationId xmlns:a16="http://schemas.microsoft.com/office/drawing/2014/main" id="{DAF7A195-E002-7111-70D8-AC142D752BBA}"/>
              </a:ext>
            </a:extLst>
          </p:cNvPr>
          <p:cNvSpPr/>
          <p:nvPr/>
        </p:nvSpPr>
        <p:spPr>
          <a:xfrm>
            <a:off x="8337056" y="3297679"/>
            <a:ext cx="337253" cy="29931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6163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17216-E4B3-4C24-B2D9-1D100DBDA5C3}"/>
              </a:ext>
            </a:extLst>
          </p:cNvPr>
          <p:cNvSpPr>
            <a:spLocks noGrp="1"/>
          </p:cNvSpPr>
          <p:nvPr>
            <p:ph type="ctrTitle"/>
          </p:nvPr>
        </p:nvSpPr>
        <p:spPr/>
        <p:txBody>
          <a:bodyPr>
            <a:normAutofit fontScale="90000"/>
          </a:bodyPr>
          <a:lstStyle/>
          <a:p>
            <a:r>
              <a:rPr lang="en-US" dirty="0"/>
              <a:t>Seven Mountains Of American Culture</a:t>
            </a:r>
          </a:p>
        </p:txBody>
      </p:sp>
      <p:sp>
        <p:nvSpPr>
          <p:cNvPr id="3" name="Subtitle 2">
            <a:extLst>
              <a:ext uri="{FF2B5EF4-FFF2-40B4-BE49-F238E27FC236}">
                <a16:creationId xmlns:a16="http://schemas.microsoft.com/office/drawing/2014/main" id="{1065AF91-15A7-41EC-99FD-1D449C2F93AD}"/>
              </a:ext>
            </a:extLst>
          </p:cNvPr>
          <p:cNvSpPr>
            <a:spLocks noGrp="1"/>
          </p:cNvSpPr>
          <p:nvPr>
            <p:ph type="subTitle" idx="1"/>
          </p:nvPr>
        </p:nvSpPr>
        <p:spPr>
          <a:xfrm>
            <a:off x="1524000" y="914401"/>
            <a:ext cx="9144000" cy="493149"/>
          </a:xfrm>
        </p:spPr>
        <p:txBody>
          <a:bodyPr/>
          <a:lstStyle/>
          <a:p>
            <a:r>
              <a:rPr lang="en-US" i="1" dirty="0"/>
              <a:t>7 Institutions Shape America</a:t>
            </a:r>
          </a:p>
        </p:txBody>
      </p:sp>
      <p:pic>
        <p:nvPicPr>
          <p:cNvPr id="6148" name="Picture 4" descr="See the source image">
            <a:extLst>
              <a:ext uri="{FF2B5EF4-FFF2-40B4-BE49-F238E27FC236}">
                <a16:creationId xmlns:a16="http://schemas.microsoft.com/office/drawing/2014/main" id="{6BDF748B-F417-4142-BA4B-4C5EDEC657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092593"/>
            <a:ext cx="12192000" cy="3772462"/>
          </a:xfrm>
          <a:prstGeom prst="rect">
            <a:avLst/>
          </a:prstGeom>
          <a:noFill/>
        </p:spPr>
      </p:pic>
      <p:pic>
        <p:nvPicPr>
          <p:cNvPr id="3092" name="Picture 20" descr="See the source image">
            <a:extLst>
              <a:ext uri="{FF2B5EF4-FFF2-40B4-BE49-F238E27FC236}">
                <a16:creationId xmlns:a16="http://schemas.microsoft.com/office/drawing/2014/main" id="{52E0D2D1-4579-471A-A22E-D6D110D76C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0577" y="1407550"/>
            <a:ext cx="5590846" cy="35079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702DAD5-1BF5-4C5C-9774-667356721936}"/>
              </a:ext>
            </a:extLst>
          </p:cNvPr>
          <p:cNvSpPr txBox="1"/>
          <p:nvPr/>
        </p:nvSpPr>
        <p:spPr>
          <a:xfrm>
            <a:off x="4070874" y="3726852"/>
            <a:ext cx="2486310" cy="369332"/>
          </a:xfrm>
          <a:prstGeom prst="rect">
            <a:avLst/>
          </a:prstGeom>
          <a:solidFill>
            <a:schemeClr val="accent1"/>
          </a:solidFill>
        </p:spPr>
        <p:txBody>
          <a:bodyPr wrap="square" rtlCol="0">
            <a:spAutoFit/>
          </a:bodyPr>
          <a:lstStyle/>
          <a:p>
            <a:pPr algn="ctr"/>
            <a:r>
              <a:rPr lang="en-US" b="1" dirty="0"/>
              <a:t>Government - Military</a:t>
            </a:r>
          </a:p>
        </p:txBody>
      </p:sp>
      <p:sp>
        <p:nvSpPr>
          <p:cNvPr id="17" name="TextBox 16">
            <a:extLst>
              <a:ext uri="{FF2B5EF4-FFF2-40B4-BE49-F238E27FC236}">
                <a16:creationId xmlns:a16="http://schemas.microsoft.com/office/drawing/2014/main" id="{D15E327F-D8D7-4EF4-B383-71E8C60FD2B9}"/>
              </a:ext>
            </a:extLst>
          </p:cNvPr>
          <p:cNvSpPr txBox="1"/>
          <p:nvPr/>
        </p:nvSpPr>
        <p:spPr>
          <a:xfrm>
            <a:off x="6589408" y="3148894"/>
            <a:ext cx="2235416" cy="369332"/>
          </a:xfrm>
          <a:prstGeom prst="rect">
            <a:avLst/>
          </a:prstGeom>
          <a:solidFill>
            <a:schemeClr val="accent1"/>
          </a:solidFill>
        </p:spPr>
        <p:txBody>
          <a:bodyPr wrap="square" rtlCol="0">
            <a:spAutoFit/>
          </a:bodyPr>
          <a:lstStyle/>
          <a:p>
            <a:pPr algn="ctr"/>
            <a:r>
              <a:rPr lang="en-US" b="1" dirty="0"/>
              <a:t>Arts &amp; Entertainment </a:t>
            </a:r>
          </a:p>
        </p:txBody>
      </p:sp>
      <p:sp>
        <p:nvSpPr>
          <p:cNvPr id="18" name="TextBox 17">
            <a:extLst>
              <a:ext uri="{FF2B5EF4-FFF2-40B4-BE49-F238E27FC236}">
                <a16:creationId xmlns:a16="http://schemas.microsoft.com/office/drawing/2014/main" id="{4E05A501-D50C-4EAD-8723-E1E0A8F343B8}"/>
              </a:ext>
            </a:extLst>
          </p:cNvPr>
          <p:cNvSpPr txBox="1"/>
          <p:nvPr/>
        </p:nvSpPr>
        <p:spPr>
          <a:xfrm>
            <a:off x="7327558" y="3785426"/>
            <a:ext cx="848309" cy="369332"/>
          </a:xfrm>
          <a:prstGeom prst="rect">
            <a:avLst/>
          </a:prstGeom>
          <a:solidFill>
            <a:schemeClr val="accent1"/>
          </a:solidFill>
        </p:spPr>
        <p:txBody>
          <a:bodyPr wrap="none" rtlCol="0">
            <a:spAutoFit/>
          </a:bodyPr>
          <a:lstStyle/>
          <a:p>
            <a:pPr algn="ctr"/>
            <a:r>
              <a:rPr lang="en-US" b="1" dirty="0"/>
              <a:t>Media </a:t>
            </a:r>
          </a:p>
        </p:txBody>
      </p:sp>
      <p:sp>
        <p:nvSpPr>
          <p:cNvPr id="21" name="TextBox 20">
            <a:extLst>
              <a:ext uri="{FF2B5EF4-FFF2-40B4-BE49-F238E27FC236}">
                <a16:creationId xmlns:a16="http://schemas.microsoft.com/office/drawing/2014/main" id="{A9C3259D-B1B4-49B0-96E5-32F1D62E3F50}"/>
              </a:ext>
            </a:extLst>
          </p:cNvPr>
          <p:cNvSpPr txBox="1"/>
          <p:nvPr/>
        </p:nvSpPr>
        <p:spPr>
          <a:xfrm>
            <a:off x="3393468" y="2983769"/>
            <a:ext cx="1201899" cy="369332"/>
          </a:xfrm>
          <a:prstGeom prst="rect">
            <a:avLst/>
          </a:prstGeom>
          <a:solidFill>
            <a:schemeClr val="accent1"/>
          </a:solidFill>
        </p:spPr>
        <p:txBody>
          <a:bodyPr wrap="square" rtlCol="0">
            <a:spAutoFit/>
          </a:bodyPr>
          <a:lstStyle/>
          <a:p>
            <a:pPr algn="ctr"/>
            <a:r>
              <a:rPr lang="en-US" b="1" dirty="0"/>
              <a:t>Education</a:t>
            </a:r>
            <a:r>
              <a:rPr lang="en-US" dirty="0"/>
              <a:t> </a:t>
            </a:r>
          </a:p>
        </p:txBody>
      </p:sp>
      <p:sp>
        <p:nvSpPr>
          <p:cNvPr id="13" name="TextBox 12">
            <a:extLst>
              <a:ext uri="{FF2B5EF4-FFF2-40B4-BE49-F238E27FC236}">
                <a16:creationId xmlns:a16="http://schemas.microsoft.com/office/drawing/2014/main" id="{5DBB772B-099A-4D27-9DC5-71352D9754CB}"/>
              </a:ext>
            </a:extLst>
          </p:cNvPr>
          <p:cNvSpPr txBox="1"/>
          <p:nvPr/>
        </p:nvSpPr>
        <p:spPr>
          <a:xfrm>
            <a:off x="332492" y="2413337"/>
            <a:ext cx="2693623" cy="2031325"/>
          </a:xfrm>
          <a:prstGeom prst="rect">
            <a:avLst/>
          </a:prstGeom>
          <a:solidFill>
            <a:schemeClr val="bg1"/>
          </a:solidFill>
          <a:ln>
            <a:solidFill>
              <a:schemeClr val="tx1"/>
            </a:solidFill>
          </a:ln>
        </p:spPr>
        <p:txBody>
          <a:bodyPr wrap="none" rtlCol="0">
            <a:spAutoFit/>
          </a:bodyPr>
          <a:lstStyle/>
          <a:p>
            <a:pPr marL="342900" indent="-342900">
              <a:buFont typeface="+mj-lt"/>
              <a:buAutoNum type="arabicPeriod"/>
            </a:pPr>
            <a:r>
              <a:rPr lang="en-US" b="1" dirty="0">
                <a:solidFill>
                  <a:srgbClr val="0070C0"/>
                </a:solidFill>
              </a:rPr>
              <a:t>Government – military</a:t>
            </a:r>
          </a:p>
          <a:p>
            <a:pPr marL="342900" indent="-342900">
              <a:buFont typeface="+mj-lt"/>
              <a:buAutoNum type="arabicPeriod"/>
            </a:pPr>
            <a:r>
              <a:rPr lang="en-US" b="1" dirty="0">
                <a:solidFill>
                  <a:srgbClr val="0070C0"/>
                </a:solidFill>
              </a:rPr>
              <a:t>Business</a:t>
            </a:r>
          </a:p>
          <a:p>
            <a:pPr marL="342900" indent="-342900">
              <a:buFont typeface="+mj-lt"/>
              <a:buAutoNum type="arabicPeriod"/>
            </a:pPr>
            <a:r>
              <a:rPr lang="en-US" b="1" dirty="0">
                <a:solidFill>
                  <a:srgbClr val="0070C0"/>
                </a:solidFill>
              </a:rPr>
              <a:t>Education</a:t>
            </a:r>
          </a:p>
          <a:p>
            <a:pPr marL="342900" indent="-342900">
              <a:buFont typeface="+mj-lt"/>
              <a:buAutoNum type="arabicPeriod"/>
            </a:pPr>
            <a:r>
              <a:rPr lang="en-US" b="1" dirty="0">
                <a:solidFill>
                  <a:srgbClr val="0070C0"/>
                </a:solidFill>
              </a:rPr>
              <a:t>Media</a:t>
            </a:r>
          </a:p>
          <a:p>
            <a:pPr marL="342900" indent="-342900">
              <a:buFont typeface="+mj-lt"/>
              <a:buAutoNum type="arabicPeriod"/>
            </a:pPr>
            <a:r>
              <a:rPr lang="en-US" b="1" dirty="0">
                <a:solidFill>
                  <a:srgbClr val="0070C0"/>
                </a:solidFill>
              </a:rPr>
              <a:t>Arts &amp; Entertainment</a:t>
            </a:r>
          </a:p>
          <a:p>
            <a:pPr marL="342900" indent="-342900">
              <a:buFont typeface="+mj-lt"/>
              <a:buAutoNum type="arabicPeriod"/>
            </a:pPr>
            <a:r>
              <a:rPr lang="en-US" b="1" dirty="0">
                <a:solidFill>
                  <a:srgbClr val="7030A0"/>
                </a:solidFill>
              </a:rPr>
              <a:t>Religion</a:t>
            </a:r>
          </a:p>
          <a:p>
            <a:pPr marL="342900" indent="-342900">
              <a:buFont typeface="+mj-lt"/>
              <a:buAutoNum type="arabicPeriod"/>
            </a:pPr>
            <a:r>
              <a:rPr lang="en-US" b="1" dirty="0">
                <a:solidFill>
                  <a:srgbClr val="FF0000"/>
                </a:solidFill>
              </a:rPr>
              <a:t>Family</a:t>
            </a:r>
          </a:p>
        </p:txBody>
      </p:sp>
      <p:sp>
        <p:nvSpPr>
          <p:cNvPr id="6" name="Isosceles Triangle 5">
            <a:extLst>
              <a:ext uri="{FF2B5EF4-FFF2-40B4-BE49-F238E27FC236}">
                <a16:creationId xmlns:a16="http://schemas.microsoft.com/office/drawing/2014/main" id="{2378AF94-5949-4F9F-855E-A302B6F53FAC}"/>
              </a:ext>
            </a:extLst>
          </p:cNvPr>
          <p:cNvSpPr/>
          <p:nvPr/>
        </p:nvSpPr>
        <p:spPr>
          <a:xfrm>
            <a:off x="4450135" y="2264596"/>
            <a:ext cx="976208" cy="400115"/>
          </a:xfrm>
          <a:prstGeom prst="triangle">
            <a:avLst>
              <a:gd name="adj" fmla="val 11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579849D2-8076-4DA0-8631-FB143951B63B}"/>
              </a:ext>
            </a:extLst>
          </p:cNvPr>
          <p:cNvSpPr/>
          <p:nvPr/>
        </p:nvSpPr>
        <p:spPr>
          <a:xfrm rot="10800000">
            <a:off x="4477080" y="2263576"/>
            <a:ext cx="978637" cy="394563"/>
          </a:xfrm>
          <a:prstGeom prst="triangle">
            <a:avLst>
              <a:gd name="adj" fmla="val 211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5822BA26-D9E0-4918-80CC-F393905B239F}"/>
              </a:ext>
            </a:extLst>
          </p:cNvPr>
          <p:cNvSpPr txBox="1"/>
          <p:nvPr/>
        </p:nvSpPr>
        <p:spPr>
          <a:xfrm>
            <a:off x="4544843" y="2273245"/>
            <a:ext cx="786792" cy="357579"/>
          </a:xfrm>
          <a:prstGeom prst="rect">
            <a:avLst/>
          </a:prstGeom>
          <a:noFill/>
        </p:spPr>
        <p:txBody>
          <a:bodyPr wrap="none" rtlCol="0">
            <a:spAutoFit/>
          </a:bodyPr>
          <a:lstStyle/>
          <a:p>
            <a:r>
              <a:rPr lang="en-US" b="1" dirty="0"/>
              <a:t>Family</a:t>
            </a:r>
          </a:p>
        </p:txBody>
      </p:sp>
      <p:sp>
        <p:nvSpPr>
          <p:cNvPr id="24" name="Isosceles Triangle 23">
            <a:extLst>
              <a:ext uri="{FF2B5EF4-FFF2-40B4-BE49-F238E27FC236}">
                <a16:creationId xmlns:a16="http://schemas.microsoft.com/office/drawing/2014/main" id="{A8F61355-F2B6-419E-9FC6-3DED88BDBEC2}"/>
              </a:ext>
            </a:extLst>
          </p:cNvPr>
          <p:cNvSpPr/>
          <p:nvPr/>
        </p:nvSpPr>
        <p:spPr>
          <a:xfrm>
            <a:off x="4651628" y="2871271"/>
            <a:ext cx="993683" cy="374869"/>
          </a:xfrm>
          <a:prstGeom prst="triangle">
            <a:avLst>
              <a:gd name="adj" fmla="val 21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46B959F3-ADD3-4136-AB22-C1FCC95098CC}"/>
              </a:ext>
            </a:extLst>
          </p:cNvPr>
          <p:cNvSpPr/>
          <p:nvPr/>
        </p:nvSpPr>
        <p:spPr>
          <a:xfrm rot="10800000">
            <a:off x="4684927" y="2864700"/>
            <a:ext cx="993683" cy="374868"/>
          </a:xfrm>
          <a:prstGeom prst="triangle">
            <a:avLst>
              <a:gd name="adj" fmla="val 211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2202CED-4EC4-4DC6-A834-0D9A0AF8438F}"/>
              </a:ext>
            </a:extLst>
          </p:cNvPr>
          <p:cNvSpPr txBox="1"/>
          <p:nvPr/>
        </p:nvSpPr>
        <p:spPr>
          <a:xfrm>
            <a:off x="4730417" y="2864700"/>
            <a:ext cx="938870" cy="367774"/>
          </a:xfrm>
          <a:prstGeom prst="rect">
            <a:avLst/>
          </a:prstGeom>
          <a:noFill/>
        </p:spPr>
        <p:txBody>
          <a:bodyPr wrap="none" rtlCol="0">
            <a:spAutoFit/>
          </a:bodyPr>
          <a:lstStyle/>
          <a:p>
            <a:pPr algn="ctr"/>
            <a:r>
              <a:rPr lang="en-US" b="1" dirty="0"/>
              <a:t>Religion</a:t>
            </a:r>
          </a:p>
        </p:txBody>
      </p:sp>
      <p:sp>
        <p:nvSpPr>
          <p:cNvPr id="16" name="TextBox 15">
            <a:extLst>
              <a:ext uri="{FF2B5EF4-FFF2-40B4-BE49-F238E27FC236}">
                <a16:creationId xmlns:a16="http://schemas.microsoft.com/office/drawing/2014/main" id="{EDEF3028-CF15-4DA3-9F6E-B774CE704BBE}"/>
              </a:ext>
            </a:extLst>
          </p:cNvPr>
          <p:cNvSpPr txBox="1"/>
          <p:nvPr/>
        </p:nvSpPr>
        <p:spPr>
          <a:xfrm>
            <a:off x="6868958" y="2587882"/>
            <a:ext cx="988518" cy="395887"/>
          </a:xfrm>
          <a:prstGeom prst="rect">
            <a:avLst/>
          </a:prstGeom>
          <a:solidFill>
            <a:schemeClr val="accent1"/>
          </a:solidFill>
        </p:spPr>
        <p:txBody>
          <a:bodyPr wrap="square" rtlCol="0">
            <a:spAutoFit/>
          </a:bodyPr>
          <a:lstStyle/>
          <a:p>
            <a:endParaRPr lang="en-US" dirty="0"/>
          </a:p>
        </p:txBody>
      </p:sp>
      <p:sp>
        <p:nvSpPr>
          <p:cNvPr id="10" name="Isosceles Triangle 9">
            <a:extLst>
              <a:ext uri="{FF2B5EF4-FFF2-40B4-BE49-F238E27FC236}">
                <a16:creationId xmlns:a16="http://schemas.microsoft.com/office/drawing/2014/main" id="{C7961BD8-7B7B-4162-A622-3C9C9AD971EA}"/>
              </a:ext>
            </a:extLst>
          </p:cNvPr>
          <p:cNvSpPr/>
          <p:nvPr/>
        </p:nvSpPr>
        <p:spPr>
          <a:xfrm flipV="1">
            <a:off x="6946601" y="2592644"/>
            <a:ext cx="910874" cy="383354"/>
          </a:xfrm>
          <a:prstGeom prst="triangle">
            <a:avLst>
              <a:gd name="adj" fmla="val 9828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D80D428-32DF-4187-BC23-48EF95D2DE36}"/>
              </a:ext>
            </a:extLst>
          </p:cNvPr>
          <p:cNvSpPr txBox="1"/>
          <p:nvPr/>
        </p:nvSpPr>
        <p:spPr>
          <a:xfrm>
            <a:off x="6843701" y="2592644"/>
            <a:ext cx="1039031" cy="369332"/>
          </a:xfrm>
          <a:prstGeom prst="rect">
            <a:avLst/>
          </a:prstGeom>
          <a:noFill/>
        </p:spPr>
        <p:txBody>
          <a:bodyPr wrap="square" rtlCol="0" anchor="ctr">
            <a:spAutoFit/>
          </a:bodyPr>
          <a:lstStyle/>
          <a:p>
            <a:pPr algn="ctr"/>
            <a:r>
              <a:rPr lang="en-US" b="1" dirty="0"/>
              <a:t>Business</a:t>
            </a:r>
            <a:endParaRPr lang="en-US" dirty="0"/>
          </a:p>
        </p:txBody>
      </p:sp>
      <p:sp>
        <p:nvSpPr>
          <p:cNvPr id="14" name="TextBox 13">
            <a:extLst>
              <a:ext uri="{FF2B5EF4-FFF2-40B4-BE49-F238E27FC236}">
                <a16:creationId xmlns:a16="http://schemas.microsoft.com/office/drawing/2014/main" id="{86D7EBAE-37C4-4349-929C-34E85DD73D90}"/>
              </a:ext>
            </a:extLst>
          </p:cNvPr>
          <p:cNvSpPr txBox="1"/>
          <p:nvPr/>
        </p:nvSpPr>
        <p:spPr>
          <a:xfrm>
            <a:off x="180401" y="978391"/>
            <a:ext cx="2997805" cy="1200329"/>
          </a:xfrm>
          <a:prstGeom prst="rect">
            <a:avLst/>
          </a:prstGeom>
          <a:noFill/>
        </p:spPr>
        <p:txBody>
          <a:bodyPr wrap="square" rtlCol="0">
            <a:spAutoFit/>
          </a:bodyPr>
          <a:lstStyle/>
          <a:p>
            <a:pPr algn="ctr"/>
            <a:r>
              <a:rPr lang="en-US" sz="2400" b="1" dirty="0"/>
              <a:t>The Elite “Left” dominates                            5 mountains.</a:t>
            </a:r>
          </a:p>
        </p:txBody>
      </p:sp>
      <p:sp>
        <p:nvSpPr>
          <p:cNvPr id="5" name="TextBox 4">
            <a:extLst>
              <a:ext uri="{FF2B5EF4-FFF2-40B4-BE49-F238E27FC236}">
                <a16:creationId xmlns:a16="http://schemas.microsoft.com/office/drawing/2014/main" id="{B30AB8A8-D9DA-45CA-B2A8-2B4620B5BA13}"/>
              </a:ext>
            </a:extLst>
          </p:cNvPr>
          <p:cNvSpPr txBox="1"/>
          <p:nvPr/>
        </p:nvSpPr>
        <p:spPr>
          <a:xfrm>
            <a:off x="667693" y="5930018"/>
            <a:ext cx="10856614" cy="830997"/>
          </a:xfrm>
          <a:prstGeom prst="rect">
            <a:avLst/>
          </a:prstGeom>
          <a:solidFill>
            <a:schemeClr val="bg1"/>
          </a:solidFill>
        </p:spPr>
        <p:txBody>
          <a:bodyPr wrap="square" rtlCol="0">
            <a:spAutoFit/>
          </a:bodyPr>
          <a:lstStyle/>
          <a:p>
            <a:pPr algn="ctr"/>
            <a:r>
              <a:rPr lang="en-US" sz="2400" b="1" i="1" dirty="0"/>
              <a:t>Slim, yet potentially governing, majority of Americans are more or less Conservative,                            but the majority of the ruling power is Leftist – Human Secularist Totalitarians.</a:t>
            </a:r>
          </a:p>
        </p:txBody>
      </p:sp>
    </p:spTree>
    <p:extLst>
      <p:ext uri="{BB962C8B-B14F-4D97-AF65-F5344CB8AC3E}">
        <p14:creationId xmlns:p14="http://schemas.microsoft.com/office/powerpoint/2010/main" val="3337104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Arrow Connector 52">
            <a:extLst>
              <a:ext uri="{FF2B5EF4-FFF2-40B4-BE49-F238E27FC236}">
                <a16:creationId xmlns:a16="http://schemas.microsoft.com/office/drawing/2014/main" id="{AEFE36C9-2155-432A-A9AA-DBA70A68FA6C}"/>
              </a:ext>
            </a:extLst>
          </p:cNvPr>
          <p:cNvCxnSpPr>
            <a:cxnSpLocks/>
          </p:cNvCxnSpPr>
          <p:nvPr/>
        </p:nvCxnSpPr>
        <p:spPr>
          <a:xfrm>
            <a:off x="1308300" y="3423464"/>
            <a:ext cx="9975050" cy="0"/>
          </a:xfrm>
          <a:prstGeom prst="straightConnector1">
            <a:avLst/>
          </a:prstGeom>
          <a:ln w="38100">
            <a:solidFill>
              <a:schemeClr val="bg2"/>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AD17216-E4B3-4C24-B2D9-1D100DBDA5C3}"/>
              </a:ext>
            </a:extLst>
          </p:cNvPr>
          <p:cNvSpPr>
            <a:spLocks noGrp="1"/>
          </p:cNvSpPr>
          <p:nvPr>
            <p:ph type="ctrTitle"/>
          </p:nvPr>
        </p:nvSpPr>
        <p:spPr/>
        <p:txBody>
          <a:bodyPr/>
          <a:lstStyle/>
          <a:p>
            <a:r>
              <a:rPr lang="en-US" dirty="0"/>
              <a:t>Education</a:t>
            </a:r>
          </a:p>
        </p:txBody>
      </p:sp>
      <p:sp>
        <p:nvSpPr>
          <p:cNvPr id="3" name="Subtitle 2">
            <a:extLst>
              <a:ext uri="{FF2B5EF4-FFF2-40B4-BE49-F238E27FC236}">
                <a16:creationId xmlns:a16="http://schemas.microsoft.com/office/drawing/2014/main" id="{1065AF91-15A7-41EC-99FD-1D449C2F93AD}"/>
              </a:ext>
            </a:extLst>
          </p:cNvPr>
          <p:cNvSpPr>
            <a:spLocks noGrp="1"/>
          </p:cNvSpPr>
          <p:nvPr>
            <p:ph type="subTitle" idx="1"/>
          </p:nvPr>
        </p:nvSpPr>
        <p:spPr>
          <a:xfrm>
            <a:off x="1524000" y="687343"/>
            <a:ext cx="9144000" cy="493149"/>
          </a:xfrm>
        </p:spPr>
        <p:txBody>
          <a:bodyPr/>
          <a:lstStyle/>
          <a:p>
            <a:r>
              <a:rPr lang="en-US" i="1" dirty="0"/>
              <a:t>Strategic key to change American culture</a:t>
            </a:r>
          </a:p>
        </p:txBody>
      </p:sp>
      <p:sp>
        <p:nvSpPr>
          <p:cNvPr id="22" name="TextBox 21">
            <a:extLst>
              <a:ext uri="{FF2B5EF4-FFF2-40B4-BE49-F238E27FC236}">
                <a16:creationId xmlns:a16="http://schemas.microsoft.com/office/drawing/2014/main" id="{438A4D61-41B0-4A6D-9E70-28B256048897}"/>
              </a:ext>
            </a:extLst>
          </p:cNvPr>
          <p:cNvSpPr txBox="1"/>
          <p:nvPr/>
        </p:nvSpPr>
        <p:spPr>
          <a:xfrm rot="5400000">
            <a:off x="-38421" y="1809991"/>
            <a:ext cx="1296760" cy="707886"/>
          </a:xfrm>
          <a:prstGeom prst="rect">
            <a:avLst/>
          </a:prstGeom>
          <a:noFill/>
        </p:spPr>
        <p:txBody>
          <a:bodyPr wrap="square" rtlCol="0" anchor="ctr">
            <a:spAutoFit/>
          </a:bodyPr>
          <a:lstStyle/>
          <a:p>
            <a:pPr algn="ctr"/>
            <a:r>
              <a:rPr lang="en-US" sz="4000" b="1" dirty="0">
                <a:solidFill>
                  <a:srgbClr val="0070C0"/>
                </a:solidFill>
              </a:rPr>
              <a:t>Left</a:t>
            </a:r>
          </a:p>
        </p:txBody>
      </p:sp>
      <p:sp>
        <p:nvSpPr>
          <p:cNvPr id="26" name="TextBox 25">
            <a:extLst>
              <a:ext uri="{FF2B5EF4-FFF2-40B4-BE49-F238E27FC236}">
                <a16:creationId xmlns:a16="http://schemas.microsoft.com/office/drawing/2014/main" id="{68C4E985-173C-4531-B949-0B7C6810298C}"/>
              </a:ext>
            </a:extLst>
          </p:cNvPr>
          <p:cNvSpPr txBox="1"/>
          <p:nvPr/>
        </p:nvSpPr>
        <p:spPr>
          <a:xfrm>
            <a:off x="234709" y="3261814"/>
            <a:ext cx="750499" cy="369332"/>
          </a:xfrm>
          <a:prstGeom prst="rect">
            <a:avLst/>
          </a:prstGeom>
          <a:noFill/>
        </p:spPr>
        <p:txBody>
          <a:bodyPr wrap="square" rtlCol="0" anchor="ctr">
            <a:spAutoFit/>
          </a:bodyPr>
          <a:lstStyle/>
          <a:p>
            <a:pPr algn="ctr"/>
            <a:r>
              <a:rPr lang="en-US" b="1" dirty="0"/>
              <a:t>1790</a:t>
            </a:r>
          </a:p>
        </p:txBody>
      </p:sp>
      <p:sp>
        <p:nvSpPr>
          <p:cNvPr id="35" name="TextBox 34">
            <a:extLst>
              <a:ext uri="{FF2B5EF4-FFF2-40B4-BE49-F238E27FC236}">
                <a16:creationId xmlns:a16="http://schemas.microsoft.com/office/drawing/2014/main" id="{C2D48270-FD04-4649-AC4F-DF6B41EF008C}"/>
              </a:ext>
            </a:extLst>
          </p:cNvPr>
          <p:cNvSpPr txBox="1"/>
          <p:nvPr/>
        </p:nvSpPr>
        <p:spPr>
          <a:xfrm>
            <a:off x="1295424" y="1065753"/>
            <a:ext cx="9586918" cy="369332"/>
          </a:xfrm>
          <a:prstGeom prst="rect">
            <a:avLst/>
          </a:prstGeom>
          <a:noFill/>
        </p:spPr>
        <p:txBody>
          <a:bodyPr wrap="square" rtlCol="0" anchor="ctr">
            <a:spAutoFit/>
          </a:bodyPr>
          <a:lstStyle/>
          <a:p>
            <a:r>
              <a:rPr lang="en-US" b="1" dirty="0"/>
              <a:t>Higher Ed from Protestant Sectarianism to Non-Sectarian to Ecumenical to Secular to Anti-Christian </a:t>
            </a:r>
          </a:p>
        </p:txBody>
      </p:sp>
      <p:sp>
        <p:nvSpPr>
          <p:cNvPr id="40" name="Arrow: Right 39">
            <a:extLst>
              <a:ext uri="{FF2B5EF4-FFF2-40B4-BE49-F238E27FC236}">
                <a16:creationId xmlns:a16="http://schemas.microsoft.com/office/drawing/2014/main" id="{DEC5A28E-B7D0-4264-9A57-39CB5158EC4B}"/>
              </a:ext>
            </a:extLst>
          </p:cNvPr>
          <p:cNvSpPr/>
          <p:nvPr/>
        </p:nvSpPr>
        <p:spPr>
          <a:xfrm>
            <a:off x="627690" y="2199832"/>
            <a:ext cx="11552957" cy="2901268"/>
          </a:xfrm>
          <a:prstGeom prst="rightArrow">
            <a:avLst/>
          </a:prstGeom>
          <a:no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91A2B8D-0691-4EA7-A0C5-9B9F9D6521EC}"/>
              </a:ext>
            </a:extLst>
          </p:cNvPr>
          <p:cNvSpPr txBox="1"/>
          <p:nvPr/>
        </p:nvSpPr>
        <p:spPr>
          <a:xfrm>
            <a:off x="704691" y="6355433"/>
            <a:ext cx="10806546" cy="461665"/>
          </a:xfrm>
          <a:prstGeom prst="rect">
            <a:avLst/>
          </a:prstGeom>
          <a:noFill/>
        </p:spPr>
        <p:txBody>
          <a:bodyPr wrap="square" rtlCol="0">
            <a:spAutoFit/>
          </a:bodyPr>
          <a:lstStyle/>
          <a:p>
            <a:r>
              <a:rPr lang="en-US" sz="2400" b="1" i="1" dirty="0"/>
              <a:t>Unintentional consequences of repeated incremental reforms in one direction only </a:t>
            </a:r>
          </a:p>
        </p:txBody>
      </p:sp>
      <p:sp>
        <p:nvSpPr>
          <p:cNvPr id="59" name="TextBox 58">
            <a:extLst>
              <a:ext uri="{FF2B5EF4-FFF2-40B4-BE49-F238E27FC236}">
                <a16:creationId xmlns:a16="http://schemas.microsoft.com/office/drawing/2014/main" id="{B0A42D99-06F2-4D62-B0F7-5B617F295A04}"/>
              </a:ext>
            </a:extLst>
          </p:cNvPr>
          <p:cNvSpPr txBox="1"/>
          <p:nvPr/>
        </p:nvSpPr>
        <p:spPr>
          <a:xfrm>
            <a:off x="-7704" y="2543869"/>
            <a:ext cx="1060719" cy="369332"/>
          </a:xfrm>
          <a:prstGeom prst="rect">
            <a:avLst/>
          </a:prstGeom>
          <a:noFill/>
        </p:spPr>
        <p:txBody>
          <a:bodyPr wrap="square" rtlCol="0" anchor="ctr">
            <a:spAutoFit/>
          </a:bodyPr>
          <a:lstStyle/>
          <a:p>
            <a:pPr algn="ctr"/>
            <a:r>
              <a:rPr lang="en-US" dirty="0"/>
              <a:t>Jefferson</a:t>
            </a:r>
          </a:p>
        </p:txBody>
      </p:sp>
      <p:sp>
        <p:nvSpPr>
          <p:cNvPr id="63" name="TextBox 62">
            <a:extLst>
              <a:ext uri="{FF2B5EF4-FFF2-40B4-BE49-F238E27FC236}">
                <a16:creationId xmlns:a16="http://schemas.microsoft.com/office/drawing/2014/main" id="{365D7D83-DDBB-4B42-A9AD-E9C386B7BA6C}"/>
              </a:ext>
            </a:extLst>
          </p:cNvPr>
          <p:cNvSpPr txBox="1"/>
          <p:nvPr/>
        </p:nvSpPr>
        <p:spPr>
          <a:xfrm>
            <a:off x="-14234" y="4360847"/>
            <a:ext cx="1060719" cy="369332"/>
          </a:xfrm>
          <a:prstGeom prst="rect">
            <a:avLst/>
          </a:prstGeom>
          <a:noFill/>
        </p:spPr>
        <p:txBody>
          <a:bodyPr wrap="square" rtlCol="0" anchor="ctr">
            <a:spAutoFit/>
          </a:bodyPr>
          <a:lstStyle/>
          <a:p>
            <a:pPr algn="ctr"/>
            <a:r>
              <a:rPr lang="en-US" dirty="0"/>
              <a:t>Hamilton</a:t>
            </a:r>
          </a:p>
        </p:txBody>
      </p:sp>
      <p:cxnSp>
        <p:nvCxnSpPr>
          <p:cNvPr id="5" name="Straight Connector 4">
            <a:extLst>
              <a:ext uri="{FF2B5EF4-FFF2-40B4-BE49-F238E27FC236}">
                <a16:creationId xmlns:a16="http://schemas.microsoft.com/office/drawing/2014/main" id="{C38DBED2-9790-D77A-E07E-E6FB25E583FE}"/>
              </a:ext>
            </a:extLst>
          </p:cNvPr>
          <p:cNvCxnSpPr>
            <a:cxnSpLocks/>
          </p:cNvCxnSpPr>
          <p:nvPr/>
        </p:nvCxnSpPr>
        <p:spPr>
          <a:xfrm flipV="1">
            <a:off x="-14234" y="3414178"/>
            <a:ext cx="12206234" cy="31594"/>
          </a:xfrm>
          <a:prstGeom prst="line">
            <a:avLst/>
          </a:prstGeom>
          <a:ln w="9525" cap="flat" cmpd="sng" algn="ctr">
            <a:solidFill>
              <a:schemeClr val="accent1"/>
            </a:solidFill>
            <a:prstDash val="dash"/>
            <a:round/>
            <a:headEnd type="none" w="med" len="med"/>
            <a:tailEnd type="none" w="med" len="med"/>
          </a:ln>
          <a:effectLst>
            <a:glow rad="101600">
              <a:srgbClr val="7030A0">
                <a:alpha val="60000"/>
              </a:srgbClr>
            </a:glow>
          </a:effectLst>
        </p:spPr>
        <p:style>
          <a:lnRef idx="0">
            <a:scrgbClr r="0" g="0" b="0"/>
          </a:lnRef>
          <a:fillRef idx="0">
            <a:scrgbClr r="0" g="0" b="0"/>
          </a:fillRef>
          <a:effectRef idx="0">
            <a:scrgbClr r="0" g="0" b="0"/>
          </a:effectRef>
          <a:fontRef idx="minor">
            <a:schemeClr val="tx1"/>
          </a:fontRef>
        </p:style>
      </p:cxnSp>
      <p:sp>
        <p:nvSpPr>
          <p:cNvPr id="8" name="TextBox 7">
            <a:extLst>
              <a:ext uri="{FF2B5EF4-FFF2-40B4-BE49-F238E27FC236}">
                <a16:creationId xmlns:a16="http://schemas.microsoft.com/office/drawing/2014/main" id="{B8BC993F-823C-C1B7-2C8D-70141478DE02}"/>
              </a:ext>
            </a:extLst>
          </p:cNvPr>
          <p:cNvSpPr txBox="1"/>
          <p:nvPr/>
        </p:nvSpPr>
        <p:spPr>
          <a:xfrm rot="5400000">
            <a:off x="10927268" y="1827091"/>
            <a:ext cx="1296760" cy="707886"/>
          </a:xfrm>
          <a:prstGeom prst="rect">
            <a:avLst/>
          </a:prstGeom>
          <a:noFill/>
        </p:spPr>
        <p:txBody>
          <a:bodyPr wrap="square" rtlCol="0" anchor="ctr">
            <a:spAutoFit/>
          </a:bodyPr>
          <a:lstStyle/>
          <a:p>
            <a:pPr algn="ctr"/>
            <a:r>
              <a:rPr lang="en-US" sz="4000" b="1" dirty="0">
                <a:solidFill>
                  <a:srgbClr val="0070C0"/>
                </a:solidFill>
              </a:rPr>
              <a:t>Left</a:t>
            </a:r>
          </a:p>
        </p:txBody>
      </p:sp>
      <p:sp>
        <p:nvSpPr>
          <p:cNvPr id="9" name="TextBox 8">
            <a:extLst>
              <a:ext uri="{FF2B5EF4-FFF2-40B4-BE49-F238E27FC236}">
                <a16:creationId xmlns:a16="http://schemas.microsoft.com/office/drawing/2014/main" id="{24F15247-9E4B-2562-EF09-585547053978}"/>
              </a:ext>
            </a:extLst>
          </p:cNvPr>
          <p:cNvSpPr txBox="1"/>
          <p:nvPr/>
        </p:nvSpPr>
        <p:spPr>
          <a:xfrm rot="5400000">
            <a:off x="-38421" y="5010405"/>
            <a:ext cx="1296760" cy="707886"/>
          </a:xfrm>
          <a:prstGeom prst="rect">
            <a:avLst/>
          </a:prstGeom>
          <a:noFill/>
        </p:spPr>
        <p:txBody>
          <a:bodyPr wrap="square" rtlCol="0" anchor="ctr">
            <a:spAutoFit/>
          </a:bodyPr>
          <a:lstStyle/>
          <a:p>
            <a:pPr algn="ctr"/>
            <a:r>
              <a:rPr lang="en-US" sz="4000" b="1" dirty="0">
                <a:solidFill>
                  <a:srgbClr val="FF0000"/>
                </a:solidFill>
              </a:rPr>
              <a:t>Right</a:t>
            </a:r>
          </a:p>
        </p:txBody>
      </p:sp>
      <p:sp>
        <p:nvSpPr>
          <p:cNvPr id="10" name="TextBox 9">
            <a:extLst>
              <a:ext uri="{FF2B5EF4-FFF2-40B4-BE49-F238E27FC236}">
                <a16:creationId xmlns:a16="http://schemas.microsoft.com/office/drawing/2014/main" id="{BC54FDCD-E60D-A20C-316B-BD4E43E107F9}"/>
              </a:ext>
            </a:extLst>
          </p:cNvPr>
          <p:cNvSpPr txBox="1"/>
          <p:nvPr/>
        </p:nvSpPr>
        <p:spPr>
          <a:xfrm rot="5400000">
            <a:off x="10927268" y="4942598"/>
            <a:ext cx="1296760" cy="707886"/>
          </a:xfrm>
          <a:prstGeom prst="rect">
            <a:avLst/>
          </a:prstGeom>
          <a:noFill/>
        </p:spPr>
        <p:txBody>
          <a:bodyPr wrap="square" rtlCol="0" anchor="ctr">
            <a:spAutoFit/>
          </a:bodyPr>
          <a:lstStyle/>
          <a:p>
            <a:pPr algn="ctr"/>
            <a:r>
              <a:rPr lang="en-US" sz="4000" b="1" dirty="0">
                <a:solidFill>
                  <a:srgbClr val="FF0000"/>
                </a:solidFill>
              </a:rPr>
              <a:t>Right</a:t>
            </a:r>
          </a:p>
        </p:txBody>
      </p:sp>
      <p:sp>
        <p:nvSpPr>
          <p:cNvPr id="11" name="TextBox 10">
            <a:extLst>
              <a:ext uri="{FF2B5EF4-FFF2-40B4-BE49-F238E27FC236}">
                <a16:creationId xmlns:a16="http://schemas.microsoft.com/office/drawing/2014/main" id="{D4A056CA-234B-51FF-9D10-6EC2134A52D4}"/>
              </a:ext>
            </a:extLst>
          </p:cNvPr>
          <p:cNvSpPr txBox="1"/>
          <p:nvPr/>
        </p:nvSpPr>
        <p:spPr>
          <a:xfrm>
            <a:off x="3855711" y="3261814"/>
            <a:ext cx="750499" cy="369332"/>
          </a:xfrm>
          <a:prstGeom prst="rect">
            <a:avLst/>
          </a:prstGeom>
          <a:noFill/>
        </p:spPr>
        <p:txBody>
          <a:bodyPr wrap="square" rtlCol="0" anchor="ctr">
            <a:spAutoFit/>
          </a:bodyPr>
          <a:lstStyle/>
          <a:p>
            <a:pPr algn="ctr"/>
            <a:r>
              <a:rPr lang="en-US" b="1" dirty="0"/>
              <a:t>1870</a:t>
            </a:r>
          </a:p>
        </p:txBody>
      </p:sp>
      <p:sp>
        <p:nvSpPr>
          <p:cNvPr id="12" name="TextBox 11">
            <a:extLst>
              <a:ext uri="{FF2B5EF4-FFF2-40B4-BE49-F238E27FC236}">
                <a16:creationId xmlns:a16="http://schemas.microsoft.com/office/drawing/2014/main" id="{06A0D3CA-230F-2666-BDA9-C3F34EB0367C}"/>
              </a:ext>
            </a:extLst>
          </p:cNvPr>
          <p:cNvSpPr txBox="1"/>
          <p:nvPr/>
        </p:nvSpPr>
        <p:spPr>
          <a:xfrm>
            <a:off x="2064551" y="3261814"/>
            <a:ext cx="750499" cy="369332"/>
          </a:xfrm>
          <a:prstGeom prst="rect">
            <a:avLst/>
          </a:prstGeom>
          <a:noFill/>
        </p:spPr>
        <p:txBody>
          <a:bodyPr wrap="square" rtlCol="0" anchor="ctr">
            <a:spAutoFit/>
          </a:bodyPr>
          <a:lstStyle/>
          <a:p>
            <a:pPr algn="ctr"/>
            <a:r>
              <a:rPr lang="en-US" b="1" dirty="0"/>
              <a:t>1830</a:t>
            </a:r>
          </a:p>
        </p:txBody>
      </p:sp>
      <p:sp>
        <p:nvSpPr>
          <p:cNvPr id="13" name="TextBox 12">
            <a:extLst>
              <a:ext uri="{FF2B5EF4-FFF2-40B4-BE49-F238E27FC236}">
                <a16:creationId xmlns:a16="http://schemas.microsoft.com/office/drawing/2014/main" id="{A1FADAD3-16D7-68DD-1967-B968472FD91E}"/>
              </a:ext>
            </a:extLst>
          </p:cNvPr>
          <p:cNvSpPr txBox="1"/>
          <p:nvPr/>
        </p:nvSpPr>
        <p:spPr>
          <a:xfrm>
            <a:off x="1120351" y="3261814"/>
            <a:ext cx="750499" cy="369332"/>
          </a:xfrm>
          <a:prstGeom prst="rect">
            <a:avLst/>
          </a:prstGeom>
          <a:noFill/>
        </p:spPr>
        <p:txBody>
          <a:bodyPr wrap="square" rtlCol="0" anchor="ctr">
            <a:spAutoFit/>
          </a:bodyPr>
          <a:lstStyle/>
          <a:p>
            <a:pPr algn="ctr"/>
            <a:r>
              <a:rPr lang="en-US" b="1" dirty="0"/>
              <a:t>1810</a:t>
            </a:r>
          </a:p>
        </p:txBody>
      </p:sp>
      <p:sp>
        <p:nvSpPr>
          <p:cNvPr id="14" name="TextBox 13">
            <a:extLst>
              <a:ext uri="{FF2B5EF4-FFF2-40B4-BE49-F238E27FC236}">
                <a16:creationId xmlns:a16="http://schemas.microsoft.com/office/drawing/2014/main" id="{921958CE-687A-23F0-C274-FC9EAFB3E739}"/>
              </a:ext>
            </a:extLst>
          </p:cNvPr>
          <p:cNvSpPr txBox="1"/>
          <p:nvPr/>
        </p:nvSpPr>
        <p:spPr>
          <a:xfrm>
            <a:off x="11209869" y="3261814"/>
            <a:ext cx="750499" cy="369332"/>
          </a:xfrm>
          <a:prstGeom prst="rect">
            <a:avLst/>
          </a:prstGeom>
          <a:noFill/>
        </p:spPr>
        <p:txBody>
          <a:bodyPr wrap="square" rtlCol="0" anchor="ctr">
            <a:spAutoFit/>
          </a:bodyPr>
          <a:lstStyle/>
          <a:p>
            <a:pPr algn="ctr"/>
            <a:r>
              <a:rPr lang="en-US" b="1" dirty="0"/>
              <a:t>2020</a:t>
            </a:r>
          </a:p>
        </p:txBody>
      </p:sp>
      <p:sp>
        <p:nvSpPr>
          <p:cNvPr id="15" name="TextBox 14">
            <a:extLst>
              <a:ext uri="{FF2B5EF4-FFF2-40B4-BE49-F238E27FC236}">
                <a16:creationId xmlns:a16="http://schemas.microsoft.com/office/drawing/2014/main" id="{4E0543D6-BD48-DE90-7812-E49778A9202A}"/>
              </a:ext>
            </a:extLst>
          </p:cNvPr>
          <p:cNvSpPr txBox="1"/>
          <p:nvPr/>
        </p:nvSpPr>
        <p:spPr>
          <a:xfrm>
            <a:off x="10259014" y="3261814"/>
            <a:ext cx="750499" cy="369332"/>
          </a:xfrm>
          <a:prstGeom prst="rect">
            <a:avLst/>
          </a:prstGeom>
          <a:noFill/>
        </p:spPr>
        <p:txBody>
          <a:bodyPr wrap="square" rtlCol="0" anchor="ctr">
            <a:spAutoFit/>
          </a:bodyPr>
          <a:lstStyle/>
          <a:p>
            <a:pPr algn="ctr"/>
            <a:r>
              <a:rPr lang="en-US" b="1" dirty="0"/>
              <a:t>2010</a:t>
            </a:r>
          </a:p>
        </p:txBody>
      </p:sp>
      <p:sp>
        <p:nvSpPr>
          <p:cNvPr id="16" name="TextBox 15">
            <a:extLst>
              <a:ext uri="{FF2B5EF4-FFF2-40B4-BE49-F238E27FC236}">
                <a16:creationId xmlns:a16="http://schemas.microsoft.com/office/drawing/2014/main" id="{79655929-BB36-5C65-AF81-022DD0EB1EB6}"/>
              </a:ext>
            </a:extLst>
          </p:cNvPr>
          <p:cNvSpPr txBox="1"/>
          <p:nvPr/>
        </p:nvSpPr>
        <p:spPr>
          <a:xfrm>
            <a:off x="9353732" y="3261814"/>
            <a:ext cx="750499" cy="369332"/>
          </a:xfrm>
          <a:prstGeom prst="rect">
            <a:avLst/>
          </a:prstGeom>
          <a:noFill/>
        </p:spPr>
        <p:txBody>
          <a:bodyPr wrap="square" rtlCol="0" anchor="ctr">
            <a:spAutoFit/>
          </a:bodyPr>
          <a:lstStyle/>
          <a:p>
            <a:pPr algn="ctr"/>
            <a:r>
              <a:rPr lang="en-US" b="1" dirty="0"/>
              <a:t>1990</a:t>
            </a:r>
          </a:p>
        </p:txBody>
      </p:sp>
      <p:sp>
        <p:nvSpPr>
          <p:cNvPr id="17" name="TextBox 16">
            <a:extLst>
              <a:ext uri="{FF2B5EF4-FFF2-40B4-BE49-F238E27FC236}">
                <a16:creationId xmlns:a16="http://schemas.microsoft.com/office/drawing/2014/main" id="{20B021A2-3E03-F8BD-8DA7-A3878A1952AE}"/>
              </a:ext>
            </a:extLst>
          </p:cNvPr>
          <p:cNvSpPr txBox="1"/>
          <p:nvPr/>
        </p:nvSpPr>
        <p:spPr>
          <a:xfrm>
            <a:off x="7538023" y="3261814"/>
            <a:ext cx="750499" cy="369332"/>
          </a:xfrm>
          <a:prstGeom prst="rect">
            <a:avLst/>
          </a:prstGeom>
          <a:noFill/>
        </p:spPr>
        <p:txBody>
          <a:bodyPr wrap="square" rtlCol="0" anchor="ctr">
            <a:spAutoFit/>
          </a:bodyPr>
          <a:lstStyle/>
          <a:p>
            <a:pPr algn="ctr"/>
            <a:r>
              <a:rPr lang="en-US" b="1" dirty="0"/>
              <a:t>1950</a:t>
            </a:r>
          </a:p>
        </p:txBody>
      </p:sp>
      <p:sp>
        <p:nvSpPr>
          <p:cNvPr id="18" name="TextBox 17">
            <a:extLst>
              <a:ext uri="{FF2B5EF4-FFF2-40B4-BE49-F238E27FC236}">
                <a16:creationId xmlns:a16="http://schemas.microsoft.com/office/drawing/2014/main" id="{68EEB78E-8A2F-893C-7D1F-C36147F364AB}"/>
              </a:ext>
            </a:extLst>
          </p:cNvPr>
          <p:cNvSpPr txBox="1"/>
          <p:nvPr/>
        </p:nvSpPr>
        <p:spPr>
          <a:xfrm>
            <a:off x="5732715" y="3261814"/>
            <a:ext cx="750499" cy="369332"/>
          </a:xfrm>
          <a:prstGeom prst="rect">
            <a:avLst/>
          </a:prstGeom>
          <a:noFill/>
        </p:spPr>
        <p:txBody>
          <a:bodyPr wrap="square" rtlCol="0" anchor="ctr">
            <a:spAutoFit/>
          </a:bodyPr>
          <a:lstStyle/>
          <a:p>
            <a:pPr algn="ctr"/>
            <a:r>
              <a:rPr lang="en-US" b="1" dirty="0"/>
              <a:t>1910</a:t>
            </a:r>
          </a:p>
        </p:txBody>
      </p:sp>
      <p:sp>
        <p:nvSpPr>
          <p:cNvPr id="19" name="TextBox 18">
            <a:extLst>
              <a:ext uri="{FF2B5EF4-FFF2-40B4-BE49-F238E27FC236}">
                <a16:creationId xmlns:a16="http://schemas.microsoft.com/office/drawing/2014/main" id="{3B0DEBF2-8B47-5234-E4F2-758337193ECE}"/>
              </a:ext>
            </a:extLst>
          </p:cNvPr>
          <p:cNvSpPr txBox="1"/>
          <p:nvPr/>
        </p:nvSpPr>
        <p:spPr>
          <a:xfrm>
            <a:off x="4789072" y="3261814"/>
            <a:ext cx="750499" cy="369332"/>
          </a:xfrm>
          <a:prstGeom prst="rect">
            <a:avLst/>
          </a:prstGeom>
          <a:noFill/>
        </p:spPr>
        <p:txBody>
          <a:bodyPr wrap="square" rtlCol="0" anchor="ctr">
            <a:spAutoFit/>
          </a:bodyPr>
          <a:lstStyle/>
          <a:p>
            <a:pPr algn="ctr"/>
            <a:r>
              <a:rPr lang="en-US" b="1" dirty="0"/>
              <a:t>1890</a:t>
            </a:r>
          </a:p>
        </p:txBody>
      </p:sp>
      <p:sp>
        <p:nvSpPr>
          <p:cNvPr id="20" name="TextBox 19">
            <a:extLst>
              <a:ext uri="{FF2B5EF4-FFF2-40B4-BE49-F238E27FC236}">
                <a16:creationId xmlns:a16="http://schemas.microsoft.com/office/drawing/2014/main" id="{95ACDDD7-1BF3-BB48-C0E9-255AF1A06BD2}"/>
              </a:ext>
            </a:extLst>
          </p:cNvPr>
          <p:cNvSpPr txBox="1"/>
          <p:nvPr/>
        </p:nvSpPr>
        <p:spPr>
          <a:xfrm>
            <a:off x="2975083" y="3261814"/>
            <a:ext cx="750499" cy="369332"/>
          </a:xfrm>
          <a:prstGeom prst="rect">
            <a:avLst/>
          </a:prstGeom>
          <a:noFill/>
        </p:spPr>
        <p:txBody>
          <a:bodyPr wrap="square" rtlCol="0" anchor="ctr">
            <a:spAutoFit/>
          </a:bodyPr>
          <a:lstStyle/>
          <a:p>
            <a:pPr algn="ctr"/>
            <a:r>
              <a:rPr lang="en-US" b="1" dirty="0"/>
              <a:t>1850</a:t>
            </a:r>
          </a:p>
        </p:txBody>
      </p:sp>
      <p:sp>
        <p:nvSpPr>
          <p:cNvPr id="36" name="TextBox 35">
            <a:extLst>
              <a:ext uri="{FF2B5EF4-FFF2-40B4-BE49-F238E27FC236}">
                <a16:creationId xmlns:a16="http://schemas.microsoft.com/office/drawing/2014/main" id="{C5B62A30-ECE6-B86B-EF4D-068027665523}"/>
              </a:ext>
            </a:extLst>
          </p:cNvPr>
          <p:cNvSpPr txBox="1"/>
          <p:nvPr/>
        </p:nvSpPr>
        <p:spPr>
          <a:xfrm>
            <a:off x="8448450" y="3261814"/>
            <a:ext cx="750499" cy="369332"/>
          </a:xfrm>
          <a:prstGeom prst="rect">
            <a:avLst/>
          </a:prstGeom>
          <a:noFill/>
        </p:spPr>
        <p:txBody>
          <a:bodyPr wrap="square" rtlCol="0" anchor="ctr">
            <a:spAutoFit/>
          </a:bodyPr>
          <a:lstStyle/>
          <a:p>
            <a:pPr algn="ctr"/>
            <a:r>
              <a:rPr lang="en-US" b="1" dirty="0"/>
              <a:t>1970</a:t>
            </a:r>
          </a:p>
        </p:txBody>
      </p:sp>
      <p:sp>
        <p:nvSpPr>
          <p:cNvPr id="37" name="TextBox 36">
            <a:extLst>
              <a:ext uri="{FF2B5EF4-FFF2-40B4-BE49-F238E27FC236}">
                <a16:creationId xmlns:a16="http://schemas.microsoft.com/office/drawing/2014/main" id="{0936CC0B-913A-1DA9-12B0-5814ECB9FA17}"/>
              </a:ext>
            </a:extLst>
          </p:cNvPr>
          <p:cNvSpPr txBox="1"/>
          <p:nvPr/>
        </p:nvSpPr>
        <p:spPr>
          <a:xfrm>
            <a:off x="6609955" y="3261814"/>
            <a:ext cx="750499" cy="369332"/>
          </a:xfrm>
          <a:prstGeom prst="rect">
            <a:avLst/>
          </a:prstGeom>
          <a:noFill/>
        </p:spPr>
        <p:txBody>
          <a:bodyPr wrap="square" rtlCol="0" anchor="ctr">
            <a:spAutoFit/>
          </a:bodyPr>
          <a:lstStyle/>
          <a:p>
            <a:pPr algn="ctr"/>
            <a:r>
              <a:rPr lang="en-US" b="1" dirty="0"/>
              <a:t>1930</a:t>
            </a:r>
          </a:p>
        </p:txBody>
      </p:sp>
      <p:sp>
        <p:nvSpPr>
          <p:cNvPr id="4" name="TextBox 3">
            <a:extLst>
              <a:ext uri="{FF2B5EF4-FFF2-40B4-BE49-F238E27FC236}">
                <a16:creationId xmlns:a16="http://schemas.microsoft.com/office/drawing/2014/main" id="{0130A2FF-D61A-3100-FDCD-C6A6B53F5965}"/>
              </a:ext>
            </a:extLst>
          </p:cNvPr>
          <p:cNvSpPr txBox="1"/>
          <p:nvPr/>
        </p:nvSpPr>
        <p:spPr>
          <a:xfrm>
            <a:off x="1796107" y="1358192"/>
            <a:ext cx="8599786" cy="923330"/>
          </a:xfrm>
          <a:prstGeom prst="rect">
            <a:avLst/>
          </a:prstGeom>
          <a:noFill/>
        </p:spPr>
        <p:txBody>
          <a:bodyPr wrap="square" rtlCol="0" anchor="ctr">
            <a:spAutoFit/>
          </a:bodyPr>
          <a:lstStyle/>
          <a:p>
            <a:r>
              <a:rPr lang="en-US" b="1" dirty="0">
                <a:solidFill>
                  <a:srgbClr val="FF0000"/>
                </a:solidFill>
              </a:rPr>
              <a:t>1800s: German Influence: </a:t>
            </a:r>
            <a:r>
              <a:rPr lang="en-US" b="1" dirty="0" err="1">
                <a:solidFill>
                  <a:srgbClr val="FF0000"/>
                </a:solidFill>
              </a:rPr>
              <a:t>Bildung</a:t>
            </a:r>
            <a:r>
              <a:rPr lang="en-US" b="1" dirty="0">
                <a:solidFill>
                  <a:srgbClr val="FF0000"/>
                </a:solidFill>
              </a:rPr>
              <a:t> (education builds character) to </a:t>
            </a:r>
            <a:r>
              <a:rPr lang="en-US" b="1" dirty="0" err="1">
                <a:solidFill>
                  <a:srgbClr val="FF0000"/>
                </a:solidFill>
              </a:rPr>
              <a:t>Lehrfreiheit</a:t>
            </a:r>
            <a:r>
              <a:rPr lang="en-US" b="1" dirty="0">
                <a:solidFill>
                  <a:srgbClr val="FF0000"/>
                </a:solidFill>
              </a:rPr>
              <a:t> (freedom of guild of professors to pursue inquiry, publishing, teaching) to </a:t>
            </a:r>
            <a:r>
              <a:rPr lang="en-US" b="1" dirty="0" err="1">
                <a:solidFill>
                  <a:srgbClr val="FF0000"/>
                </a:solidFill>
              </a:rPr>
              <a:t>Wissenshaft</a:t>
            </a:r>
            <a:r>
              <a:rPr lang="en-US" b="1" dirty="0">
                <a:solidFill>
                  <a:srgbClr val="FF0000"/>
                </a:solidFill>
              </a:rPr>
              <a:t> (sanctified moral ideal of a scientific search for truth) to 1900s Frankfurt School (Cultural Marxism)</a:t>
            </a:r>
          </a:p>
        </p:txBody>
      </p:sp>
      <p:sp>
        <p:nvSpPr>
          <p:cNvPr id="6" name="TextBox 5">
            <a:extLst>
              <a:ext uri="{FF2B5EF4-FFF2-40B4-BE49-F238E27FC236}">
                <a16:creationId xmlns:a16="http://schemas.microsoft.com/office/drawing/2014/main" id="{768D6BA2-9711-EFAF-C3D2-A22F91243BF3}"/>
              </a:ext>
            </a:extLst>
          </p:cNvPr>
          <p:cNvSpPr txBox="1"/>
          <p:nvPr/>
        </p:nvSpPr>
        <p:spPr>
          <a:xfrm>
            <a:off x="3613873" y="2168655"/>
            <a:ext cx="9349298" cy="369332"/>
          </a:xfrm>
          <a:prstGeom prst="rect">
            <a:avLst/>
          </a:prstGeom>
          <a:noFill/>
        </p:spPr>
        <p:txBody>
          <a:bodyPr wrap="square" rtlCol="0" anchor="ctr">
            <a:spAutoFit/>
          </a:bodyPr>
          <a:lstStyle/>
          <a:p>
            <a:r>
              <a:rPr lang="en-US" b="1" dirty="0"/>
              <a:t>Northern Exclusiveness after The Recent Unpleasantness</a:t>
            </a:r>
          </a:p>
        </p:txBody>
      </p:sp>
      <p:sp>
        <p:nvSpPr>
          <p:cNvPr id="7" name="TextBox 6">
            <a:extLst>
              <a:ext uri="{FF2B5EF4-FFF2-40B4-BE49-F238E27FC236}">
                <a16:creationId xmlns:a16="http://schemas.microsoft.com/office/drawing/2014/main" id="{DAC985DD-2F45-44AF-8C50-E748EA532FC9}"/>
              </a:ext>
            </a:extLst>
          </p:cNvPr>
          <p:cNvSpPr txBox="1"/>
          <p:nvPr/>
        </p:nvSpPr>
        <p:spPr>
          <a:xfrm>
            <a:off x="10699657" y="3565016"/>
            <a:ext cx="1438564" cy="523220"/>
          </a:xfrm>
          <a:prstGeom prst="rect">
            <a:avLst/>
          </a:prstGeom>
          <a:noFill/>
        </p:spPr>
        <p:txBody>
          <a:bodyPr wrap="square" rtlCol="0" anchor="ctr">
            <a:spAutoFit/>
          </a:bodyPr>
          <a:lstStyle/>
          <a:p>
            <a:pPr algn="ctr"/>
            <a:r>
              <a:rPr lang="en-US" sz="1400" b="1" dirty="0">
                <a:solidFill>
                  <a:srgbClr val="CC00FF"/>
                </a:solidFill>
              </a:rPr>
              <a:t>Grove City</a:t>
            </a:r>
          </a:p>
          <a:p>
            <a:pPr algn="ctr"/>
            <a:r>
              <a:rPr lang="en-US" sz="1400" b="1" dirty="0">
                <a:solidFill>
                  <a:srgbClr val="CC00FF"/>
                </a:solidFill>
              </a:rPr>
              <a:t>Hillsdale </a:t>
            </a:r>
          </a:p>
        </p:txBody>
      </p:sp>
      <p:sp>
        <p:nvSpPr>
          <p:cNvPr id="38" name="TextBox 37">
            <a:extLst>
              <a:ext uri="{FF2B5EF4-FFF2-40B4-BE49-F238E27FC236}">
                <a16:creationId xmlns:a16="http://schemas.microsoft.com/office/drawing/2014/main" id="{341C1690-B35D-9AF2-E3CB-9394769AE5AA}"/>
              </a:ext>
            </a:extLst>
          </p:cNvPr>
          <p:cNvSpPr txBox="1"/>
          <p:nvPr/>
        </p:nvSpPr>
        <p:spPr>
          <a:xfrm>
            <a:off x="8739302" y="3565016"/>
            <a:ext cx="1438564" cy="523220"/>
          </a:xfrm>
          <a:prstGeom prst="rect">
            <a:avLst/>
          </a:prstGeom>
          <a:noFill/>
        </p:spPr>
        <p:txBody>
          <a:bodyPr wrap="square" rtlCol="0" anchor="ctr">
            <a:spAutoFit/>
          </a:bodyPr>
          <a:lstStyle/>
          <a:p>
            <a:pPr algn="ctr"/>
            <a:r>
              <a:rPr lang="en-US" sz="1400" b="1" dirty="0">
                <a:solidFill>
                  <a:srgbClr val="CC00FF"/>
                </a:solidFill>
              </a:rPr>
              <a:t>Regent U</a:t>
            </a:r>
          </a:p>
          <a:p>
            <a:pPr algn="ctr"/>
            <a:r>
              <a:rPr lang="en-US" sz="1400" b="1" dirty="0">
                <a:solidFill>
                  <a:srgbClr val="CC00FF"/>
                </a:solidFill>
              </a:rPr>
              <a:t>Liberty U </a:t>
            </a:r>
          </a:p>
        </p:txBody>
      </p:sp>
      <p:sp>
        <p:nvSpPr>
          <p:cNvPr id="50" name="TextBox 49">
            <a:extLst>
              <a:ext uri="{FF2B5EF4-FFF2-40B4-BE49-F238E27FC236}">
                <a16:creationId xmlns:a16="http://schemas.microsoft.com/office/drawing/2014/main" id="{5B41D200-1B57-B336-0FB6-248B06F22DBB}"/>
              </a:ext>
            </a:extLst>
          </p:cNvPr>
          <p:cNvSpPr txBox="1"/>
          <p:nvPr/>
        </p:nvSpPr>
        <p:spPr>
          <a:xfrm>
            <a:off x="7416153" y="2430217"/>
            <a:ext cx="1438564" cy="307777"/>
          </a:xfrm>
          <a:prstGeom prst="rect">
            <a:avLst/>
          </a:prstGeom>
          <a:noFill/>
        </p:spPr>
        <p:txBody>
          <a:bodyPr wrap="square" rtlCol="0" anchor="ctr">
            <a:spAutoFit/>
          </a:bodyPr>
          <a:lstStyle/>
          <a:p>
            <a:pPr algn="ctr"/>
            <a:r>
              <a:rPr lang="en-US" sz="1400" b="1" dirty="0">
                <a:solidFill>
                  <a:srgbClr val="CC00FF"/>
                </a:solidFill>
              </a:rPr>
              <a:t>Social Gospel</a:t>
            </a:r>
          </a:p>
        </p:txBody>
      </p:sp>
      <p:sp>
        <p:nvSpPr>
          <p:cNvPr id="67" name="TextBox 66">
            <a:extLst>
              <a:ext uri="{FF2B5EF4-FFF2-40B4-BE49-F238E27FC236}">
                <a16:creationId xmlns:a16="http://schemas.microsoft.com/office/drawing/2014/main" id="{160360FC-5BA8-B3B1-FCEE-AE443BDD6856}"/>
              </a:ext>
            </a:extLst>
          </p:cNvPr>
          <p:cNvSpPr txBox="1"/>
          <p:nvPr/>
        </p:nvSpPr>
        <p:spPr>
          <a:xfrm>
            <a:off x="3923485" y="2993381"/>
            <a:ext cx="1438564" cy="369332"/>
          </a:xfrm>
          <a:prstGeom prst="rect">
            <a:avLst/>
          </a:prstGeom>
          <a:noFill/>
        </p:spPr>
        <p:txBody>
          <a:bodyPr wrap="square" rtlCol="0" anchor="ctr">
            <a:spAutoFit/>
          </a:bodyPr>
          <a:lstStyle/>
          <a:p>
            <a:pPr algn="ctr"/>
            <a:r>
              <a:rPr lang="en-US" b="1" u="sng" dirty="0">
                <a:solidFill>
                  <a:srgbClr val="CC00FF"/>
                </a:solidFill>
              </a:rPr>
              <a:t>Darwin! </a:t>
            </a:r>
          </a:p>
        </p:txBody>
      </p:sp>
      <p:sp>
        <p:nvSpPr>
          <p:cNvPr id="69" name="Star: 5 Points 68">
            <a:extLst>
              <a:ext uri="{FF2B5EF4-FFF2-40B4-BE49-F238E27FC236}">
                <a16:creationId xmlns:a16="http://schemas.microsoft.com/office/drawing/2014/main" id="{EE9BBE13-DD81-C1B0-7A3F-472E8F35CF00}"/>
              </a:ext>
            </a:extLst>
          </p:cNvPr>
          <p:cNvSpPr/>
          <p:nvPr/>
        </p:nvSpPr>
        <p:spPr>
          <a:xfrm>
            <a:off x="3695782" y="3280362"/>
            <a:ext cx="337253" cy="29931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Star: 5 Points 78">
            <a:extLst>
              <a:ext uri="{FF2B5EF4-FFF2-40B4-BE49-F238E27FC236}">
                <a16:creationId xmlns:a16="http://schemas.microsoft.com/office/drawing/2014/main" id="{609319A5-27E0-90C9-3BA4-4F3FD1D2074F}"/>
              </a:ext>
            </a:extLst>
          </p:cNvPr>
          <p:cNvSpPr/>
          <p:nvPr/>
        </p:nvSpPr>
        <p:spPr>
          <a:xfrm>
            <a:off x="7110928" y="3411980"/>
            <a:ext cx="337253" cy="29931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Star: 5 Points 79">
            <a:extLst>
              <a:ext uri="{FF2B5EF4-FFF2-40B4-BE49-F238E27FC236}">
                <a16:creationId xmlns:a16="http://schemas.microsoft.com/office/drawing/2014/main" id="{6BD8FCD0-B173-DE5D-3AE6-7D3A597EFD1B}"/>
              </a:ext>
            </a:extLst>
          </p:cNvPr>
          <p:cNvSpPr/>
          <p:nvPr/>
        </p:nvSpPr>
        <p:spPr>
          <a:xfrm>
            <a:off x="7377629" y="3294214"/>
            <a:ext cx="337253" cy="29931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Star: 5 Points 80">
            <a:extLst>
              <a:ext uri="{FF2B5EF4-FFF2-40B4-BE49-F238E27FC236}">
                <a16:creationId xmlns:a16="http://schemas.microsoft.com/office/drawing/2014/main" id="{FCDFB254-84E0-EEB5-C4EB-77A63D4A06F6}"/>
              </a:ext>
            </a:extLst>
          </p:cNvPr>
          <p:cNvSpPr/>
          <p:nvPr/>
        </p:nvSpPr>
        <p:spPr>
          <a:xfrm>
            <a:off x="6321226" y="3297679"/>
            <a:ext cx="337253" cy="29931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Star: 5 Points 81">
            <a:extLst>
              <a:ext uri="{FF2B5EF4-FFF2-40B4-BE49-F238E27FC236}">
                <a16:creationId xmlns:a16="http://schemas.microsoft.com/office/drawing/2014/main" id="{496E8386-BC2F-148A-7B4B-1E390C978207}"/>
              </a:ext>
            </a:extLst>
          </p:cNvPr>
          <p:cNvSpPr/>
          <p:nvPr/>
        </p:nvSpPr>
        <p:spPr>
          <a:xfrm>
            <a:off x="8337056" y="3297679"/>
            <a:ext cx="337253" cy="29931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D1F15E57-3BC7-821A-D884-8C1990879687}"/>
              </a:ext>
            </a:extLst>
          </p:cNvPr>
          <p:cNvSpPr txBox="1"/>
          <p:nvPr/>
        </p:nvSpPr>
        <p:spPr>
          <a:xfrm rot="3336314">
            <a:off x="7832912" y="3054626"/>
            <a:ext cx="1803810" cy="369332"/>
          </a:xfrm>
          <a:prstGeom prst="rect">
            <a:avLst/>
          </a:prstGeom>
          <a:noFill/>
        </p:spPr>
        <p:txBody>
          <a:bodyPr wrap="square" rtlCol="0" anchor="ctr">
            <a:spAutoFit/>
          </a:bodyPr>
          <a:lstStyle/>
          <a:p>
            <a:pPr algn="ctr"/>
            <a:r>
              <a:rPr lang="en-US" b="1" dirty="0">
                <a:solidFill>
                  <a:srgbClr val="FF0000"/>
                </a:solidFill>
              </a:rPr>
              <a:t>Vietnam War </a:t>
            </a:r>
          </a:p>
        </p:txBody>
      </p:sp>
      <p:sp>
        <p:nvSpPr>
          <p:cNvPr id="21" name="TextBox 20">
            <a:extLst>
              <a:ext uri="{FF2B5EF4-FFF2-40B4-BE49-F238E27FC236}">
                <a16:creationId xmlns:a16="http://schemas.microsoft.com/office/drawing/2014/main" id="{D43B1B6C-F60A-FCD2-5240-A905F8F07C53}"/>
              </a:ext>
            </a:extLst>
          </p:cNvPr>
          <p:cNvSpPr txBox="1"/>
          <p:nvPr/>
        </p:nvSpPr>
        <p:spPr>
          <a:xfrm>
            <a:off x="403497" y="3588843"/>
            <a:ext cx="1319227" cy="738664"/>
          </a:xfrm>
          <a:prstGeom prst="rect">
            <a:avLst/>
          </a:prstGeom>
          <a:noFill/>
        </p:spPr>
        <p:txBody>
          <a:bodyPr wrap="square" rtlCol="0" anchor="ctr">
            <a:spAutoFit/>
          </a:bodyPr>
          <a:lstStyle/>
          <a:p>
            <a:pPr algn="ctr"/>
            <a:r>
              <a:rPr lang="en-US" sz="1400" b="1" dirty="0">
                <a:solidFill>
                  <a:srgbClr val="CC00FF"/>
                </a:solidFill>
              </a:rPr>
              <a:t>Theology: Queen of Sciences</a:t>
            </a:r>
          </a:p>
        </p:txBody>
      </p:sp>
      <p:sp>
        <p:nvSpPr>
          <p:cNvPr id="23" name="TextBox 22">
            <a:extLst>
              <a:ext uri="{FF2B5EF4-FFF2-40B4-BE49-F238E27FC236}">
                <a16:creationId xmlns:a16="http://schemas.microsoft.com/office/drawing/2014/main" id="{ABAA8429-58DB-A6EC-75DB-C5A72BDB54C4}"/>
              </a:ext>
            </a:extLst>
          </p:cNvPr>
          <p:cNvSpPr txBox="1"/>
          <p:nvPr/>
        </p:nvSpPr>
        <p:spPr>
          <a:xfrm>
            <a:off x="1188104" y="2900244"/>
            <a:ext cx="1586623" cy="523220"/>
          </a:xfrm>
          <a:prstGeom prst="rect">
            <a:avLst/>
          </a:prstGeom>
          <a:noFill/>
        </p:spPr>
        <p:txBody>
          <a:bodyPr wrap="square" rtlCol="0" anchor="ctr">
            <a:spAutoFit/>
          </a:bodyPr>
          <a:lstStyle/>
          <a:p>
            <a:pPr algn="ctr"/>
            <a:r>
              <a:rPr lang="en-US" sz="1400" b="1" dirty="0">
                <a:solidFill>
                  <a:srgbClr val="CC00FF"/>
                </a:solidFill>
              </a:rPr>
              <a:t>Moral Philosophy &gt; Theology</a:t>
            </a:r>
          </a:p>
        </p:txBody>
      </p:sp>
      <p:sp>
        <p:nvSpPr>
          <p:cNvPr id="24" name="TextBox 23">
            <a:extLst>
              <a:ext uri="{FF2B5EF4-FFF2-40B4-BE49-F238E27FC236}">
                <a16:creationId xmlns:a16="http://schemas.microsoft.com/office/drawing/2014/main" id="{0092E1DD-E376-6355-0D79-822D34A56FD1}"/>
              </a:ext>
            </a:extLst>
          </p:cNvPr>
          <p:cNvSpPr txBox="1"/>
          <p:nvPr/>
        </p:nvSpPr>
        <p:spPr>
          <a:xfrm>
            <a:off x="2528657" y="2915143"/>
            <a:ext cx="1836008" cy="523220"/>
          </a:xfrm>
          <a:prstGeom prst="rect">
            <a:avLst/>
          </a:prstGeom>
          <a:noFill/>
        </p:spPr>
        <p:txBody>
          <a:bodyPr wrap="square" rtlCol="0" anchor="ctr">
            <a:spAutoFit/>
          </a:bodyPr>
          <a:lstStyle/>
          <a:p>
            <a:pPr algn="ctr"/>
            <a:r>
              <a:rPr lang="en-US" sz="1400" b="1" dirty="0">
                <a:solidFill>
                  <a:srgbClr val="CC00FF"/>
                </a:solidFill>
              </a:rPr>
              <a:t>U Michigan: Prussian model faculty</a:t>
            </a:r>
          </a:p>
        </p:txBody>
      </p:sp>
      <p:sp>
        <p:nvSpPr>
          <p:cNvPr id="25" name="TextBox 24">
            <a:extLst>
              <a:ext uri="{FF2B5EF4-FFF2-40B4-BE49-F238E27FC236}">
                <a16:creationId xmlns:a16="http://schemas.microsoft.com/office/drawing/2014/main" id="{BB1C20C9-61AE-E4B1-C418-7C5FB74FD543}"/>
              </a:ext>
            </a:extLst>
          </p:cNvPr>
          <p:cNvSpPr txBox="1"/>
          <p:nvPr/>
        </p:nvSpPr>
        <p:spPr>
          <a:xfrm>
            <a:off x="4944495" y="3513465"/>
            <a:ext cx="1438564" cy="523220"/>
          </a:xfrm>
          <a:prstGeom prst="rect">
            <a:avLst/>
          </a:prstGeom>
          <a:noFill/>
        </p:spPr>
        <p:txBody>
          <a:bodyPr wrap="square" rtlCol="0" anchor="ctr">
            <a:spAutoFit/>
          </a:bodyPr>
          <a:lstStyle/>
          <a:p>
            <a:pPr algn="ctr"/>
            <a:r>
              <a:rPr lang="en-US" sz="1400" b="1" dirty="0">
                <a:solidFill>
                  <a:srgbClr val="CC00FF"/>
                </a:solidFill>
              </a:rPr>
              <a:t>Notre Dame Catholic U</a:t>
            </a:r>
          </a:p>
        </p:txBody>
      </p:sp>
      <p:sp>
        <p:nvSpPr>
          <p:cNvPr id="28" name="TextBox 27">
            <a:extLst>
              <a:ext uri="{FF2B5EF4-FFF2-40B4-BE49-F238E27FC236}">
                <a16:creationId xmlns:a16="http://schemas.microsoft.com/office/drawing/2014/main" id="{0B251BD1-8B33-9D22-6D4B-DD8B2B7055BD}"/>
              </a:ext>
            </a:extLst>
          </p:cNvPr>
          <p:cNvSpPr txBox="1"/>
          <p:nvPr/>
        </p:nvSpPr>
        <p:spPr>
          <a:xfrm>
            <a:off x="5162655" y="3126073"/>
            <a:ext cx="976619" cy="307777"/>
          </a:xfrm>
          <a:prstGeom prst="rect">
            <a:avLst/>
          </a:prstGeom>
          <a:noFill/>
        </p:spPr>
        <p:txBody>
          <a:bodyPr wrap="square" rtlCol="0" anchor="ctr">
            <a:spAutoFit/>
          </a:bodyPr>
          <a:lstStyle/>
          <a:p>
            <a:pPr algn="ctr"/>
            <a:r>
              <a:rPr lang="en-US" sz="1400" b="1" dirty="0">
                <a:solidFill>
                  <a:srgbClr val="CC00FF"/>
                </a:solidFill>
              </a:rPr>
              <a:t>Football</a:t>
            </a:r>
          </a:p>
        </p:txBody>
      </p:sp>
      <p:sp>
        <p:nvSpPr>
          <p:cNvPr id="29" name="TextBox 28">
            <a:extLst>
              <a:ext uri="{FF2B5EF4-FFF2-40B4-BE49-F238E27FC236}">
                <a16:creationId xmlns:a16="http://schemas.microsoft.com/office/drawing/2014/main" id="{41EE8AEC-F4D2-3BD4-6700-F7E56E58F0FB}"/>
              </a:ext>
            </a:extLst>
          </p:cNvPr>
          <p:cNvSpPr txBox="1"/>
          <p:nvPr/>
        </p:nvSpPr>
        <p:spPr>
          <a:xfrm>
            <a:off x="4923402" y="4112294"/>
            <a:ext cx="1728510" cy="307777"/>
          </a:xfrm>
          <a:prstGeom prst="rect">
            <a:avLst/>
          </a:prstGeom>
          <a:noFill/>
        </p:spPr>
        <p:txBody>
          <a:bodyPr wrap="square" rtlCol="0" anchor="ctr">
            <a:spAutoFit/>
          </a:bodyPr>
          <a:lstStyle/>
          <a:p>
            <a:pPr algn="ctr"/>
            <a:r>
              <a:rPr lang="en-US" sz="1400" b="1" dirty="0">
                <a:solidFill>
                  <a:srgbClr val="CC00FF"/>
                </a:solidFill>
              </a:rPr>
              <a:t>Low Church Colleges </a:t>
            </a:r>
          </a:p>
        </p:txBody>
      </p:sp>
      <p:sp>
        <p:nvSpPr>
          <p:cNvPr id="30" name="TextBox 29">
            <a:extLst>
              <a:ext uri="{FF2B5EF4-FFF2-40B4-BE49-F238E27FC236}">
                <a16:creationId xmlns:a16="http://schemas.microsoft.com/office/drawing/2014/main" id="{98E0CF4F-BCBA-4D87-5E0F-688A26347896}"/>
              </a:ext>
            </a:extLst>
          </p:cNvPr>
          <p:cNvSpPr txBox="1"/>
          <p:nvPr/>
        </p:nvSpPr>
        <p:spPr>
          <a:xfrm>
            <a:off x="6034540" y="3707161"/>
            <a:ext cx="841039" cy="307777"/>
          </a:xfrm>
          <a:prstGeom prst="rect">
            <a:avLst/>
          </a:prstGeom>
          <a:noFill/>
        </p:spPr>
        <p:txBody>
          <a:bodyPr wrap="square" rtlCol="0" anchor="ctr">
            <a:spAutoFit/>
          </a:bodyPr>
          <a:lstStyle/>
          <a:p>
            <a:pPr algn="ctr"/>
            <a:r>
              <a:rPr lang="en-US" sz="1400" b="1" dirty="0">
                <a:solidFill>
                  <a:srgbClr val="CC00FF"/>
                </a:solidFill>
              </a:rPr>
              <a:t>HBCU</a:t>
            </a:r>
          </a:p>
        </p:txBody>
      </p:sp>
      <p:sp>
        <p:nvSpPr>
          <p:cNvPr id="31" name="TextBox 30">
            <a:extLst>
              <a:ext uri="{FF2B5EF4-FFF2-40B4-BE49-F238E27FC236}">
                <a16:creationId xmlns:a16="http://schemas.microsoft.com/office/drawing/2014/main" id="{70E1B226-A094-7F17-3B5B-D264E79376B3}"/>
              </a:ext>
            </a:extLst>
          </p:cNvPr>
          <p:cNvSpPr txBox="1"/>
          <p:nvPr/>
        </p:nvSpPr>
        <p:spPr>
          <a:xfrm>
            <a:off x="4052148" y="2442467"/>
            <a:ext cx="1848480" cy="523220"/>
          </a:xfrm>
          <a:prstGeom prst="rect">
            <a:avLst/>
          </a:prstGeom>
          <a:noFill/>
        </p:spPr>
        <p:txBody>
          <a:bodyPr wrap="square" rtlCol="0" anchor="ctr">
            <a:spAutoFit/>
          </a:bodyPr>
          <a:lstStyle/>
          <a:p>
            <a:pPr algn="ctr"/>
            <a:r>
              <a:rPr lang="en-US" sz="1400" b="1" dirty="0">
                <a:solidFill>
                  <a:srgbClr val="CC00FF"/>
                </a:solidFill>
              </a:rPr>
              <a:t>U Chicago:               Pragmatic Enterprise</a:t>
            </a:r>
          </a:p>
        </p:txBody>
      </p:sp>
      <p:sp>
        <p:nvSpPr>
          <p:cNvPr id="32" name="TextBox 31">
            <a:extLst>
              <a:ext uri="{FF2B5EF4-FFF2-40B4-BE49-F238E27FC236}">
                <a16:creationId xmlns:a16="http://schemas.microsoft.com/office/drawing/2014/main" id="{5E6B9DAE-18D9-6126-0CA0-077EA01C8ECD}"/>
              </a:ext>
            </a:extLst>
          </p:cNvPr>
          <p:cNvSpPr txBox="1"/>
          <p:nvPr/>
        </p:nvSpPr>
        <p:spPr>
          <a:xfrm>
            <a:off x="5653120" y="2431563"/>
            <a:ext cx="1848480" cy="523220"/>
          </a:xfrm>
          <a:prstGeom prst="rect">
            <a:avLst/>
          </a:prstGeom>
          <a:noFill/>
        </p:spPr>
        <p:txBody>
          <a:bodyPr wrap="square" rtlCol="0" anchor="ctr">
            <a:spAutoFit/>
          </a:bodyPr>
          <a:lstStyle/>
          <a:p>
            <a:pPr algn="ctr"/>
            <a:r>
              <a:rPr lang="en-US" sz="1400" b="1" dirty="0">
                <a:solidFill>
                  <a:srgbClr val="CC00FF"/>
                </a:solidFill>
              </a:rPr>
              <a:t>Princeton: Church distinct from society</a:t>
            </a:r>
          </a:p>
        </p:txBody>
      </p:sp>
      <p:sp>
        <p:nvSpPr>
          <p:cNvPr id="34" name="TextBox 33">
            <a:extLst>
              <a:ext uri="{FF2B5EF4-FFF2-40B4-BE49-F238E27FC236}">
                <a16:creationId xmlns:a16="http://schemas.microsoft.com/office/drawing/2014/main" id="{B11D02B8-FB4F-F271-DFB1-6076F32C863D}"/>
              </a:ext>
            </a:extLst>
          </p:cNvPr>
          <p:cNvSpPr txBox="1"/>
          <p:nvPr/>
        </p:nvSpPr>
        <p:spPr>
          <a:xfrm>
            <a:off x="5687819" y="2864463"/>
            <a:ext cx="1848480" cy="523220"/>
          </a:xfrm>
          <a:prstGeom prst="rect">
            <a:avLst/>
          </a:prstGeom>
          <a:noFill/>
        </p:spPr>
        <p:txBody>
          <a:bodyPr wrap="square" rtlCol="0" anchor="ctr">
            <a:spAutoFit/>
          </a:bodyPr>
          <a:lstStyle/>
          <a:p>
            <a:pPr algn="ctr"/>
            <a:r>
              <a:rPr lang="en-US" sz="1400" b="1" dirty="0">
                <a:solidFill>
                  <a:srgbClr val="CC00FF"/>
                </a:solidFill>
              </a:rPr>
              <a:t>Youth Movement: Growth of HS</a:t>
            </a:r>
          </a:p>
        </p:txBody>
      </p:sp>
      <p:sp>
        <p:nvSpPr>
          <p:cNvPr id="39" name="TextBox 38">
            <a:extLst>
              <a:ext uri="{FF2B5EF4-FFF2-40B4-BE49-F238E27FC236}">
                <a16:creationId xmlns:a16="http://schemas.microsoft.com/office/drawing/2014/main" id="{00C735DD-20AE-18AE-A402-7FECB5BDC912}"/>
              </a:ext>
            </a:extLst>
          </p:cNvPr>
          <p:cNvSpPr txBox="1"/>
          <p:nvPr/>
        </p:nvSpPr>
        <p:spPr>
          <a:xfrm>
            <a:off x="4639675" y="2877500"/>
            <a:ext cx="1438564" cy="369332"/>
          </a:xfrm>
          <a:prstGeom prst="rect">
            <a:avLst/>
          </a:prstGeom>
          <a:noFill/>
        </p:spPr>
        <p:txBody>
          <a:bodyPr wrap="square" rtlCol="0" anchor="ctr">
            <a:spAutoFit/>
          </a:bodyPr>
          <a:lstStyle/>
          <a:p>
            <a:pPr algn="ctr"/>
            <a:r>
              <a:rPr lang="en-US" b="1" dirty="0">
                <a:solidFill>
                  <a:srgbClr val="CC00FF"/>
                </a:solidFill>
              </a:rPr>
              <a:t>Dewey</a:t>
            </a:r>
            <a:r>
              <a:rPr lang="en-US" b="1" u="sng" dirty="0">
                <a:solidFill>
                  <a:srgbClr val="CC00FF"/>
                </a:solidFill>
              </a:rPr>
              <a:t> </a:t>
            </a:r>
          </a:p>
        </p:txBody>
      </p:sp>
      <p:sp>
        <p:nvSpPr>
          <p:cNvPr id="41" name="TextBox 40">
            <a:extLst>
              <a:ext uri="{FF2B5EF4-FFF2-40B4-BE49-F238E27FC236}">
                <a16:creationId xmlns:a16="http://schemas.microsoft.com/office/drawing/2014/main" id="{4A47B07C-8934-B7D5-F674-346077303866}"/>
              </a:ext>
            </a:extLst>
          </p:cNvPr>
          <p:cNvSpPr txBox="1"/>
          <p:nvPr/>
        </p:nvSpPr>
        <p:spPr>
          <a:xfrm>
            <a:off x="7330270" y="2644334"/>
            <a:ext cx="982488" cy="738664"/>
          </a:xfrm>
          <a:prstGeom prst="rect">
            <a:avLst/>
          </a:prstGeom>
          <a:noFill/>
        </p:spPr>
        <p:txBody>
          <a:bodyPr wrap="square" rtlCol="0" anchor="ctr">
            <a:spAutoFit/>
          </a:bodyPr>
          <a:lstStyle/>
          <a:p>
            <a:pPr algn="ctr"/>
            <a:r>
              <a:rPr lang="en-US" sz="1400" b="1" dirty="0">
                <a:solidFill>
                  <a:srgbClr val="CC00FF"/>
                </a:solidFill>
              </a:rPr>
              <a:t>Columbia: Frankfurt School</a:t>
            </a:r>
          </a:p>
        </p:txBody>
      </p:sp>
      <p:sp>
        <p:nvSpPr>
          <p:cNvPr id="42" name="TextBox 41">
            <a:extLst>
              <a:ext uri="{FF2B5EF4-FFF2-40B4-BE49-F238E27FC236}">
                <a16:creationId xmlns:a16="http://schemas.microsoft.com/office/drawing/2014/main" id="{700AAF99-E841-A82A-03A0-F38AD7D654B3}"/>
              </a:ext>
            </a:extLst>
          </p:cNvPr>
          <p:cNvSpPr txBox="1"/>
          <p:nvPr/>
        </p:nvSpPr>
        <p:spPr>
          <a:xfrm>
            <a:off x="8303920" y="2410193"/>
            <a:ext cx="1517214" cy="738664"/>
          </a:xfrm>
          <a:prstGeom prst="rect">
            <a:avLst/>
          </a:prstGeom>
          <a:noFill/>
        </p:spPr>
        <p:txBody>
          <a:bodyPr wrap="square" rtlCol="0" anchor="ctr">
            <a:spAutoFit/>
          </a:bodyPr>
          <a:lstStyle/>
          <a:p>
            <a:pPr algn="ctr"/>
            <a:r>
              <a:rPr lang="en-US" sz="1400" b="1" dirty="0">
                <a:solidFill>
                  <a:srgbClr val="CC00FF"/>
                </a:solidFill>
              </a:rPr>
              <a:t>Berkely:           Free Speech Movement </a:t>
            </a:r>
          </a:p>
        </p:txBody>
      </p:sp>
      <p:sp>
        <p:nvSpPr>
          <p:cNvPr id="43" name="TextBox 42">
            <a:extLst>
              <a:ext uri="{FF2B5EF4-FFF2-40B4-BE49-F238E27FC236}">
                <a16:creationId xmlns:a16="http://schemas.microsoft.com/office/drawing/2014/main" id="{55ACE1F1-8B5F-B002-0D56-0EFF0F50421B}"/>
              </a:ext>
            </a:extLst>
          </p:cNvPr>
          <p:cNvSpPr txBox="1"/>
          <p:nvPr/>
        </p:nvSpPr>
        <p:spPr>
          <a:xfrm>
            <a:off x="6164130" y="3923836"/>
            <a:ext cx="907433" cy="307777"/>
          </a:xfrm>
          <a:prstGeom prst="rect">
            <a:avLst/>
          </a:prstGeom>
          <a:noFill/>
        </p:spPr>
        <p:txBody>
          <a:bodyPr wrap="square" rtlCol="0" anchor="ctr">
            <a:spAutoFit/>
          </a:bodyPr>
          <a:lstStyle/>
          <a:p>
            <a:pPr algn="ctr"/>
            <a:r>
              <a:rPr lang="en-US" sz="1400" b="1" dirty="0">
                <a:solidFill>
                  <a:srgbClr val="CC00FF"/>
                </a:solidFill>
              </a:rPr>
              <a:t>Yeshiva</a:t>
            </a:r>
          </a:p>
        </p:txBody>
      </p:sp>
      <p:sp>
        <p:nvSpPr>
          <p:cNvPr id="44" name="TextBox 43">
            <a:extLst>
              <a:ext uri="{FF2B5EF4-FFF2-40B4-BE49-F238E27FC236}">
                <a16:creationId xmlns:a16="http://schemas.microsoft.com/office/drawing/2014/main" id="{8DC7D1FC-65D3-E7F1-CA69-322C53BA548A}"/>
              </a:ext>
            </a:extLst>
          </p:cNvPr>
          <p:cNvSpPr txBox="1"/>
          <p:nvPr/>
        </p:nvSpPr>
        <p:spPr>
          <a:xfrm>
            <a:off x="1184338" y="4440864"/>
            <a:ext cx="9586918" cy="369332"/>
          </a:xfrm>
          <a:prstGeom prst="rect">
            <a:avLst/>
          </a:prstGeom>
          <a:noFill/>
        </p:spPr>
        <p:txBody>
          <a:bodyPr wrap="square" rtlCol="0" anchor="ctr">
            <a:spAutoFit/>
          </a:bodyPr>
          <a:lstStyle/>
          <a:p>
            <a:r>
              <a:rPr lang="en-US" b="1" dirty="0"/>
              <a:t>Anti-dogmatism became dogmatic rejection of theology – without regard to academic credentials</a:t>
            </a:r>
          </a:p>
        </p:txBody>
      </p:sp>
      <p:sp>
        <p:nvSpPr>
          <p:cNvPr id="45" name="TextBox 44">
            <a:extLst>
              <a:ext uri="{FF2B5EF4-FFF2-40B4-BE49-F238E27FC236}">
                <a16:creationId xmlns:a16="http://schemas.microsoft.com/office/drawing/2014/main" id="{627B062A-6AD5-28B9-C3A7-7D4A961A2718}"/>
              </a:ext>
            </a:extLst>
          </p:cNvPr>
          <p:cNvSpPr txBox="1"/>
          <p:nvPr/>
        </p:nvSpPr>
        <p:spPr>
          <a:xfrm>
            <a:off x="9690113" y="3525556"/>
            <a:ext cx="1438564" cy="523220"/>
          </a:xfrm>
          <a:prstGeom prst="rect">
            <a:avLst/>
          </a:prstGeom>
          <a:noFill/>
        </p:spPr>
        <p:txBody>
          <a:bodyPr wrap="square" rtlCol="0" anchor="ctr">
            <a:spAutoFit/>
          </a:bodyPr>
          <a:lstStyle/>
          <a:p>
            <a:pPr algn="ctr"/>
            <a:r>
              <a:rPr lang="en-US" sz="1400" b="1" dirty="0">
                <a:solidFill>
                  <a:srgbClr val="CC00FF"/>
                </a:solidFill>
              </a:rPr>
              <a:t>Homeschooling</a:t>
            </a:r>
          </a:p>
          <a:p>
            <a:pPr algn="ctr"/>
            <a:r>
              <a:rPr lang="en-US" sz="1400" b="1" dirty="0">
                <a:solidFill>
                  <a:srgbClr val="CC00FF"/>
                </a:solidFill>
              </a:rPr>
              <a:t>Christian Ed</a:t>
            </a:r>
          </a:p>
        </p:txBody>
      </p:sp>
      <p:sp>
        <p:nvSpPr>
          <p:cNvPr id="46" name="TextBox 45">
            <a:extLst>
              <a:ext uri="{FF2B5EF4-FFF2-40B4-BE49-F238E27FC236}">
                <a16:creationId xmlns:a16="http://schemas.microsoft.com/office/drawing/2014/main" id="{6B064542-69DC-DE2A-92DD-E6913626F2B0}"/>
              </a:ext>
            </a:extLst>
          </p:cNvPr>
          <p:cNvSpPr txBox="1"/>
          <p:nvPr/>
        </p:nvSpPr>
        <p:spPr>
          <a:xfrm>
            <a:off x="1276389" y="3735320"/>
            <a:ext cx="1438564" cy="523220"/>
          </a:xfrm>
          <a:prstGeom prst="rect">
            <a:avLst/>
          </a:prstGeom>
          <a:noFill/>
        </p:spPr>
        <p:txBody>
          <a:bodyPr wrap="square" rtlCol="0" anchor="ctr">
            <a:spAutoFit/>
          </a:bodyPr>
          <a:lstStyle/>
          <a:p>
            <a:pPr algn="ctr"/>
            <a:r>
              <a:rPr lang="en-US" sz="1400" b="1" dirty="0">
                <a:solidFill>
                  <a:srgbClr val="CC00FF"/>
                </a:solidFill>
              </a:rPr>
              <a:t>Presbyterian Colleges </a:t>
            </a:r>
          </a:p>
        </p:txBody>
      </p:sp>
      <p:sp>
        <p:nvSpPr>
          <p:cNvPr id="47" name="TextBox 46">
            <a:extLst>
              <a:ext uri="{FF2B5EF4-FFF2-40B4-BE49-F238E27FC236}">
                <a16:creationId xmlns:a16="http://schemas.microsoft.com/office/drawing/2014/main" id="{7B51EAB0-2BBC-A8D1-854A-BD988F08BAAE}"/>
              </a:ext>
            </a:extLst>
          </p:cNvPr>
          <p:cNvSpPr txBox="1"/>
          <p:nvPr/>
        </p:nvSpPr>
        <p:spPr>
          <a:xfrm>
            <a:off x="3607351" y="3725106"/>
            <a:ext cx="1438564" cy="523220"/>
          </a:xfrm>
          <a:prstGeom prst="rect">
            <a:avLst/>
          </a:prstGeom>
          <a:noFill/>
        </p:spPr>
        <p:txBody>
          <a:bodyPr wrap="square" rtlCol="0" anchor="ctr">
            <a:spAutoFit/>
          </a:bodyPr>
          <a:lstStyle/>
          <a:p>
            <a:pPr algn="ctr"/>
            <a:r>
              <a:rPr lang="en-US" sz="1400" b="1" dirty="0">
                <a:solidFill>
                  <a:srgbClr val="CC00FF"/>
                </a:solidFill>
              </a:rPr>
              <a:t>Methodist Colleges</a:t>
            </a:r>
          </a:p>
        </p:txBody>
      </p:sp>
      <p:sp>
        <p:nvSpPr>
          <p:cNvPr id="48" name="TextBox 47">
            <a:extLst>
              <a:ext uri="{FF2B5EF4-FFF2-40B4-BE49-F238E27FC236}">
                <a16:creationId xmlns:a16="http://schemas.microsoft.com/office/drawing/2014/main" id="{E20439E0-F5E0-DE7C-E2E4-28EC78EB0D4F}"/>
              </a:ext>
            </a:extLst>
          </p:cNvPr>
          <p:cNvSpPr txBox="1"/>
          <p:nvPr/>
        </p:nvSpPr>
        <p:spPr>
          <a:xfrm>
            <a:off x="2082120" y="4735126"/>
            <a:ext cx="9586918" cy="646331"/>
          </a:xfrm>
          <a:prstGeom prst="rect">
            <a:avLst/>
          </a:prstGeom>
          <a:noFill/>
        </p:spPr>
        <p:txBody>
          <a:bodyPr wrap="square" rtlCol="0" anchor="ctr">
            <a:spAutoFit/>
          </a:bodyPr>
          <a:lstStyle/>
          <a:p>
            <a:r>
              <a:rPr lang="en-US" b="1" dirty="0">
                <a:solidFill>
                  <a:srgbClr val="FF0000"/>
                </a:solidFill>
              </a:rPr>
              <a:t>Vietnam War:  Higher Ed a refuge for draft dodgers and gateway to lifetime employment</a:t>
            </a:r>
          </a:p>
          <a:p>
            <a:r>
              <a:rPr lang="en-US" b="1" dirty="0">
                <a:solidFill>
                  <a:srgbClr val="FF0000"/>
                </a:solidFill>
              </a:rPr>
              <a:t>		From Anti-War to non-Western religions to Anti-Western Civilization</a:t>
            </a:r>
          </a:p>
        </p:txBody>
      </p:sp>
      <p:sp>
        <p:nvSpPr>
          <p:cNvPr id="49" name="TextBox 48">
            <a:extLst>
              <a:ext uri="{FF2B5EF4-FFF2-40B4-BE49-F238E27FC236}">
                <a16:creationId xmlns:a16="http://schemas.microsoft.com/office/drawing/2014/main" id="{A816BDED-1C2F-604F-A15A-C2BE5DE6A61B}"/>
              </a:ext>
            </a:extLst>
          </p:cNvPr>
          <p:cNvSpPr txBox="1"/>
          <p:nvPr/>
        </p:nvSpPr>
        <p:spPr>
          <a:xfrm>
            <a:off x="1722724" y="5312389"/>
            <a:ext cx="11042415" cy="369332"/>
          </a:xfrm>
          <a:prstGeom prst="rect">
            <a:avLst/>
          </a:prstGeom>
          <a:noFill/>
        </p:spPr>
        <p:txBody>
          <a:bodyPr wrap="square" rtlCol="0" anchor="ctr">
            <a:spAutoFit/>
          </a:bodyPr>
          <a:lstStyle/>
          <a:p>
            <a:r>
              <a:rPr lang="en-US" b="1" dirty="0"/>
              <a:t>Public Schools: From Civil Rights battleground to Court interventions to Woke Indoctrination Camps</a:t>
            </a:r>
          </a:p>
        </p:txBody>
      </p:sp>
      <p:sp>
        <p:nvSpPr>
          <p:cNvPr id="54" name="TextBox 53">
            <a:extLst>
              <a:ext uri="{FF2B5EF4-FFF2-40B4-BE49-F238E27FC236}">
                <a16:creationId xmlns:a16="http://schemas.microsoft.com/office/drawing/2014/main" id="{52D71C7A-1F78-1DD2-8D42-308A41649DBA}"/>
              </a:ext>
            </a:extLst>
          </p:cNvPr>
          <p:cNvSpPr txBox="1"/>
          <p:nvPr/>
        </p:nvSpPr>
        <p:spPr>
          <a:xfrm>
            <a:off x="9681891" y="2489158"/>
            <a:ext cx="1517214" cy="307777"/>
          </a:xfrm>
          <a:prstGeom prst="rect">
            <a:avLst/>
          </a:prstGeom>
          <a:noFill/>
        </p:spPr>
        <p:txBody>
          <a:bodyPr wrap="square" rtlCol="0" anchor="ctr">
            <a:spAutoFit/>
          </a:bodyPr>
          <a:lstStyle/>
          <a:p>
            <a:pPr algn="ctr"/>
            <a:r>
              <a:rPr lang="en-US" sz="1400" b="1" dirty="0">
                <a:solidFill>
                  <a:srgbClr val="CC00FF"/>
                </a:solidFill>
              </a:rPr>
              <a:t>Foreign Finances </a:t>
            </a:r>
          </a:p>
        </p:txBody>
      </p:sp>
      <p:sp>
        <p:nvSpPr>
          <p:cNvPr id="55" name="TextBox 54">
            <a:extLst>
              <a:ext uri="{FF2B5EF4-FFF2-40B4-BE49-F238E27FC236}">
                <a16:creationId xmlns:a16="http://schemas.microsoft.com/office/drawing/2014/main" id="{75CE5883-F1B8-0855-E7FE-9E14B2CF5191}"/>
              </a:ext>
            </a:extLst>
          </p:cNvPr>
          <p:cNvSpPr txBox="1"/>
          <p:nvPr/>
        </p:nvSpPr>
        <p:spPr>
          <a:xfrm>
            <a:off x="10125930" y="2865904"/>
            <a:ext cx="1517214" cy="523220"/>
          </a:xfrm>
          <a:prstGeom prst="rect">
            <a:avLst/>
          </a:prstGeom>
          <a:noFill/>
        </p:spPr>
        <p:txBody>
          <a:bodyPr wrap="square" rtlCol="0" anchor="ctr">
            <a:spAutoFit/>
          </a:bodyPr>
          <a:lstStyle/>
          <a:p>
            <a:pPr algn="ctr"/>
            <a:r>
              <a:rPr lang="en-US" sz="1400" b="1" dirty="0">
                <a:solidFill>
                  <a:srgbClr val="CC00FF"/>
                </a:solidFill>
              </a:rPr>
              <a:t>Federal funding Higher Ed</a:t>
            </a:r>
          </a:p>
        </p:txBody>
      </p:sp>
      <p:sp>
        <p:nvSpPr>
          <p:cNvPr id="56" name="TextBox 55">
            <a:extLst>
              <a:ext uri="{FF2B5EF4-FFF2-40B4-BE49-F238E27FC236}">
                <a16:creationId xmlns:a16="http://schemas.microsoft.com/office/drawing/2014/main" id="{99325FCD-0E0B-9041-FCF5-0D78A149C7E0}"/>
              </a:ext>
            </a:extLst>
          </p:cNvPr>
          <p:cNvSpPr txBox="1"/>
          <p:nvPr/>
        </p:nvSpPr>
        <p:spPr>
          <a:xfrm>
            <a:off x="4598327" y="5618618"/>
            <a:ext cx="6629889" cy="369332"/>
          </a:xfrm>
          <a:prstGeom prst="rect">
            <a:avLst/>
          </a:prstGeom>
          <a:noFill/>
        </p:spPr>
        <p:txBody>
          <a:bodyPr wrap="square" rtlCol="0" anchor="ctr">
            <a:spAutoFit/>
          </a:bodyPr>
          <a:lstStyle/>
          <a:p>
            <a:r>
              <a:rPr lang="en-US" b="1" dirty="0"/>
              <a:t>Sectarian Schools reflect the shifts and splits in their denominations</a:t>
            </a:r>
          </a:p>
        </p:txBody>
      </p:sp>
      <p:sp>
        <p:nvSpPr>
          <p:cNvPr id="57" name="TextBox 56">
            <a:extLst>
              <a:ext uri="{FF2B5EF4-FFF2-40B4-BE49-F238E27FC236}">
                <a16:creationId xmlns:a16="http://schemas.microsoft.com/office/drawing/2014/main" id="{13131FF4-027A-3967-58FC-EEC8949232E8}"/>
              </a:ext>
            </a:extLst>
          </p:cNvPr>
          <p:cNvSpPr txBox="1"/>
          <p:nvPr/>
        </p:nvSpPr>
        <p:spPr>
          <a:xfrm>
            <a:off x="7714882" y="3610249"/>
            <a:ext cx="958579" cy="307777"/>
          </a:xfrm>
          <a:prstGeom prst="rect">
            <a:avLst/>
          </a:prstGeom>
          <a:noFill/>
        </p:spPr>
        <p:txBody>
          <a:bodyPr wrap="square" rtlCol="0" anchor="ctr">
            <a:spAutoFit/>
          </a:bodyPr>
          <a:lstStyle/>
          <a:p>
            <a:pPr algn="ctr"/>
            <a:r>
              <a:rPr lang="en-US" sz="1400" b="1" dirty="0">
                <a:solidFill>
                  <a:srgbClr val="CC00FF"/>
                </a:solidFill>
              </a:rPr>
              <a:t>Buckley</a:t>
            </a:r>
          </a:p>
        </p:txBody>
      </p:sp>
      <p:sp>
        <p:nvSpPr>
          <p:cNvPr id="58" name="TextBox 57">
            <a:extLst>
              <a:ext uri="{FF2B5EF4-FFF2-40B4-BE49-F238E27FC236}">
                <a16:creationId xmlns:a16="http://schemas.microsoft.com/office/drawing/2014/main" id="{BE368E22-CEFD-BCCA-65C0-B580EF3C4DBB}"/>
              </a:ext>
            </a:extLst>
          </p:cNvPr>
          <p:cNvSpPr txBox="1"/>
          <p:nvPr/>
        </p:nvSpPr>
        <p:spPr>
          <a:xfrm>
            <a:off x="8939714" y="3088796"/>
            <a:ext cx="1438564" cy="307777"/>
          </a:xfrm>
          <a:prstGeom prst="rect">
            <a:avLst/>
          </a:prstGeom>
          <a:noFill/>
        </p:spPr>
        <p:txBody>
          <a:bodyPr wrap="square" rtlCol="0" anchor="ctr">
            <a:spAutoFit/>
          </a:bodyPr>
          <a:lstStyle/>
          <a:p>
            <a:pPr algn="ctr"/>
            <a:r>
              <a:rPr lang="en-US" sz="1400" b="1" dirty="0">
                <a:solidFill>
                  <a:srgbClr val="CC00FF"/>
                </a:solidFill>
              </a:rPr>
              <a:t>Public Ed decline</a:t>
            </a:r>
          </a:p>
        </p:txBody>
      </p:sp>
      <p:sp>
        <p:nvSpPr>
          <p:cNvPr id="27" name="TextBox 26">
            <a:extLst>
              <a:ext uri="{FF2B5EF4-FFF2-40B4-BE49-F238E27FC236}">
                <a16:creationId xmlns:a16="http://schemas.microsoft.com/office/drawing/2014/main" id="{2F02CB55-365E-57B4-8663-41257D05435A}"/>
              </a:ext>
            </a:extLst>
          </p:cNvPr>
          <p:cNvSpPr txBox="1"/>
          <p:nvPr/>
        </p:nvSpPr>
        <p:spPr>
          <a:xfrm>
            <a:off x="9429545" y="2887202"/>
            <a:ext cx="641817" cy="307777"/>
          </a:xfrm>
          <a:prstGeom prst="rect">
            <a:avLst/>
          </a:prstGeom>
          <a:noFill/>
        </p:spPr>
        <p:txBody>
          <a:bodyPr wrap="square" rtlCol="0" anchor="ctr">
            <a:spAutoFit/>
          </a:bodyPr>
          <a:lstStyle/>
          <a:p>
            <a:pPr algn="ctr"/>
            <a:r>
              <a:rPr lang="en-US" sz="1400" b="1" dirty="0">
                <a:solidFill>
                  <a:srgbClr val="CC00FF"/>
                </a:solidFill>
              </a:rPr>
              <a:t>NEA</a:t>
            </a:r>
          </a:p>
        </p:txBody>
      </p:sp>
      <p:sp>
        <p:nvSpPr>
          <p:cNvPr id="33" name="Star: 5 Points 32">
            <a:extLst>
              <a:ext uri="{FF2B5EF4-FFF2-40B4-BE49-F238E27FC236}">
                <a16:creationId xmlns:a16="http://schemas.microsoft.com/office/drawing/2014/main" id="{89A39118-7F0D-78F9-4454-7C2DE57BB492}"/>
              </a:ext>
            </a:extLst>
          </p:cNvPr>
          <p:cNvSpPr/>
          <p:nvPr/>
        </p:nvSpPr>
        <p:spPr>
          <a:xfrm>
            <a:off x="10038600" y="3299269"/>
            <a:ext cx="337253" cy="29931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2481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Arrow Connector 52">
            <a:extLst>
              <a:ext uri="{FF2B5EF4-FFF2-40B4-BE49-F238E27FC236}">
                <a16:creationId xmlns:a16="http://schemas.microsoft.com/office/drawing/2014/main" id="{AEFE36C9-2155-432A-A9AA-DBA70A68FA6C}"/>
              </a:ext>
            </a:extLst>
          </p:cNvPr>
          <p:cNvCxnSpPr>
            <a:cxnSpLocks/>
          </p:cNvCxnSpPr>
          <p:nvPr/>
        </p:nvCxnSpPr>
        <p:spPr>
          <a:xfrm>
            <a:off x="1308300" y="3423464"/>
            <a:ext cx="9975050" cy="0"/>
          </a:xfrm>
          <a:prstGeom prst="straightConnector1">
            <a:avLst/>
          </a:prstGeom>
          <a:ln w="38100">
            <a:solidFill>
              <a:schemeClr val="bg2"/>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AD17216-E4B3-4C24-B2D9-1D100DBDA5C3}"/>
              </a:ext>
            </a:extLst>
          </p:cNvPr>
          <p:cNvSpPr>
            <a:spLocks noGrp="1"/>
          </p:cNvSpPr>
          <p:nvPr>
            <p:ph type="ctrTitle"/>
          </p:nvPr>
        </p:nvSpPr>
        <p:spPr>
          <a:xfrm>
            <a:off x="1516883" y="-15507"/>
            <a:ext cx="9144000" cy="806680"/>
          </a:xfrm>
        </p:spPr>
        <p:txBody>
          <a:bodyPr/>
          <a:lstStyle/>
          <a:p>
            <a:r>
              <a:rPr lang="en-US" dirty="0"/>
              <a:t>Government </a:t>
            </a:r>
          </a:p>
        </p:txBody>
      </p:sp>
      <p:sp>
        <p:nvSpPr>
          <p:cNvPr id="3" name="Subtitle 2">
            <a:extLst>
              <a:ext uri="{FF2B5EF4-FFF2-40B4-BE49-F238E27FC236}">
                <a16:creationId xmlns:a16="http://schemas.microsoft.com/office/drawing/2014/main" id="{1065AF91-15A7-41EC-99FD-1D449C2F93AD}"/>
              </a:ext>
            </a:extLst>
          </p:cNvPr>
          <p:cNvSpPr>
            <a:spLocks noGrp="1"/>
          </p:cNvSpPr>
          <p:nvPr>
            <p:ph type="subTitle" idx="1"/>
          </p:nvPr>
        </p:nvSpPr>
        <p:spPr>
          <a:xfrm>
            <a:off x="1555657" y="698114"/>
            <a:ext cx="9144000" cy="493149"/>
          </a:xfrm>
        </p:spPr>
        <p:txBody>
          <a:bodyPr/>
          <a:lstStyle/>
          <a:p>
            <a:r>
              <a:rPr lang="en-US" i="1" dirty="0"/>
              <a:t>Significant differences among Federal, State, Local Governments </a:t>
            </a:r>
          </a:p>
        </p:txBody>
      </p:sp>
      <p:sp>
        <p:nvSpPr>
          <p:cNvPr id="22" name="TextBox 21">
            <a:extLst>
              <a:ext uri="{FF2B5EF4-FFF2-40B4-BE49-F238E27FC236}">
                <a16:creationId xmlns:a16="http://schemas.microsoft.com/office/drawing/2014/main" id="{438A4D61-41B0-4A6D-9E70-28B256048897}"/>
              </a:ext>
            </a:extLst>
          </p:cNvPr>
          <p:cNvSpPr txBox="1"/>
          <p:nvPr/>
        </p:nvSpPr>
        <p:spPr>
          <a:xfrm rot="5400000">
            <a:off x="-38421" y="1809991"/>
            <a:ext cx="1296760" cy="707886"/>
          </a:xfrm>
          <a:prstGeom prst="rect">
            <a:avLst/>
          </a:prstGeom>
          <a:noFill/>
        </p:spPr>
        <p:txBody>
          <a:bodyPr wrap="square" rtlCol="0" anchor="ctr">
            <a:spAutoFit/>
          </a:bodyPr>
          <a:lstStyle/>
          <a:p>
            <a:pPr algn="ctr"/>
            <a:r>
              <a:rPr lang="en-US" sz="4000" b="1" dirty="0">
                <a:solidFill>
                  <a:srgbClr val="0070C0"/>
                </a:solidFill>
              </a:rPr>
              <a:t>Left</a:t>
            </a:r>
          </a:p>
        </p:txBody>
      </p:sp>
      <p:sp>
        <p:nvSpPr>
          <p:cNvPr id="26" name="TextBox 25">
            <a:extLst>
              <a:ext uri="{FF2B5EF4-FFF2-40B4-BE49-F238E27FC236}">
                <a16:creationId xmlns:a16="http://schemas.microsoft.com/office/drawing/2014/main" id="{68C4E985-173C-4531-B949-0B7C6810298C}"/>
              </a:ext>
            </a:extLst>
          </p:cNvPr>
          <p:cNvSpPr txBox="1"/>
          <p:nvPr/>
        </p:nvSpPr>
        <p:spPr>
          <a:xfrm>
            <a:off x="234709" y="3261814"/>
            <a:ext cx="750499" cy="369332"/>
          </a:xfrm>
          <a:prstGeom prst="rect">
            <a:avLst/>
          </a:prstGeom>
          <a:noFill/>
        </p:spPr>
        <p:txBody>
          <a:bodyPr wrap="square" rtlCol="0" anchor="ctr">
            <a:spAutoFit/>
          </a:bodyPr>
          <a:lstStyle/>
          <a:p>
            <a:pPr algn="ctr"/>
            <a:r>
              <a:rPr lang="en-US" b="1" dirty="0"/>
              <a:t>1790</a:t>
            </a:r>
          </a:p>
        </p:txBody>
      </p:sp>
      <p:sp>
        <p:nvSpPr>
          <p:cNvPr id="35" name="TextBox 34">
            <a:extLst>
              <a:ext uri="{FF2B5EF4-FFF2-40B4-BE49-F238E27FC236}">
                <a16:creationId xmlns:a16="http://schemas.microsoft.com/office/drawing/2014/main" id="{C2D48270-FD04-4649-AC4F-DF6B41EF008C}"/>
              </a:ext>
            </a:extLst>
          </p:cNvPr>
          <p:cNvSpPr txBox="1"/>
          <p:nvPr/>
        </p:nvSpPr>
        <p:spPr>
          <a:xfrm>
            <a:off x="1295424" y="1033431"/>
            <a:ext cx="10028162" cy="369332"/>
          </a:xfrm>
          <a:prstGeom prst="rect">
            <a:avLst/>
          </a:prstGeom>
          <a:noFill/>
        </p:spPr>
        <p:txBody>
          <a:bodyPr wrap="square" rtlCol="0" anchor="ctr">
            <a:spAutoFit/>
          </a:bodyPr>
          <a:lstStyle/>
          <a:p>
            <a:r>
              <a:rPr lang="en-US" b="1" dirty="0"/>
              <a:t>1865:  Federal government dominates. New England and Middle Atlantic sub-cultures &amp; their elites rule.</a:t>
            </a:r>
          </a:p>
        </p:txBody>
      </p:sp>
      <p:sp>
        <p:nvSpPr>
          <p:cNvPr id="40" name="Arrow: Right 39">
            <a:extLst>
              <a:ext uri="{FF2B5EF4-FFF2-40B4-BE49-F238E27FC236}">
                <a16:creationId xmlns:a16="http://schemas.microsoft.com/office/drawing/2014/main" id="{DEC5A28E-B7D0-4264-9A57-39CB5158EC4B}"/>
              </a:ext>
            </a:extLst>
          </p:cNvPr>
          <p:cNvSpPr/>
          <p:nvPr/>
        </p:nvSpPr>
        <p:spPr>
          <a:xfrm>
            <a:off x="627690" y="2199832"/>
            <a:ext cx="11552957" cy="2901268"/>
          </a:xfrm>
          <a:prstGeom prst="rightArrow">
            <a:avLst/>
          </a:prstGeom>
          <a:no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91A2B8D-0691-4EA7-A0C5-9B9F9D6521EC}"/>
              </a:ext>
            </a:extLst>
          </p:cNvPr>
          <p:cNvSpPr txBox="1"/>
          <p:nvPr/>
        </p:nvSpPr>
        <p:spPr>
          <a:xfrm>
            <a:off x="900405" y="6387347"/>
            <a:ext cx="10415117" cy="461665"/>
          </a:xfrm>
          <a:prstGeom prst="rect">
            <a:avLst/>
          </a:prstGeom>
          <a:noFill/>
        </p:spPr>
        <p:txBody>
          <a:bodyPr wrap="square" rtlCol="0">
            <a:spAutoFit/>
          </a:bodyPr>
          <a:lstStyle/>
          <a:p>
            <a:r>
              <a:rPr lang="en-US" sz="2400" b="1" i="1" dirty="0"/>
              <a:t>Elections matter.  Teeter totter can move fast and hard – when weight is applied</a:t>
            </a:r>
          </a:p>
        </p:txBody>
      </p:sp>
      <p:sp>
        <p:nvSpPr>
          <p:cNvPr id="59" name="TextBox 58">
            <a:extLst>
              <a:ext uri="{FF2B5EF4-FFF2-40B4-BE49-F238E27FC236}">
                <a16:creationId xmlns:a16="http://schemas.microsoft.com/office/drawing/2014/main" id="{B0A42D99-06F2-4D62-B0F7-5B617F295A04}"/>
              </a:ext>
            </a:extLst>
          </p:cNvPr>
          <p:cNvSpPr txBox="1"/>
          <p:nvPr/>
        </p:nvSpPr>
        <p:spPr>
          <a:xfrm>
            <a:off x="-7704" y="2543869"/>
            <a:ext cx="1060719" cy="369332"/>
          </a:xfrm>
          <a:prstGeom prst="rect">
            <a:avLst/>
          </a:prstGeom>
          <a:noFill/>
        </p:spPr>
        <p:txBody>
          <a:bodyPr wrap="square" rtlCol="0" anchor="ctr">
            <a:spAutoFit/>
          </a:bodyPr>
          <a:lstStyle/>
          <a:p>
            <a:pPr algn="ctr"/>
            <a:r>
              <a:rPr lang="en-US" dirty="0"/>
              <a:t>Jefferson</a:t>
            </a:r>
          </a:p>
        </p:txBody>
      </p:sp>
      <p:sp>
        <p:nvSpPr>
          <p:cNvPr id="63" name="TextBox 62">
            <a:extLst>
              <a:ext uri="{FF2B5EF4-FFF2-40B4-BE49-F238E27FC236}">
                <a16:creationId xmlns:a16="http://schemas.microsoft.com/office/drawing/2014/main" id="{365D7D83-DDBB-4B42-A9AD-E9C386B7BA6C}"/>
              </a:ext>
            </a:extLst>
          </p:cNvPr>
          <p:cNvSpPr txBox="1"/>
          <p:nvPr/>
        </p:nvSpPr>
        <p:spPr>
          <a:xfrm>
            <a:off x="-14234" y="4360847"/>
            <a:ext cx="1060719" cy="369332"/>
          </a:xfrm>
          <a:prstGeom prst="rect">
            <a:avLst/>
          </a:prstGeom>
          <a:noFill/>
        </p:spPr>
        <p:txBody>
          <a:bodyPr wrap="square" rtlCol="0" anchor="ctr">
            <a:spAutoFit/>
          </a:bodyPr>
          <a:lstStyle/>
          <a:p>
            <a:pPr algn="ctr"/>
            <a:r>
              <a:rPr lang="en-US" dirty="0"/>
              <a:t>Hamilton</a:t>
            </a:r>
          </a:p>
        </p:txBody>
      </p:sp>
      <p:cxnSp>
        <p:nvCxnSpPr>
          <p:cNvPr id="5" name="Straight Connector 4">
            <a:extLst>
              <a:ext uri="{FF2B5EF4-FFF2-40B4-BE49-F238E27FC236}">
                <a16:creationId xmlns:a16="http://schemas.microsoft.com/office/drawing/2014/main" id="{C38DBED2-9790-D77A-E07E-E6FB25E583FE}"/>
              </a:ext>
            </a:extLst>
          </p:cNvPr>
          <p:cNvCxnSpPr>
            <a:cxnSpLocks/>
          </p:cNvCxnSpPr>
          <p:nvPr/>
        </p:nvCxnSpPr>
        <p:spPr>
          <a:xfrm flipV="1">
            <a:off x="-14234" y="3414178"/>
            <a:ext cx="12206234" cy="31594"/>
          </a:xfrm>
          <a:prstGeom prst="line">
            <a:avLst/>
          </a:prstGeom>
          <a:ln w="9525" cap="flat" cmpd="sng" algn="ctr">
            <a:solidFill>
              <a:schemeClr val="accent1"/>
            </a:solidFill>
            <a:prstDash val="dash"/>
            <a:round/>
            <a:headEnd type="none" w="med" len="med"/>
            <a:tailEnd type="none" w="med" len="med"/>
          </a:ln>
          <a:effectLst>
            <a:glow rad="101600">
              <a:srgbClr val="7030A0">
                <a:alpha val="60000"/>
              </a:srgbClr>
            </a:glow>
          </a:effectLst>
        </p:spPr>
        <p:style>
          <a:lnRef idx="0">
            <a:scrgbClr r="0" g="0" b="0"/>
          </a:lnRef>
          <a:fillRef idx="0">
            <a:scrgbClr r="0" g="0" b="0"/>
          </a:fillRef>
          <a:effectRef idx="0">
            <a:scrgbClr r="0" g="0" b="0"/>
          </a:effectRef>
          <a:fontRef idx="minor">
            <a:schemeClr val="tx1"/>
          </a:fontRef>
        </p:style>
      </p:cxnSp>
      <p:sp>
        <p:nvSpPr>
          <p:cNvPr id="8" name="TextBox 7">
            <a:extLst>
              <a:ext uri="{FF2B5EF4-FFF2-40B4-BE49-F238E27FC236}">
                <a16:creationId xmlns:a16="http://schemas.microsoft.com/office/drawing/2014/main" id="{B8BC993F-823C-C1B7-2C8D-70141478DE02}"/>
              </a:ext>
            </a:extLst>
          </p:cNvPr>
          <p:cNvSpPr txBox="1"/>
          <p:nvPr/>
        </p:nvSpPr>
        <p:spPr>
          <a:xfrm rot="5400000">
            <a:off x="10927268" y="1827091"/>
            <a:ext cx="1296760" cy="707886"/>
          </a:xfrm>
          <a:prstGeom prst="rect">
            <a:avLst/>
          </a:prstGeom>
          <a:noFill/>
        </p:spPr>
        <p:txBody>
          <a:bodyPr wrap="square" rtlCol="0" anchor="ctr">
            <a:spAutoFit/>
          </a:bodyPr>
          <a:lstStyle/>
          <a:p>
            <a:pPr algn="ctr"/>
            <a:r>
              <a:rPr lang="en-US" sz="4000" b="1" dirty="0">
                <a:solidFill>
                  <a:srgbClr val="0070C0"/>
                </a:solidFill>
              </a:rPr>
              <a:t>Left</a:t>
            </a:r>
          </a:p>
        </p:txBody>
      </p:sp>
      <p:sp>
        <p:nvSpPr>
          <p:cNvPr id="9" name="TextBox 8">
            <a:extLst>
              <a:ext uri="{FF2B5EF4-FFF2-40B4-BE49-F238E27FC236}">
                <a16:creationId xmlns:a16="http://schemas.microsoft.com/office/drawing/2014/main" id="{24F15247-9E4B-2562-EF09-585547053978}"/>
              </a:ext>
            </a:extLst>
          </p:cNvPr>
          <p:cNvSpPr txBox="1"/>
          <p:nvPr/>
        </p:nvSpPr>
        <p:spPr>
          <a:xfrm rot="5400000">
            <a:off x="-38421" y="5010405"/>
            <a:ext cx="1296760" cy="707886"/>
          </a:xfrm>
          <a:prstGeom prst="rect">
            <a:avLst/>
          </a:prstGeom>
          <a:noFill/>
        </p:spPr>
        <p:txBody>
          <a:bodyPr wrap="square" rtlCol="0" anchor="ctr">
            <a:spAutoFit/>
          </a:bodyPr>
          <a:lstStyle/>
          <a:p>
            <a:pPr algn="ctr"/>
            <a:r>
              <a:rPr lang="en-US" sz="4000" b="1" dirty="0">
                <a:solidFill>
                  <a:srgbClr val="FF0000"/>
                </a:solidFill>
              </a:rPr>
              <a:t>Right</a:t>
            </a:r>
          </a:p>
        </p:txBody>
      </p:sp>
      <p:sp>
        <p:nvSpPr>
          <p:cNvPr id="10" name="TextBox 9">
            <a:extLst>
              <a:ext uri="{FF2B5EF4-FFF2-40B4-BE49-F238E27FC236}">
                <a16:creationId xmlns:a16="http://schemas.microsoft.com/office/drawing/2014/main" id="{BC54FDCD-E60D-A20C-316B-BD4E43E107F9}"/>
              </a:ext>
            </a:extLst>
          </p:cNvPr>
          <p:cNvSpPr txBox="1"/>
          <p:nvPr/>
        </p:nvSpPr>
        <p:spPr>
          <a:xfrm rot="5400000">
            <a:off x="10927268" y="4942598"/>
            <a:ext cx="1296760" cy="707886"/>
          </a:xfrm>
          <a:prstGeom prst="rect">
            <a:avLst/>
          </a:prstGeom>
          <a:noFill/>
        </p:spPr>
        <p:txBody>
          <a:bodyPr wrap="square" rtlCol="0" anchor="ctr">
            <a:spAutoFit/>
          </a:bodyPr>
          <a:lstStyle/>
          <a:p>
            <a:pPr algn="ctr"/>
            <a:r>
              <a:rPr lang="en-US" sz="4000" b="1" dirty="0">
                <a:solidFill>
                  <a:srgbClr val="FF0000"/>
                </a:solidFill>
              </a:rPr>
              <a:t>Right</a:t>
            </a:r>
          </a:p>
        </p:txBody>
      </p:sp>
      <p:sp>
        <p:nvSpPr>
          <p:cNvPr id="11" name="TextBox 10">
            <a:extLst>
              <a:ext uri="{FF2B5EF4-FFF2-40B4-BE49-F238E27FC236}">
                <a16:creationId xmlns:a16="http://schemas.microsoft.com/office/drawing/2014/main" id="{D4A056CA-234B-51FF-9D10-6EC2134A52D4}"/>
              </a:ext>
            </a:extLst>
          </p:cNvPr>
          <p:cNvSpPr txBox="1"/>
          <p:nvPr/>
        </p:nvSpPr>
        <p:spPr>
          <a:xfrm>
            <a:off x="3855711" y="3261814"/>
            <a:ext cx="750499" cy="369332"/>
          </a:xfrm>
          <a:prstGeom prst="rect">
            <a:avLst/>
          </a:prstGeom>
          <a:noFill/>
        </p:spPr>
        <p:txBody>
          <a:bodyPr wrap="square" rtlCol="0" anchor="ctr">
            <a:spAutoFit/>
          </a:bodyPr>
          <a:lstStyle/>
          <a:p>
            <a:pPr algn="ctr"/>
            <a:r>
              <a:rPr lang="en-US" b="1" dirty="0"/>
              <a:t>1870</a:t>
            </a:r>
          </a:p>
        </p:txBody>
      </p:sp>
      <p:sp>
        <p:nvSpPr>
          <p:cNvPr id="12" name="TextBox 11">
            <a:extLst>
              <a:ext uri="{FF2B5EF4-FFF2-40B4-BE49-F238E27FC236}">
                <a16:creationId xmlns:a16="http://schemas.microsoft.com/office/drawing/2014/main" id="{06A0D3CA-230F-2666-BDA9-C3F34EB0367C}"/>
              </a:ext>
            </a:extLst>
          </p:cNvPr>
          <p:cNvSpPr txBox="1"/>
          <p:nvPr/>
        </p:nvSpPr>
        <p:spPr>
          <a:xfrm>
            <a:off x="2064551" y="3261814"/>
            <a:ext cx="750499" cy="369332"/>
          </a:xfrm>
          <a:prstGeom prst="rect">
            <a:avLst/>
          </a:prstGeom>
          <a:noFill/>
        </p:spPr>
        <p:txBody>
          <a:bodyPr wrap="square" rtlCol="0" anchor="ctr">
            <a:spAutoFit/>
          </a:bodyPr>
          <a:lstStyle/>
          <a:p>
            <a:pPr algn="ctr"/>
            <a:r>
              <a:rPr lang="en-US" b="1" dirty="0"/>
              <a:t>1830</a:t>
            </a:r>
          </a:p>
        </p:txBody>
      </p:sp>
      <p:sp>
        <p:nvSpPr>
          <p:cNvPr id="13" name="TextBox 12">
            <a:extLst>
              <a:ext uri="{FF2B5EF4-FFF2-40B4-BE49-F238E27FC236}">
                <a16:creationId xmlns:a16="http://schemas.microsoft.com/office/drawing/2014/main" id="{A1FADAD3-16D7-68DD-1967-B968472FD91E}"/>
              </a:ext>
            </a:extLst>
          </p:cNvPr>
          <p:cNvSpPr txBox="1"/>
          <p:nvPr/>
        </p:nvSpPr>
        <p:spPr>
          <a:xfrm>
            <a:off x="1120351" y="3261814"/>
            <a:ext cx="750499" cy="369332"/>
          </a:xfrm>
          <a:prstGeom prst="rect">
            <a:avLst/>
          </a:prstGeom>
          <a:noFill/>
        </p:spPr>
        <p:txBody>
          <a:bodyPr wrap="square" rtlCol="0" anchor="ctr">
            <a:spAutoFit/>
          </a:bodyPr>
          <a:lstStyle/>
          <a:p>
            <a:pPr algn="ctr"/>
            <a:r>
              <a:rPr lang="en-US" b="1" dirty="0"/>
              <a:t>1810</a:t>
            </a:r>
          </a:p>
        </p:txBody>
      </p:sp>
      <p:sp>
        <p:nvSpPr>
          <p:cNvPr id="14" name="TextBox 13">
            <a:extLst>
              <a:ext uri="{FF2B5EF4-FFF2-40B4-BE49-F238E27FC236}">
                <a16:creationId xmlns:a16="http://schemas.microsoft.com/office/drawing/2014/main" id="{921958CE-687A-23F0-C274-FC9EAFB3E739}"/>
              </a:ext>
            </a:extLst>
          </p:cNvPr>
          <p:cNvSpPr txBox="1"/>
          <p:nvPr/>
        </p:nvSpPr>
        <p:spPr>
          <a:xfrm>
            <a:off x="11209869" y="3261814"/>
            <a:ext cx="750499" cy="369332"/>
          </a:xfrm>
          <a:prstGeom prst="rect">
            <a:avLst/>
          </a:prstGeom>
          <a:noFill/>
        </p:spPr>
        <p:txBody>
          <a:bodyPr wrap="square" rtlCol="0" anchor="ctr">
            <a:spAutoFit/>
          </a:bodyPr>
          <a:lstStyle/>
          <a:p>
            <a:pPr algn="ctr"/>
            <a:r>
              <a:rPr lang="en-US" b="1" dirty="0"/>
              <a:t>2020</a:t>
            </a:r>
          </a:p>
        </p:txBody>
      </p:sp>
      <p:sp>
        <p:nvSpPr>
          <p:cNvPr id="15" name="TextBox 14">
            <a:extLst>
              <a:ext uri="{FF2B5EF4-FFF2-40B4-BE49-F238E27FC236}">
                <a16:creationId xmlns:a16="http://schemas.microsoft.com/office/drawing/2014/main" id="{4E0543D6-BD48-DE90-7812-E49778A9202A}"/>
              </a:ext>
            </a:extLst>
          </p:cNvPr>
          <p:cNvSpPr txBox="1"/>
          <p:nvPr/>
        </p:nvSpPr>
        <p:spPr>
          <a:xfrm>
            <a:off x="10259014" y="3261814"/>
            <a:ext cx="750499" cy="369332"/>
          </a:xfrm>
          <a:prstGeom prst="rect">
            <a:avLst/>
          </a:prstGeom>
          <a:noFill/>
        </p:spPr>
        <p:txBody>
          <a:bodyPr wrap="square" rtlCol="0" anchor="ctr">
            <a:spAutoFit/>
          </a:bodyPr>
          <a:lstStyle/>
          <a:p>
            <a:pPr algn="ctr"/>
            <a:r>
              <a:rPr lang="en-US" b="1" dirty="0"/>
              <a:t>2010</a:t>
            </a:r>
          </a:p>
        </p:txBody>
      </p:sp>
      <p:sp>
        <p:nvSpPr>
          <p:cNvPr id="16" name="TextBox 15">
            <a:extLst>
              <a:ext uri="{FF2B5EF4-FFF2-40B4-BE49-F238E27FC236}">
                <a16:creationId xmlns:a16="http://schemas.microsoft.com/office/drawing/2014/main" id="{79655929-BB36-5C65-AF81-022DD0EB1EB6}"/>
              </a:ext>
            </a:extLst>
          </p:cNvPr>
          <p:cNvSpPr txBox="1"/>
          <p:nvPr/>
        </p:nvSpPr>
        <p:spPr>
          <a:xfrm>
            <a:off x="9353732" y="3261814"/>
            <a:ext cx="750499" cy="369332"/>
          </a:xfrm>
          <a:prstGeom prst="rect">
            <a:avLst/>
          </a:prstGeom>
          <a:noFill/>
        </p:spPr>
        <p:txBody>
          <a:bodyPr wrap="square" rtlCol="0" anchor="ctr">
            <a:spAutoFit/>
          </a:bodyPr>
          <a:lstStyle/>
          <a:p>
            <a:pPr algn="ctr"/>
            <a:r>
              <a:rPr lang="en-US" b="1" dirty="0"/>
              <a:t>1990</a:t>
            </a:r>
          </a:p>
        </p:txBody>
      </p:sp>
      <p:sp>
        <p:nvSpPr>
          <p:cNvPr id="17" name="TextBox 16">
            <a:extLst>
              <a:ext uri="{FF2B5EF4-FFF2-40B4-BE49-F238E27FC236}">
                <a16:creationId xmlns:a16="http://schemas.microsoft.com/office/drawing/2014/main" id="{20B021A2-3E03-F8BD-8DA7-A3878A1952AE}"/>
              </a:ext>
            </a:extLst>
          </p:cNvPr>
          <p:cNvSpPr txBox="1"/>
          <p:nvPr/>
        </p:nvSpPr>
        <p:spPr>
          <a:xfrm>
            <a:off x="7538023" y="3261814"/>
            <a:ext cx="750499" cy="369332"/>
          </a:xfrm>
          <a:prstGeom prst="rect">
            <a:avLst/>
          </a:prstGeom>
          <a:noFill/>
        </p:spPr>
        <p:txBody>
          <a:bodyPr wrap="square" rtlCol="0" anchor="ctr">
            <a:spAutoFit/>
          </a:bodyPr>
          <a:lstStyle/>
          <a:p>
            <a:pPr algn="ctr"/>
            <a:r>
              <a:rPr lang="en-US" b="1" dirty="0"/>
              <a:t>1950</a:t>
            </a:r>
          </a:p>
        </p:txBody>
      </p:sp>
      <p:sp>
        <p:nvSpPr>
          <p:cNvPr id="18" name="TextBox 17">
            <a:extLst>
              <a:ext uri="{FF2B5EF4-FFF2-40B4-BE49-F238E27FC236}">
                <a16:creationId xmlns:a16="http://schemas.microsoft.com/office/drawing/2014/main" id="{68EEB78E-8A2F-893C-7D1F-C36147F364AB}"/>
              </a:ext>
            </a:extLst>
          </p:cNvPr>
          <p:cNvSpPr txBox="1"/>
          <p:nvPr/>
        </p:nvSpPr>
        <p:spPr>
          <a:xfrm>
            <a:off x="5732715" y="3261814"/>
            <a:ext cx="750499" cy="369332"/>
          </a:xfrm>
          <a:prstGeom prst="rect">
            <a:avLst/>
          </a:prstGeom>
          <a:noFill/>
        </p:spPr>
        <p:txBody>
          <a:bodyPr wrap="square" rtlCol="0" anchor="ctr">
            <a:spAutoFit/>
          </a:bodyPr>
          <a:lstStyle/>
          <a:p>
            <a:pPr algn="ctr"/>
            <a:r>
              <a:rPr lang="en-US" b="1" dirty="0"/>
              <a:t>1910</a:t>
            </a:r>
          </a:p>
        </p:txBody>
      </p:sp>
      <p:sp>
        <p:nvSpPr>
          <p:cNvPr id="19" name="TextBox 18">
            <a:extLst>
              <a:ext uri="{FF2B5EF4-FFF2-40B4-BE49-F238E27FC236}">
                <a16:creationId xmlns:a16="http://schemas.microsoft.com/office/drawing/2014/main" id="{3B0DEBF2-8B47-5234-E4F2-758337193ECE}"/>
              </a:ext>
            </a:extLst>
          </p:cNvPr>
          <p:cNvSpPr txBox="1"/>
          <p:nvPr/>
        </p:nvSpPr>
        <p:spPr>
          <a:xfrm>
            <a:off x="4789072" y="3261814"/>
            <a:ext cx="750499" cy="369332"/>
          </a:xfrm>
          <a:prstGeom prst="rect">
            <a:avLst/>
          </a:prstGeom>
          <a:noFill/>
        </p:spPr>
        <p:txBody>
          <a:bodyPr wrap="square" rtlCol="0" anchor="ctr">
            <a:spAutoFit/>
          </a:bodyPr>
          <a:lstStyle/>
          <a:p>
            <a:pPr algn="ctr"/>
            <a:r>
              <a:rPr lang="en-US" b="1" dirty="0"/>
              <a:t>1890</a:t>
            </a:r>
          </a:p>
        </p:txBody>
      </p:sp>
      <p:sp>
        <p:nvSpPr>
          <p:cNvPr id="20" name="TextBox 19">
            <a:extLst>
              <a:ext uri="{FF2B5EF4-FFF2-40B4-BE49-F238E27FC236}">
                <a16:creationId xmlns:a16="http://schemas.microsoft.com/office/drawing/2014/main" id="{95ACDDD7-1BF3-BB48-C0E9-255AF1A06BD2}"/>
              </a:ext>
            </a:extLst>
          </p:cNvPr>
          <p:cNvSpPr txBox="1"/>
          <p:nvPr/>
        </p:nvSpPr>
        <p:spPr>
          <a:xfrm>
            <a:off x="2975083" y="3261814"/>
            <a:ext cx="750499" cy="369332"/>
          </a:xfrm>
          <a:prstGeom prst="rect">
            <a:avLst/>
          </a:prstGeom>
          <a:noFill/>
        </p:spPr>
        <p:txBody>
          <a:bodyPr wrap="square" rtlCol="0" anchor="ctr">
            <a:spAutoFit/>
          </a:bodyPr>
          <a:lstStyle/>
          <a:p>
            <a:pPr algn="ctr"/>
            <a:r>
              <a:rPr lang="en-US" b="1" dirty="0"/>
              <a:t>1850</a:t>
            </a:r>
          </a:p>
        </p:txBody>
      </p:sp>
      <p:sp>
        <p:nvSpPr>
          <p:cNvPr id="36" name="TextBox 35">
            <a:extLst>
              <a:ext uri="{FF2B5EF4-FFF2-40B4-BE49-F238E27FC236}">
                <a16:creationId xmlns:a16="http://schemas.microsoft.com/office/drawing/2014/main" id="{C5B62A30-ECE6-B86B-EF4D-068027665523}"/>
              </a:ext>
            </a:extLst>
          </p:cNvPr>
          <p:cNvSpPr txBox="1"/>
          <p:nvPr/>
        </p:nvSpPr>
        <p:spPr>
          <a:xfrm>
            <a:off x="8448450" y="3261814"/>
            <a:ext cx="750499" cy="369332"/>
          </a:xfrm>
          <a:prstGeom prst="rect">
            <a:avLst/>
          </a:prstGeom>
          <a:noFill/>
        </p:spPr>
        <p:txBody>
          <a:bodyPr wrap="square" rtlCol="0" anchor="ctr">
            <a:spAutoFit/>
          </a:bodyPr>
          <a:lstStyle/>
          <a:p>
            <a:pPr algn="ctr"/>
            <a:r>
              <a:rPr lang="en-US" b="1" dirty="0"/>
              <a:t>1970</a:t>
            </a:r>
          </a:p>
        </p:txBody>
      </p:sp>
      <p:sp>
        <p:nvSpPr>
          <p:cNvPr id="37" name="TextBox 36">
            <a:extLst>
              <a:ext uri="{FF2B5EF4-FFF2-40B4-BE49-F238E27FC236}">
                <a16:creationId xmlns:a16="http://schemas.microsoft.com/office/drawing/2014/main" id="{0936CC0B-913A-1DA9-12B0-5814ECB9FA17}"/>
              </a:ext>
            </a:extLst>
          </p:cNvPr>
          <p:cNvSpPr txBox="1"/>
          <p:nvPr/>
        </p:nvSpPr>
        <p:spPr>
          <a:xfrm>
            <a:off x="6609955" y="3261814"/>
            <a:ext cx="750499" cy="369332"/>
          </a:xfrm>
          <a:prstGeom prst="rect">
            <a:avLst/>
          </a:prstGeom>
          <a:noFill/>
        </p:spPr>
        <p:txBody>
          <a:bodyPr wrap="square" rtlCol="0" anchor="ctr">
            <a:spAutoFit/>
          </a:bodyPr>
          <a:lstStyle/>
          <a:p>
            <a:pPr algn="ctr"/>
            <a:r>
              <a:rPr lang="en-US" b="1" dirty="0"/>
              <a:t>1930</a:t>
            </a:r>
          </a:p>
        </p:txBody>
      </p:sp>
      <p:sp>
        <p:nvSpPr>
          <p:cNvPr id="4" name="TextBox 3">
            <a:extLst>
              <a:ext uri="{FF2B5EF4-FFF2-40B4-BE49-F238E27FC236}">
                <a16:creationId xmlns:a16="http://schemas.microsoft.com/office/drawing/2014/main" id="{0130A2FF-D61A-3100-FDCD-C6A6B53F5965}"/>
              </a:ext>
            </a:extLst>
          </p:cNvPr>
          <p:cNvSpPr txBox="1"/>
          <p:nvPr/>
        </p:nvSpPr>
        <p:spPr>
          <a:xfrm>
            <a:off x="3221182" y="1325797"/>
            <a:ext cx="8062168" cy="646331"/>
          </a:xfrm>
          <a:prstGeom prst="rect">
            <a:avLst/>
          </a:prstGeom>
          <a:noFill/>
        </p:spPr>
        <p:txBody>
          <a:bodyPr wrap="square" rtlCol="0" anchor="ctr">
            <a:spAutoFit/>
          </a:bodyPr>
          <a:lstStyle/>
          <a:p>
            <a:r>
              <a:rPr lang="en-US" b="1" dirty="0">
                <a:solidFill>
                  <a:srgbClr val="FF0000"/>
                </a:solidFill>
              </a:rPr>
              <a:t>1900s: Progressive Movement to FDR Socialism to Welfare State to Surveillance State shredding of the U.S. Constitution by Federal Executive, Legislature, </a:t>
            </a:r>
            <a:r>
              <a:rPr lang="en-US" b="1" u="sng" dirty="0">
                <a:solidFill>
                  <a:srgbClr val="FF0000"/>
                </a:solidFill>
              </a:rPr>
              <a:t>Judiciary</a:t>
            </a:r>
          </a:p>
        </p:txBody>
      </p:sp>
      <p:sp>
        <p:nvSpPr>
          <p:cNvPr id="6" name="TextBox 5">
            <a:extLst>
              <a:ext uri="{FF2B5EF4-FFF2-40B4-BE49-F238E27FC236}">
                <a16:creationId xmlns:a16="http://schemas.microsoft.com/office/drawing/2014/main" id="{768D6BA2-9711-EFAF-C3D2-A22F91243BF3}"/>
              </a:ext>
            </a:extLst>
          </p:cNvPr>
          <p:cNvSpPr txBox="1"/>
          <p:nvPr/>
        </p:nvSpPr>
        <p:spPr>
          <a:xfrm>
            <a:off x="5650964" y="1833447"/>
            <a:ext cx="5044190" cy="646331"/>
          </a:xfrm>
          <a:prstGeom prst="rect">
            <a:avLst/>
          </a:prstGeom>
          <a:noFill/>
        </p:spPr>
        <p:txBody>
          <a:bodyPr wrap="square" rtlCol="0" anchor="ctr">
            <a:spAutoFit/>
          </a:bodyPr>
          <a:lstStyle/>
          <a:p>
            <a:r>
              <a:rPr lang="en-US" b="1" dirty="0"/>
              <a:t>Post WW2:  Growth of the Deep State bureaucracy</a:t>
            </a:r>
          </a:p>
          <a:p>
            <a:r>
              <a:rPr lang="en-US" b="1" dirty="0"/>
              <a:t>                Military-Industrial Complex is big business</a:t>
            </a:r>
          </a:p>
        </p:txBody>
      </p:sp>
      <p:sp>
        <p:nvSpPr>
          <p:cNvPr id="69" name="Star: 5 Points 68">
            <a:extLst>
              <a:ext uri="{FF2B5EF4-FFF2-40B4-BE49-F238E27FC236}">
                <a16:creationId xmlns:a16="http://schemas.microsoft.com/office/drawing/2014/main" id="{EE9BBE13-DD81-C1B0-7A3F-472E8F35CF00}"/>
              </a:ext>
            </a:extLst>
          </p:cNvPr>
          <p:cNvSpPr/>
          <p:nvPr/>
        </p:nvSpPr>
        <p:spPr>
          <a:xfrm>
            <a:off x="3695782" y="3280362"/>
            <a:ext cx="337253" cy="29931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Star: 5 Points 78">
            <a:extLst>
              <a:ext uri="{FF2B5EF4-FFF2-40B4-BE49-F238E27FC236}">
                <a16:creationId xmlns:a16="http://schemas.microsoft.com/office/drawing/2014/main" id="{609319A5-27E0-90C9-3BA4-4F3FD1D2074F}"/>
              </a:ext>
            </a:extLst>
          </p:cNvPr>
          <p:cNvSpPr/>
          <p:nvPr/>
        </p:nvSpPr>
        <p:spPr>
          <a:xfrm>
            <a:off x="7110928" y="3411980"/>
            <a:ext cx="337253" cy="29931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Star: 5 Points 79">
            <a:extLst>
              <a:ext uri="{FF2B5EF4-FFF2-40B4-BE49-F238E27FC236}">
                <a16:creationId xmlns:a16="http://schemas.microsoft.com/office/drawing/2014/main" id="{6BD8FCD0-B173-DE5D-3AE6-7D3A597EFD1B}"/>
              </a:ext>
            </a:extLst>
          </p:cNvPr>
          <p:cNvSpPr/>
          <p:nvPr/>
        </p:nvSpPr>
        <p:spPr>
          <a:xfrm>
            <a:off x="7377629" y="3294214"/>
            <a:ext cx="337253" cy="29931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Star: 5 Points 80">
            <a:extLst>
              <a:ext uri="{FF2B5EF4-FFF2-40B4-BE49-F238E27FC236}">
                <a16:creationId xmlns:a16="http://schemas.microsoft.com/office/drawing/2014/main" id="{FCDFB254-84E0-EEB5-C4EB-77A63D4A06F6}"/>
              </a:ext>
            </a:extLst>
          </p:cNvPr>
          <p:cNvSpPr/>
          <p:nvPr/>
        </p:nvSpPr>
        <p:spPr>
          <a:xfrm>
            <a:off x="6321226" y="3297679"/>
            <a:ext cx="337253" cy="29931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Star: 5 Points 81">
            <a:extLst>
              <a:ext uri="{FF2B5EF4-FFF2-40B4-BE49-F238E27FC236}">
                <a16:creationId xmlns:a16="http://schemas.microsoft.com/office/drawing/2014/main" id="{496E8386-BC2F-148A-7B4B-1E390C978207}"/>
              </a:ext>
            </a:extLst>
          </p:cNvPr>
          <p:cNvSpPr/>
          <p:nvPr/>
        </p:nvSpPr>
        <p:spPr>
          <a:xfrm>
            <a:off x="8337056" y="3297679"/>
            <a:ext cx="337253" cy="29931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D1F15E57-3BC7-821A-D884-8C1990879687}"/>
              </a:ext>
            </a:extLst>
          </p:cNvPr>
          <p:cNvSpPr txBox="1"/>
          <p:nvPr/>
        </p:nvSpPr>
        <p:spPr>
          <a:xfrm rot="3336314">
            <a:off x="7376738" y="3284918"/>
            <a:ext cx="1803810" cy="369332"/>
          </a:xfrm>
          <a:prstGeom prst="rect">
            <a:avLst/>
          </a:prstGeom>
          <a:noFill/>
        </p:spPr>
        <p:txBody>
          <a:bodyPr wrap="square" rtlCol="0" anchor="ctr">
            <a:spAutoFit/>
          </a:bodyPr>
          <a:lstStyle/>
          <a:p>
            <a:pPr algn="ctr"/>
            <a:r>
              <a:rPr lang="en-US" b="1" dirty="0">
                <a:solidFill>
                  <a:srgbClr val="FF0000"/>
                </a:solidFill>
              </a:rPr>
              <a:t>Judicial Tyranny</a:t>
            </a:r>
          </a:p>
        </p:txBody>
      </p:sp>
      <p:sp>
        <p:nvSpPr>
          <p:cNvPr id="25" name="TextBox 24">
            <a:extLst>
              <a:ext uri="{FF2B5EF4-FFF2-40B4-BE49-F238E27FC236}">
                <a16:creationId xmlns:a16="http://schemas.microsoft.com/office/drawing/2014/main" id="{BB1C20C9-61AE-E4B1-C418-7C5FB74FD543}"/>
              </a:ext>
            </a:extLst>
          </p:cNvPr>
          <p:cNvSpPr txBox="1"/>
          <p:nvPr/>
        </p:nvSpPr>
        <p:spPr>
          <a:xfrm>
            <a:off x="8630815" y="3715840"/>
            <a:ext cx="1438564" cy="307777"/>
          </a:xfrm>
          <a:prstGeom prst="rect">
            <a:avLst/>
          </a:prstGeom>
          <a:noFill/>
        </p:spPr>
        <p:txBody>
          <a:bodyPr wrap="square" rtlCol="0" anchor="ctr">
            <a:spAutoFit/>
          </a:bodyPr>
          <a:lstStyle/>
          <a:p>
            <a:pPr algn="ctr"/>
            <a:r>
              <a:rPr lang="en-US" sz="1400" b="1" dirty="0">
                <a:solidFill>
                  <a:srgbClr val="CC00FF"/>
                </a:solidFill>
              </a:rPr>
              <a:t>Reagan</a:t>
            </a:r>
          </a:p>
        </p:txBody>
      </p:sp>
      <p:sp>
        <p:nvSpPr>
          <p:cNvPr id="29" name="TextBox 28">
            <a:extLst>
              <a:ext uri="{FF2B5EF4-FFF2-40B4-BE49-F238E27FC236}">
                <a16:creationId xmlns:a16="http://schemas.microsoft.com/office/drawing/2014/main" id="{41EE8AEC-F4D2-3BD4-6700-F7E56E58F0FB}"/>
              </a:ext>
            </a:extLst>
          </p:cNvPr>
          <p:cNvSpPr txBox="1"/>
          <p:nvPr/>
        </p:nvSpPr>
        <p:spPr>
          <a:xfrm>
            <a:off x="5039363" y="2882312"/>
            <a:ext cx="1728510" cy="523220"/>
          </a:xfrm>
          <a:prstGeom prst="rect">
            <a:avLst/>
          </a:prstGeom>
          <a:noFill/>
        </p:spPr>
        <p:txBody>
          <a:bodyPr wrap="square" rtlCol="0" anchor="ctr">
            <a:spAutoFit/>
          </a:bodyPr>
          <a:lstStyle/>
          <a:p>
            <a:pPr algn="ctr"/>
            <a:r>
              <a:rPr lang="en-US" sz="1400" b="1" dirty="0">
                <a:solidFill>
                  <a:srgbClr val="CC00FF"/>
                </a:solidFill>
              </a:rPr>
              <a:t>Progressive Movement </a:t>
            </a:r>
          </a:p>
        </p:txBody>
      </p:sp>
      <p:sp>
        <p:nvSpPr>
          <p:cNvPr id="31" name="TextBox 30">
            <a:extLst>
              <a:ext uri="{FF2B5EF4-FFF2-40B4-BE49-F238E27FC236}">
                <a16:creationId xmlns:a16="http://schemas.microsoft.com/office/drawing/2014/main" id="{70E1B226-A094-7F17-3B5B-D264E79376B3}"/>
              </a:ext>
            </a:extLst>
          </p:cNvPr>
          <p:cNvSpPr txBox="1"/>
          <p:nvPr/>
        </p:nvSpPr>
        <p:spPr>
          <a:xfrm>
            <a:off x="7974964" y="2887941"/>
            <a:ext cx="1102564" cy="523220"/>
          </a:xfrm>
          <a:prstGeom prst="rect">
            <a:avLst/>
          </a:prstGeom>
          <a:noFill/>
        </p:spPr>
        <p:txBody>
          <a:bodyPr wrap="square" rtlCol="0" anchor="ctr">
            <a:spAutoFit/>
          </a:bodyPr>
          <a:lstStyle/>
          <a:p>
            <a:pPr algn="ctr"/>
            <a:r>
              <a:rPr lang="en-US" sz="1400" b="1" dirty="0">
                <a:solidFill>
                  <a:srgbClr val="CC00FF"/>
                </a:solidFill>
              </a:rPr>
              <a:t>Great Society</a:t>
            </a:r>
          </a:p>
        </p:txBody>
      </p:sp>
      <p:sp>
        <p:nvSpPr>
          <p:cNvPr id="34" name="TextBox 33">
            <a:extLst>
              <a:ext uri="{FF2B5EF4-FFF2-40B4-BE49-F238E27FC236}">
                <a16:creationId xmlns:a16="http://schemas.microsoft.com/office/drawing/2014/main" id="{B11D02B8-FB4F-F271-DFB1-6076F32C863D}"/>
              </a:ext>
            </a:extLst>
          </p:cNvPr>
          <p:cNvSpPr txBox="1"/>
          <p:nvPr/>
        </p:nvSpPr>
        <p:spPr>
          <a:xfrm>
            <a:off x="11002195" y="3486270"/>
            <a:ext cx="1019188" cy="523220"/>
          </a:xfrm>
          <a:prstGeom prst="rect">
            <a:avLst/>
          </a:prstGeom>
          <a:noFill/>
        </p:spPr>
        <p:txBody>
          <a:bodyPr wrap="square" rtlCol="0" anchor="ctr">
            <a:spAutoFit/>
          </a:bodyPr>
          <a:lstStyle/>
          <a:p>
            <a:pPr algn="ctr"/>
            <a:r>
              <a:rPr lang="en-US" sz="1400" b="1" dirty="0">
                <a:solidFill>
                  <a:srgbClr val="CC00FF"/>
                </a:solidFill>
              </a:rPr>
              <a:t>Free State of Florida</a:t>
            </a:r>
          </a:p>
        </p:txBody>
      </p:sp>
      <p:sp>
        <p:nvSpPr>
          <p:cNvPr id="41" name="TextBox 40">
            <a:extLst>
              <a:ext uri="{FF2B5EF4-FFF2-40B4-BE49-F238E27FC236}">
                <a16:creationId xmlns:a16="http://schemas.microsoft.com/office/drawing/2014/main" id="{4A47B07C-8934-B7D5-F674-346077303866}"/>
              </a:ext>
            </a:extLst>
          </p:cNvPr>
          <p:cNvSpPr txBox="1"/>
          <p:nvPr/>
        </p:nvSpPr>
        <p:spPr>
          <a:xfrm>
            <a:off x="11084404" y="2642985"/>
            <a:ext cx="982488" cy="738664"/>
          </a:xfrm>
          <a:prstGeom prst="rect">
            <a:avLst/>
          </a:prstGeom>
          <a:noFill/>
        </p:spPr>
        <p:txBody>
          <a:bodyPr wrap="square" rtlCol="0" anchor="ctr">
            <a:spAutoFit/>
          </a:bodyPr>
          <a:lstStyle/>
          <a:p>
            <a:pPr algn="ctr"/>
            <a:r>
              <a:rPr lang="en-US" sz="1400" b="1" dirty="0">
                <a:solidFill>
                  <a:srgbClr val="CC00FF"/>
                </a:solidFill>
              </a:rPr>
              <a:t>Pandemic Police State</a:t>
            </a:r>
          </a:p>
        </p:txBody>
      </p:sp>
      <p:sp>
        <p:nvSpPr>
          <p:cNvPr id="42" name="TextBox 41">
            <a:extLst>
              <a:ext uri="{FF2B5EF4-FFF2-40B4-BE49-F238E27FC236}">
                <a16:creationId xmlns:a16="http://schemas.microsoft.com/office/drawing/2014/main" id="{700AAF99-E841-A82A-03A0-F38AD7D654B3}"/>
              </a:ext>
            </a:extLst>
          </p:cNvPr>
          <p:cNvSpPr txBox="1"/>
          <p:nvPr/>
        </p:nvSpPr>
        <p:spPr>
          <a:xfrm>
            <a:off x="9931611" y="3023231"/>
            <a:ext cx="1372032" cy="307777"/>
          </a:xfrm>
          <a:prstGeom prst="rect">
            <a:avLst/>
          </a:prstGeom>
          <a:noFill/>
        </p:spPr>
        <p:txBody>
          <a:bodyPr wrap="square" rtlCol="0" anchor="ctr">
            <a:spAutoFit/>
          </a:bodyPr>
          <a:lstStyle/>
          <a:p>
            <a:pPr algn="ctr"/>
            <a:r>
              <a:rPr lang="en-US" sz="1400" b="1" dirty="0">
                <a:solidFill>
                  <a:srgbClr val="CC00FF"/>
                </a:solidFill>
              </a:rPr>
              <a:t>Obamacare</a:t>
            </a:r>
          </a:p>
        </p:txBody>
      </p:sp>
      <p:sp>
        <p:nvSpPr>
          <p:cNvPr id="43" name="TextBox 42">
            <a:extLst>
              <a:ext uri="{FF2B5EF4-FFF2-40B4-BE49-F238E27FC236}">
                <a16:creationId xmlns:a16="http://schemas.microsoft.com/office/drawing/2014/main" id="{55ACE1F1-8B5F-B002-0D56-0EFF0F50421B}"/>
              </a:ext>
            </a:extLst>
          </p:cNvPr>
          <p:cNvSpPr txBox="1"/>
          <p:nvPr/>
        </p:nvSpPr>
        <p:spPr>
          <a:xfrm>
            <a:off x="6927801" y="3009801"/>
            <a:ext cx="907433" cy="307777"/>
          </a:xfrm>
          <a:prstGeom prst="rect">
            <a:avLst/>
          </a:prstGeom>
          <a:noFill/>
        </p:spPr>
        <p:txBody>
          <a:bodyPr wrap="square" rtlCol="0" anchor="ctr">
            <a:spAutoFit/>
          </a:bodyPr>
          <a:lstStyle/>
          <a:p>
            <a:pPr algn="ctr"/>
            <a:r>
              <a:rPr lang="en-US" sz="1400" b="1" dirty="0">
                <a:solidFill>
                  <a:srgbClr val="CC00FF"/>
                </a:solidFill>
              </a:rPr>
              <a:t>New Deal</a:t>
            </a:r>
          </a:p>
        </p:txBody>
      </p:sp>
      <p:sp>
        <p:nvSpPr>
          <p:cNvPr id="44" name="TextBox 43">
            <a:extLst>
              <a:ext uri="{FF2B5EF4-FFF2-40B4-BE49-F238E27FC236}">
                <a16:creationId xmlns:a16="http://schemas.microsoft.com/office/drawing/2014/main" id="{8DC7D1FC-65D3-E7F1-CA69-322C53BA548A}"/>
              </a:ext>
            </a:extLst>
          </p:cNvPr>
          <p:cNvSpPr txBox="1"/>
          <p:nvPr/>
        </p:nvSpPr>
        <p:spPr>
          <a:xfrm>
            <a:off x="4494671" y="4377155"/>
            <a:ext cx="6530544" cy="369332"/>
          </a:xfrm>
          <a:prstGeom prst="rect">
            <a:avLst/>
          </a:prstGeom>
          <a:noFill/>
        </p:spPr>
        <p:txBody>
          <a:bodyPr wrap="square" rtlCol="0" anchor="ctr">
            <a:spAutoFit/>
          </a:bodyPr>
          <a:lstStyle/>
          <a:p>
            <a:r>
              <a:rPr lang="en-US" b="1" dirty="0"/>
              <a:t>1960s: Poverty and Race become a government-run business</a:t>
            </a:r>
          </a:p>
        </p:txBody>
      </p:sp>
      <p:sp>
        <p:nvSpPr>
          <p:cNvPr id="47" name="TextBox 46">
            <a:extLst>
              <a:ext uri="{FF2B5EF4-FFF2-40B4-BE49-F238E27FC236}">
                <a16:creationId xmlns:a16="http://schemas.microsoft.com/office/drawing/2014/main" id="{7B51EAB0-2BBC-A8D1-854A-BD988F08BAAE}"/>
              </a:ext>
            </a:extLst>
          </p:cNvPr>
          <p:cNvSpPr txBox="1"/>
          <p:nvPr/>
        </p:nvSpPr>
        <p:spPr>
          <a:xfrm>
            <a:off x="10429409" y="3888083"/>
            <a:ext cx="1438564" cy="523220"/>
          </a:xfrm>
          <a:prstGeom prst="rect">
            <a:avLst/>
          </a:prstGeom>
          <a:noFill/>
        </p:spPr>
        <p:txBody>
          <a:bodyPr wrap="square" rtlCol="0" anchor="ctr">
            <a:spAutoFit/>
          </a:bodyPr>
          <a:lstStyle/>
          <a:p>
            <a:pPr algn="ctr"/>
            <a:r>
              <a:rPr lang="en-US" sz="1400" b="1" dirty="0">
                <a:solidFill>
                  <a:srgbClr val="CC00FF"/>
                </a:solidFill>
              </a:rPr>
              <a:t>Conservative SCOTUS?</a:t>
            </a:r>
          </a:p>
        </p:txBody>
      </p:sp>
      <p:sp>
        <p:nvSpPr>
          <p:cNvPr id="48" name="TextBox 47">
            <a:extLst>
              <a:ext uri="{FF2B5EF4-FFF2-40B4-BE49-F238E27FC236}">
                <a16:creationId xmlns:a16="http://schemas.microsoft.com/office/drawing/2014/main" id="{E20439E0-F5E0-DE7C-E2E4-28EC78EB0D4F}"/>
              </a:ext>
            </a:extLst>
          </p:cNvPr>
          <p:cNvSpPr txBox="1"/>
          <p:nvPr/>
        </p:nvSpPr>
        <p:spPr>
          <a:xfrm>
            <a:off x="4935781" y="5041749"/>
            <a:ext cx="5366061" cy="369332"/>
          </a:xfrm>
          <a:prstGeom prst="rect">
            <a:avLst/>
          </a:prstGeom>
          <a:noFill/>
        </p:spPr>
        <p:txBody>
          <a:bodyPr wrap="square" rtlCol="0" anchor="ctr">
            <a:spAutoFit/>
          </a:bodyPr>
          <a:lstStyle/>
          <a:p>
            <a:r>
              <a:rPr lang="en-US" b="1" dirty="0"/>
              <a:t>1969 Milk Subsidy: Lobbying becomes big business.</a:t>
            </a:r>
          </a:p>
        </p:txBody>
      </p:sp>
      <p:sp>
        <p:nvSpPr>
          <p:cNvPr id="49" name="TextBox 48">
            <a:extLst>
              <a:ext uri="{FF2B5EF4-FFF2-40B4-BE49-F238E27FC236}">
                <a16:creationId xmlns:a16="http://schemas.microsoft.com/office/drawing/2014/main" id="{A816BDED-1C2F-604F-A15A-C2BE5DE6A61B}"/>
              </a:ext>
            </a:extLst>
          </p:cNvPr>
          <p:cNvSpPr txBox="1"/>
          <p:nvPr/>
        </p:nvSpPr>
        <p:spPr>
          <a:xfrm>
            <a:off x="7759943" y="5706342"/>
            <a:ext cx="3563643" cy="369332"/>
          </a:xfrm>
          <a:prstGeom prst="rect">
            <a:avLst/>
          </a:prstGeom>
          <a:noFill/>
        </p:spPr>
        <p:txBody>
          <a:bodyPr wrap="square" rtlCol="0" anchor="ctr">
            <a:spAutoFit/>
          </a:bodyPr>
          <a:lstStyle/>
          <a:p>
            <a:r>
              <a:rPr lang="en-US" b="1" dirty="0"/>
              <a:t>Culture War: Urban vs Rural divide</a:t>
            </a:r>
          </a:p>
        </p:txBody>
      </p:sp>
      <p:sp>
        <p:nvSpPr>
          <p:cNvPr id="54" name="TextBox 53">
            <a:extLst>
              <a:ext uri="{FF2B5EF4-FFF2-40B4-BE49-F238E27FC236}">
                <a16:creationId xmlns:a16="http://schemas.microsoft.com/office/drawing/2014/main" id="{52D71C7A-1F78-1DD2-8D42-308A41649DBA}"/>
              </a:ext>
            </a:extLst>
          </p:cNvPr>
          <p:cNvSpPr txBox="1"/>
          <p:nvPr/>
        </p:nvSpPr>
        <p:spPr>
          <a:xfrm>
            <a:off x="3993145" y="3557816"/>
            <a:ext cx="1517214" cy="523220"/>
          </a:xfrm>
          <a:prstGeom prst="rect">
            <a:avLst/>
          </a:prstGeom>
          <a:noFill/>
        </p:spPr>
        <p:txBody>
          <a:bodyPr wrap="square" rtlCol="0" anchor="ctr">
            <a:spAutoFit/>
          </a:bodyPr>
          <a:lstStyle/>
          <a:p>
            <a:pPr algn="ctr"/>
            <a:r>
              <a:rPr lang="en-US" sz="1400" b="1" dirty="0">
                <a:solidFill>
                  <a:srgbClr val="CC00FF"/>
                </a:solidFill>
              </a:rPr>
              <a:t>Congress dominates</a:t>
            </a:r>
          </a:p>
        </p:txBody>
      </p:sp>
      <p:sp>
        <p:nvSpPr>
          <p:cNvPr id="55" name="TextBox 54">
            <a:extLst>
              <a:ext uri="{FF2B5EF4-FFF2-40B4-BE49-F238E27FC236}">
                <a16:creationId xmlns:a16="http://schemas.microsoft.com/office/drawing/2014/main" id="{75CE5883-F1B8-0855-E7FE-9E14B2CF5191}"/>
              </a:ext>
            </a:extLst>
          </p:cNvPr>
          <p:cNvSpPr txBox="1"/>
          <p:nvPr/>
        </p:nvSpPr>
        <p:spPr>
          <a:xfrm>
            <a:off x="3925938" y="2908151"/>
            <a:ext cx="1150516" cy="523220"/>
          </a:xfrm>
          <a:prstGeom prst="rect">
            <a:avLst/>
          </a:prstGeom>
          <a:noFill/>
        </p:spPr>
        <p:txBody>
          <a:bodyPr wrap="square" rtlCol="0" anchor="ctr">
            <a:spAutoFit/>
          </a:bodyPr>
          <a:lstStyle/>
          <a:p>
            <a:pPr algn="ctr"/>
            <a:r>
              <a:rPr lang="en-US" sz="1400" b="1" dirty="0">
                <a:solidFill>
                  <a:srgbClr val="CC00FF"/>
                </a:solidFill>
              </a:rPr>
              <a:t>Civil Service Act</a:t>
            </a:r>
          </a:p>
        </p:txBody>
      </p:sp>
      <p:sp>
        <p:nvSpPr>
          <p:cNvPr id="56" name="TextBox 55">
            <a:extLst>
              <a:ext uri="{FF2B5EF4-FFF2-40B4-BE49-F238E27FC236}">
                <a16:creationId xmlns:a16="http://schemas.microsoft.com/office/drawing/2014/main" id="{99325FCD-0E0B-9041-FCF5-0D78A149C7E0}"/>
              </a:ext>
            </a:extLst>
          </p:cNvPr>
          <p:cNvSpPr txBox="1"/>
          <p:nvPr/>
        </p:nvSpPr>
        <p:spPr>
          <a:xfrm>
            <a:off x="4922068" y="4709452"/>
            <a:ext cx="5826331" cy="369332"/>
          </a:xfrm>
          <a:prstGeom prst="rect">
            <a:avLst/>
          </a:prstGeom>
          <a:noFill/>
        </p:spPr>
        <p:txBody>
          <a:bodyPr wrap="square" rtlCol="0" anchor="ctr">
            <a:spAutoFit/>
          </a:bodyPr>
          <a:lstStyle/>
          <a:p>
            <a:r>
              <a:rPr lang="en-US" b="1" dirty="0"/>
              <a:t>1968: Democrat Party went Left and never stopped going</a:t>
            </a:r>
          </a:p>
        </p:txBody>
      </p:sp>
      <p:sp>
        <p:nvSpPr>
          <p:cNvPr id="57" name="TextBox 56">
            <a:extLst>
              <a:ext uri="{FF2B5EF4-FFF2-40B4-BE49-F238E27FC236}">
                <a16:creationId xmlns:a16="http://schemas.microsoft.com/office/drawing/2014/main" id="{13131FF4-027A-3967-58FC-EEC8949232E8}"/>
              </a:ext>
            </a:extLst>
          </p:cNvPr>
          <p:cNvSpPr txBox="1"/>
          <p:nvPr/>
        </p:nvSpPr>
        <p:spPr>
          <a:xfrm>
            <a:off x="2156334" y="3567205"/>
            <a:ext cx="1102564" cy="523220"/>
          </a:xfrm>
          <a:prstGeom prst="rect">
            <a:avLst/>
          </a:prstGeom>
          <a:noFill/>
        </p:spPr>
        <p:txBody>
          <a:bodyPr wrap="square" rtlCol="0" anchor="ctr">
            <a:spAutoFit/>
          </a:bodyPr>
          <a:lstStyle/>
          <a:p>
            <a:pPr algn="ctr"/>
            <a:r>
              <a:rPr lang="en-US" sz="1400" b="1" dirty="0">
                <a:solidFill>
                  <a:srgbClr val="CC00FF"/>
                </a:solidFill>
              </a:rPr>
              <a:t>Jacksonian Democracy</a:t>
            </a:r>
          </a:p>
        </p:txBody>
      </p:sp>
      <p:sp>
        <p:nvSpPr>
          <p:cNvPr id="27" name="TextBox 26">
            <a:extLst>
              <a:ext uri="{FF2B5EF4-FFF2-40B4-BE49-F238E27FC236}">
                <a16:creationId xmlns:a16="http://schemas.microsoft.com/office/drawing/2014/main" id="{AC26C7BB-B82C-D255-53E7-ADE84713EFF2}"/>
              </a:ext>
            </a:extLst>
          </p:cNvPr>
          <p:cNvSpPr txBox="1"/>
          <p:nvPr/>
        </p:nvSpPr>
        <p:spPr>
          <a:xfrm>
            <a:off x="6088883" y="2381866"/>
            <a:ext cx="3639355" cy="369332"/>
          </a:xfrm>
          <a:prstGeom prst="rect">
            <a:avLst/>
          </a:prstGeom>
          <a:noFill/>
        </p:spPr>
        <p:txBody>
          <a:bodyPr wrap="square" rtlCol="0" anchor="ctr">
            <a:spAutoFit/>
          </a:bodyPr>
          <a:lstStyle/>
          <a:p>
            <a:r>
              <a:rPr lang="en-US" b="1" dirty="0"/>
              <a:t>Post Cold War:  Global Elite Idealism</a:t>
            </a:r>
          </a:p>
        </p:txBody>
      </p:sp>
      <p:sp>
        <p:nvSpPr>
          <p:cNvPr id="33" name="TextBox 32">
            <a:extLst>
              <a:ext uri="{FF2B5EF4-FFF2-40B4-BE49-F238E27FC236}">
                <a16:creationId xmlns:a16="http://schemas.microsoft.com/office/drawing/2014/main" id="{792CBE8D-9AFE-8A65-0BA0-14AC02E31B05}"/>
              </a:ext>
            </a:extLst>
          </p:cNvPr>
          <p:cNvSpPr txBox="1"/>
          <p:nvPr/>
        </p:nvSpPr>
        <p:spPr>
          <a:xfrm>
            <a:off x="6034213" y="5374046"/>
            <a:ext cx="4995829" cy="369332"/>
          </a:xfrm>
          <a:prstGeom prst="rect">
            <a:avLst/>
          </a:prstGeom>
          <a:noFill/>
        </p:spPr>
        <p:txBody>
          <a:bodyPr wrap="square" rtlCol="0" anchor="ctr">
            <a:spAutoFit/>
          </a:bodyPr>
          <a:lstStyle/>
          <a:p>
            <a:r>
              <a:rPr lang="en-US" b="1" dirty="0"/>
              <a:t>1999: Clinton Impeachment: Rule of Law ignored</a:t>
            </a:r>
          </a:p>
        </p:txBody>
      </p:sp>
      <p:sp>
        <p:nvSpPr>
          <p:cNvPr id="51" name="TextBox 50">
            <a:extLst>
              <a:ext uri="{FF2B5EF4-FFF2-40B4-BE49-F238E27FC236}">
                <a16:creationId xmlns:a16="http://schemas.microsoft.com/office/drawing/2014/main" id="{F6CC7CCD-4A49-0B44-553A-6A62CCF9BBE5}"/>
              </a:ext>
            </a:extLst>
          </p:cNvPr>
          <p:cNvSpPr txBox="1"/>
          <p:nvPr/>
        </p:nvSpPr>
        <p:spPr>
          <a:xfrm>
            <a:off x="9650497" y="3456425"/>
            <a:ext cx="1223881" cy="523220"/>
          </a:xfrm>
          <a:prstGeom prst="rect">
            <a:avLst/>
          </a:prstGeom>
          <a:noFill/>
        </p:spPr>
        <p:txBody>
          <a:bodyPr wrap="square" rtlCol="0" anchor="ctr">
            <a:spAutoFit/>
          </a:bodyPr>
          <a:lstStyle/>
          <a:p>
            <a:pPr algn="ctr"/>
            <a:r>
              <a:rPr lang="en-US" sz="1400" b="1" dirty="0">
                <a:solidFill>
                  <a:srgbClr val="CC00FF"/>
                </a:solidFill>
              </a:rPr>
              <a:t>9-11        Unity Blip</a:t>
            </a:r>
          </a:p>
        </p:txBody>
      </p:sp>
      <p:sp>
        <p:nvSpPr>
          <p:cNvPr id="7" name="TextBox 6">
            <a:extLst>
              <a:ext uri="{FF2B5EF4-FFF2-40B4-BE49-F238E27FC236}">
                <a16:creationId xmlns:a16="http://schemas.microsoft.com/office/drawing/2014/main" id="{AB2F45B1-4D7A-F56F-1292-DE872697310B}"/>
              </a:ext>
            </a:extLst>
          </p:cNvPr>
          <p:cNvSpPr txBox="1"/>
          <p:nvPr/>
        </p:nvSpPr>
        <p:spPr>
          <a:xfrm>
            <a:off x="8713926" y="2900311"/>
            <a:ext cx="1438564" cy="523220"/>
          </a:xfrm>
          <a:prstGeom prst="rect">
            <a:avLst/>
          </a:prstGeom>
          <a:noFill/>
        </p:spPr>
        <p:txBody>
          <a:bodyPr wrap="square" rtlCol="0" anchor="ctr">
            <a:spAutoFit/>
          </a:bodyPr>
          <a:lstStyle/>
          <a:p>
            <a:pPr algn="ctr"/>
            <a:r>
              <a:rPr lang="en-US" sz="1400" b="1" dirty="0">
                <a:solidFill>
                  <a:srgbClr val="CC00FF"/>
                </a:solidFill>
              </a:rPr>
              <a:t>Military Social Experiments</a:t>
            </a:r>
          </a:p>
        </p:txBody>
      </p:sp>
      <p:sp>
        <p:nvSpPr>
          <p:cNvPr id="21" name="Star: 5 Points 20">
            <a:extLst>
              <a:ext uri="{FF2B5EF4-FFF2-40B4-BE49-F238E27FC236}">
                <a16:creationId xmlns:a16="http://schemas.microsoft.com/office/drawing/2014/main" id="{FD1D2054-206A-845D-91BB-B3306C1EC79F}"/>
              </a:ext>
            </a:extLst>
          </p:cNvPr>
          <p:cNvSpPr/>
          <p:nvPr/>
        </p:nvSpPr>
        <p:spPr>
          <a:xfrm>
            <a:off x="10090426" y="3253580"/>
            <a:ext cx="337253" cy="29931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41764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Arrow Connector 52">
            <a:extLst>
              <a:ext uri="{FF2B5EF4-FFF2-40B4-BE49-F238E27FC236}">
                <a16:creationId xmlns:a16="http://schemas.microsoft.com/office/drawing/2014/main" id="{AEFE36C9-2155-432A-A9AA-DBA70A68FA6C}"/>
              </a:ext>
            </a:extLst>
          </p:cNvPr>
          <p:cNvCxnSpPr>
            <a:cxnSpLocks/>
          </p:cNvCxnSpPr>
          <p:nvPr/>
        </p:nvCxnSpPr>
        <p:spPr>
          <a:xfrm>
            <a:off x="1308300" y="3423464"/>
            <a:ext cx="9975050" cy="0"/>
          </a:xfrm>
          <a:prstGeom prst="straightConnector1">
            <a:avLst/>
          </a:prstGeom>
          <a:ln w="38100">
            <a:solidFill>
              <a:schemeClr val="bg2"/>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AD17216-E4B3-4C24-B2D9-1D100DBDA5C3}"/>
              </a:ext>
            </a:extLst>
          </p:cNvPr>
          <p:cNvSpPr>
            <a:spLocks noGrp="1"/>
          </p:cNvSpPr>
          <p:nvPr>
            <p:ph type="ctrTitle"/>
          </p:nvPr>
        </p:nvSpPr>
        <p:spPr>
          <a:xfrm>
            <a:off x="1516883" y="-15507"/>
            <a:ext cx="9144000" cy="806680"/>
          </a:xfrm>
        </p:spPr>
        <p:txBody>
          <a:bodyPr/>
          <a:lstStyle/>
          <a:p>
            <a:r>
              <a:rPr lang="en-US" dirty="0"/>
              <a:t>Business</a:t>
            </a:r>
          </a:p>
        </p:txBody>
      </p:sp>
      <p:sp>
        <p:nvSpPr>
          <p:cNvPr id="3" name="Subtitle 2">
            <a:extLst>
              <a:ext uri="{FF2B5EF4-FFF2-40B4-BE49-F238E27FC236}">
                <a16:creationId xmlns:a16="http://schemas.microsoft.com/office/drawing/2014/main" id="{1065AF91-15A7-41EC-99FD-1D449C2F93AD}"/>
              </a:ext>
            </a:extLst>
          </p:cNvPr>
          <p:cNvSpPr>
            <a:spLocks noGrp="1"/>
          </p:cNvSpPr>
          <p:nvPr>
            <p:ph type="subTitle" idx="1"/>
          </p:nvPr>
        </p:nvSpPr>
        <p:spPr>
          <a:xfrm>
            <a:off x="1555657" y="698114"/>
            <a:ext cx="9144000" cy="493149"/>
          </a:xfrm>
        </p:spPr>
        <p:txBody>
          <a:bodyPr/>
          <a:lstStyle/>
          <a:p>
            <a:r>
              <a:rPr lang="en-US" i="1" dirty="0"/>
              <a:t>Big Business Corporateness vs. Small Business Independence</a:t>
            </a:r>
          </a:p>
        </p:txBody>
      </p:sp>
      <p:sp>
        <p:nvSpPr>
          <p:cNvPr id="22" name="TextBox 21">
            <a:extLst>
              <a:ext uri="{FF2B5EF4-FFF2-40B4-BE49-F238E27FC236}">
                <a16:creationId xmlns:a16="http://schemas.microsoft.com/office/drawing/2014/main" id="{438A4D61-41B0-4A6D-9E70-28B256048897}"/>
              </a:ext>
            </a:extLst>
          </p:cNvPr>
          <p:cNvSpPr txBox="1"/>
          <p:nvPr/>
        </p:nvSpPr>
        <p:spPr>
          <a:xfrm rot="5400000">
            <a:off x="-38421" y="1809991"/>
            <a:ext cx="1296760" cy="707886"/>
          </a:xfrm>
          <a:prstGeom prst="rect">
            <a:avLst/>
          </a:prstGeom>
          <a:noFill/>
        </p:spPr>
        <p:txBody>
          <a:bodyPr wrap="square" rtlCol="0" anchor="ctr">
            <a:spAutoFit/>
          </a:bodyPr>
          <a:lstStyle/>
          <a:p>
            <a:pPr algn="ctr"/>
            <a:r>
              <a:rPr lang="en-US" sz="4000" b="1" dirty="0">
                <a:solidFill>
                  <a:srgbClr val="0070C0"/>
                </a:solidFill>
              </a:rPr>
              <a:t>Left</a:t>
            </a:r>
          </a:p>
        </p:txBody>
      </p:sp>
      <p:sp>
        <p:nvSpPr>
          <p:cNvPr id="26" name="TextBox 25">
            <a:extLst>
              <a:ext uri="{FF2B5EF4-FFF2-40B4-BE49-F238E27FC236}">
                <a16:creationId xmlns:a16="http://schemas.microsoft.com/office/drawing/2014/main" id="{68C4E985-173C-4531-B949-0B7C6810298C}"/>
              </a:ext>
            </a:extLst>
          </p:cNvPr>
          <p:cNvSpPr txBox="1"/>
          <p:nvPr/>
        </p:nvSpPr>
        <p:spPr>
          <a:xfrm>
            <a:off x="234709" y="3261814"/>
            <a:ext cx="750499" cy="369332"/>
          </a:xfrm>
          <a:prstGeom prst="rect">
            <a:avLst/>
          </a:prstGeom>
          <a:noFill/>
        </p:spPr>
        <p:txBody>
          <a:bodyPr wrap="square" rtlCol="0" anchor="ctr">
            <a:spAutoFit/>
          </a:bodyPr>
          <a:lstStyle/>
          <a:p>
            <a:pPr algn="ctr"/>
            <a:r>
              <a:rPr lang="en-US" b="1" dirty="0"/>
              <a:t>1790</a:t>
            </a:r>
          </a:p>
        </p:txBody>
      </p:sp>
      <p:sp>
        <p:nvSpPr>
          <p:cNvPr id="35" name="TextBox 34">
            <a:extLst>
              <a:ext uri="{FF2B5EF4-FFF2-40B4-BE49-F238E27FC236}">
                <a16:creationId xmlns:a16="http://schemas.microsoft.com/office/drawing/2014/main" id="{C2D48270-FD04-4649-AC4F-DF6B41EF008C}"/>
              </a:ext>
            </a:extLst>
          </p:cNvPr>
          <p:cNvSpPr txBox="1"/>
          <p:nvPr/>
        </p:nvSpPr>
        <p:spPr>
          <a:xfrm>
            <a:off x="756411" y="1083154"/>
            <a:ext cx="10664943" cy="369332"/>
          </a:xfrm>
          <a:prstGeom prst="rect">
            <a:avLst/>
          </a:prstGeom>
          <a:noFill/>
        </p:spPr>
        <p:txBody>
          <a:bodyPr wrap="square" rtlCol="0" anchor="ctr">
            <a:spAutoFit/>
          </a:bodyPr>
          <a:lstStyle/>
          <a:p>
            <a:r>
              <a:rPr lang="en-US" b="1" dirty="0"/>
              <a:t>U.S. has always been Government and Business in a mixed economy.  Government’s role increased unceasingly </a:t>
            </a:r>
          </a:p>
        </p:txBody>
      </p:sp>
      <p:sp>
        <p:nvSpPr>
          <p:cNvPr id="40" name="Arrow: Right 39">
            <a:extLst>
              <a:ext uri="{FF2B5EF4-FFF2-40B4-BE49-F238E27FC236}">
                <a16:creationId xmlns:a16="http://schemas.microsoft.com/office/drawing/2014/main" id="{DEC5A28E-B7D0-4264-9A57-39CB5158EC4B}"/>
              </a:ext>
            </a:extLst>
          </p:cNvPr>
          <p:cNvSpPr/>
          <p:nvPr/>
        </p:nvSpPr>
        <p:spPr>
          <a:xfrm>
            <a:off x="627690" y="2199832"/>
            <a:ext cx="11552957" cy="2901268"/>
          </a:xfrm>
          <a:prstGeom prst="rightArrow">
            <a:avLst/>
          </a:prstGeom>
          <a:no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91A2B8D-0691-4EA7-A0C5-9B9F9D6521EC}"/>
              </a:ext>
            </a:extLst>
          </p:cNvPr>
          <p:cNvSpPr txBox="1"/>
          <p:nvPr/>
        </p:nvSpPr>
        <p:spPr>
          <a:xfrm>
            <a:off x="3196977" y="6417907"/>
            <a:ext cx="5821973" cy="461665"/>
          </a:xfrm>
          <a:prstGeom prst="rect">
            <a:avLst/>
          </a:prstGeom>
          <a:noFill/>
        </p:spPr>
        <p:txBody>
          <a:bodyPr wrap="square" rtlCol="0">
            <a:spAutoFit/>
          </a:bodyPr>
          <a:lstStyle/>
          <a:p>
            <a:pPr algn="ctr"/>
            <a:r>
              <a:rPr lang="en-US" sz="2400" b="1" i="1" dirty="0"/>
              <a:t>From Laissez-Faire to Crony Capitalism </a:t>
            </a:r>
          </a:p>
        </p:txBody>
      </p:sp>
      <p:sp>
        <p:nvSpPr>
          <p:cNvPr id="59" name="TextBox 58">
            <a:extLst>
              <a:ext uri="{FF2B5EF4-FFF2-40B4-BE49-F238E27FC236}">
                <a16:creationId xmlns:a16="http://schemas.microsoft.com/office/drawing/2014/main" id="{B0A42D99-06F2-4D62-B0F7-5B617F295A04}"/>
              </a:ext>
            </a:extLst>
          </p:cNvPr>
          <p:cNvSpPr txBox="1"/>
          <p:nvPr/>
        </p:nvSpPr>
        <p:spPr>
          <a:xfrm>
            <a:off x="-7704" y="2543869"/>
            <a:ext cx="1060719" cy="369332"/>
          </a:xfrm>
          <a:prstGeom prst="rect">
            <a:avLst/>
          </a:prstGeom>
          <a:noFill/>
        </p:spPr>
        <p:txBody>
          <a:bodyPr wrap="square" rtlCol="0" anchor="ctr">
            <a:spAutoFit/>
          </a:bodyPr>
          <a:lstStyle/>
          <a:p>
            <a:pPr algn="ctr"/>
            <a:r>
              <a:rPr lang="en-US" dirty="0"/>
              <a:t>Jefferson</a:t>
            </a:r>
          </a:p>
        </p:txBody>
      </p:sp>
      <p:sp>
        <p:nvSpPr>
          <p:cNvPr id="63" name="TextBox 62">
            <a:extLst>
              <a:ext uri="{FF2B5EF4-FFF2-40B4-BE49-F238E27FC236}">
                <a16:creationId xmlns:a16="http://schemas.microsoft.com/office/drawing/2014/main" id="{365D7D83-DDBB-4B42-A9AD-E9C386B7BA6C}"/>
              </a:ext>
            </a:extLst>
          </p:cNvPr>
          <p:cNvSpPr txBox="1"/>
          <p:nvPr/>
        </p:nvSpPr>
        <p:spPr>
          <a:xfrm>
            <a:off x="-14234" y="4360847"/>
            <a:ext cx="1060719" cy="369332"/>
          </a:xfrm>
          <a:prstGeom prst="rect">
            <a:avLst/>
          </a:prstGeom>
          <a:noFill/>
        </p:spPr>
        <p:txBody>
          <a:bodyPr wrap="square" rtlCol="0" anchor="ctr">
            <a:spAutoFit/>
          </a:bodyPr>
          <a:lstStyle/>
          <a:p>
            <a:pPr algn="ctr"/>
            <a:r>
              <a:rPr lang="en-US" dirty="0"/>
              <a:t>Hamilton</a:t>
            </a:r>
          </a:p>
        </p:txBody>
      </p:sp>
      <p:cxnSp>
        <p:nvCxnSpPr>
          <p:cNvPr id="5" name="Straight Connector 4">
            <a:extLst>
              <a:ext uri="{FF2B5EF4-FFF2-40B4-BE49-F238E27FC236}">
                <a16:creationId xmlns:a16="http://schemas.microsoft.com/office/drawing/2014/main" id="{C38DBED2-9790-D77A-E07E-E6FB25E583FE}"/>
              </a:ext>
            </a:extLst>
          </p:cNvPr>
          <p:cNvCxnSpPr>
            <a:cxnSpLocks/>
          </p:cNvCxnSpPr>
          <p:nvPr/>
        </p:nvCxnSpPr>
        <p:spPr>
          <a:xfrm flipV="1">
            <a:off x="-14234" y="3414178"/>
            <a:ext cx="12206234" cy="31594"/>
          </a:xfrm>
          <a:prstGeom prst="line">
            <a:avLst/>
          </a:prstGeom>
          <a:ln w="9525" cap="flat" cmpd="sng" algn="ctr">
            <a:solidFill>
              <a:schemeClr val="accent1"/>
            </a:solidFill>
            <a:prstDash val="dash"/>
            <a:round/>
            <a:headEnd type="none" w="med" len="med"/>
            <a:tailEnd type="none" w="med" len="med"/>
          </a:ln>
          <a:effectLst>
            <a:glow rad="101600">
              <a:srgbClr val="7030A0">
                <a:alpha val="60000"/>
              </a:srgbClr>
            </a:glow>
          </a:effectLst>
        </p:spPr>
        <p:style>
          <a:lnRef idx="0">
            <a:scrgbClr r="0" g="0" b="0"/>
          </a:lnRef>
          <a:fillRef idx="0">
            <a:scrgbClr r="0" g="0" b="0"/>
          </a:fillRef>
          <a:effectRef idx="0">
            <a:scrgbClr r="0" g="0" b="0"/>
          </a:effectRef>
          <a:fontRef idx="minor">
            <a:schemeClr val="tx1"/>
          </a:fontRef>
        </p:style>
      </p:cxnSp>
      <p:sp>
        <p:nvSpPr>
          <p:cNvPr id="8" name="TextBox 7">
            <a:extLst>
              <a:ext uri="{FF2B5EF4-FFF2-40B4-BE49-F238E27FC236}">
                <a16:creationId xmlns:a16="http://schemas.microsoft.com/office/drawing/2014/main" id="{B8BC993F-823C-C1B7-2C8D-70141478DE02}"/>
              </a:ext>
            </a:extLst>
          </p:cNvPr>
          <p:cNvSpPr txBox="1"/>
          <p:nvPr/>
        </p:nvSpPr>
        <p:spPr>
          <a:xfrm rot="5400000">
            <a:off x="10927268" y="1827091"/>
            <a:ext cx="1296760" cy="707886"/>
          </a:xfrm>
          <a:prstGeom prst="rect">
            <a:avLst/>
          </a:prstGeom>
          <a:noFill/>
        </p:spPr>
        <p:txBody>
          <a:bodyPr wrap="square" rtlCol="0" anchor="ctr">
            <a:spAutoFit/>
          </a:bodyPr>
          <a:lstStyle/>
          <a:p>
            <a:pPr algn="ctr"/>
            <a:r>
              <a:rPr lang="en-US" sz="4000" b="1" dirty="0">
                <a:solidFill>
                  <a:srgbClr val="0070C0"/>
                </a:solidFill>
              </a:rPr>
              <a:t>Left</a:t>
            </a:r>
          </a:p>
        </p:txBody>
      </p:sp>
      <p:sp>
        <p:nvSpPr>
          <p:cNvPr id="9" name="TextBox 8">
            <a:extLst>
              <a:ext uri="{FF2B5EF4-FFF2-40B4-BE49-F238E27FC236}">
                <a16:creationId xmlns:a16="http://schemas.microsoft.com/office/drawing/2014/main" id="{24F15247-9E4B-2562-EF09-585547053978}"/>
              </a:ext>
            </a:extLst>
          </p:cNvPr>
          <p:cNvSpPr txBox="1"/>
          <p:nvPr/>
        </p:nvSpPr>
        <p:spPr>
          <a:xfrm rot="5400000">
            <a:off x="-38421" y="5010405"/>
            <a:ext cx="1296760" cy="707886"/>
          </a:xfrm>
          <a:prstGeom prst="rect">
            <a:avLst/>
          </a:prstGeom>
          <a:noFill/>
        </p:spPr>
        <p:txBody>
          <a:bodyPr wrap="square" rtlCol="0" anchor="ctr">
            <a:spAutoFit/>
          </a:bodyPr>
          <a:lstStyle/>
          <a:p>
            <a:pPr algn="ctr"/>
            <a:r>
              <a:rPr lang="en-US" sz="4000" b="1" dirty="0">
                <a:solidFill>
                  <a:srgbClr val="FF0000"/>
                </a:solidFill>
              </a:rPr>
              <a:t>Right</a:t>
            </a:r>
          </a:p>
        </p:txBody>
      </p:sp>
      <p:sp>
        <p:nvSpPr>
          <p:cNvPr id="10" name="TextBox 9">
            <a:extLst>
              <a:ext uri="{FF2B5EF4-FFF2-40B4-BE49-F238E27FC236}">
                <a16:creationId xmlns:a16="http://schemas.microsoft.com/office/drawing/2014/main" id="{BC54FDCD-E60D-A20C-316B-BD4E43E107F9}"/>
              </a:ext>
            </a:extLst>
          </p:cNvPr>
          <p:cNvSpPr txBox="1"/>
          <p:nvPr/>
        </p:nvSpPr>
        <p:spPr>
          <a:xfrm rot="5400000">
            <a:off x="10927268" y="4942598"/>
            <a:ext cx="1296760" cy="707886"/>
          </a:xfrm>
          <a:prstGeom prst="rect">
            <a:avLst/>
          </a:prstGeom>
          <a:noFill/>
        </p:spPr>
        <p:txBody>
          <a:bodyPr wrap="square" rtlCol="0" anchor="ctr">
            <a:spAutoFit/>
          </a:bodyPr>
          <a:lstStyle/>
          <a:p>
            <a:pPr algn="ctr"/>
            <a:r>
              <a:rPr lang="en-US" sz="4000" b="1" dirty="0">
                <a:solidFill>
                  <a:srgbClr val="FF0000"/>
                </a:solidFill>
              </a:rPr>
              <a:t>Right</a:t>
            </a:r>
          </a:p>
        </p:txBody>
      </p:sp>
      <p:sp>
        <p:nvSpPr>
          <p:cNvPr id="11" name="TextBox 10">
            <a:extLst>
              <a:ext uri="{FF2B5EF4-FFF2-40B4-BE49-F238E27FC236}">
                <a16:creationId xmlns:a16="http://schemas.microsoft.com/office/drawing/2014/main" id="{D4A056CA-234B-51FF-9D10-6EC2134A52D4}"/>
              </a:ext>
            </a:extLst>
          </p:cNvPr>
          <p:cNvSpPr txBox="1"/>
          <p:nvPr/>
        </p:nvSpPr>
        <p:spPr>
          <a:xfrm>
            <a:off x="3855711" y="3261814"/>
            <a:ext cx="750499" cy="369332"/>
          </a:xfrm>
          <a:prstGeom prst="rect">
            <a:avLst/>
          </a:prstGeom>
          <a:noFill/>
        </p:spPr>
        <p:txBody>
          <a:bodyPr wrap="square" rtlCol="0" anchor="ctr">
            <a:spAutoFit/>
          </a:bodyPr>
          <a:lstStyle/>
          <a:p>
            <a:pPr algn="ctr"/>
            <a:r>
              <a:rPr lang="en-US" b="1" dirty="0"/>
              <a:t>1870</a:t>
            </a:r>
          </a:p>
        </p:txBody>
      </p:sp>
      <p:sp>
        <p:nvSpPr>
          <p:cNvPr id="12" name="TextBox 11">
            <a:extLst>
              <a:ext uri="{FF2B5EF4-FFF2-40B4-BE49-F238E27FC236}">
                <a16:creationId xmlns:a16="http://schemas.microsoft.com/office/drawing/2014/main" id="{06A0D3CA-230F-2666-BDA9-C3F34EB0367C}"/>
              </a:ext>
            </a:extLst>
          </p:cNvPr>
          <p:cNvSpPr txBox="1"/>
          <p:nvPr/>
        </p:nvSpPr>
        <p:spPr>
          <a:xfrm>
            <a:off x="2064551" y="3261814"/>
            <a:ext cx="750499" cy="369332"/>
          </a:xfrm>
          <a:prstGeom prst="rect">
            <a:avLst/>
          </a:prstGeom>
          <a:noFill/>
        </p:spPr>
        <p:txBody>
          <a:bodyPr wrap="square" rtlCol="0" anchor="ctr">
            <a:spAutoFit/>
          </a:bodyPr>
          <a:lstStyle/>
          <a:p>
            <a:pPr algn="ctr"/>
            <a:r>
              <a:rPr lang="en-US" b="1" dirty="0"/>
              <a:t>1830</a:t>
            </a:r>
          </a:p>
        </p:txBody>
      </p:sp>
      <p:sp>
        <p:nvSpPr>
          <p:cNvPr id="13" name="TextBox 12">
            <a:extLst>
              <a:ext uri="{FF2B5EF4-FFF2-40B4-BE49-F238E27FC236}">
                <a16:creationId xmlns:a16="http://schemas.microsoft.com/office/drawing/2014/main" id="{A1FADAD3-16D7-68DD-1967-B968472FD91E}"/>
              </a:ext>
            </a:extLst>
          </p:cNvPr>
          <p:cNvSpPr txBox="1"/>
          <p:nvPr/>
        </p:nvSpPr>
        <p:spPr>
          <a:xfrm>
            <a:off x="1120351" y="3261814"/>
            <a:ext cx="750499" cy="369332"/>
          </a:xfrm>
          <a:prstGeom prst="rect">
            <a:avLst/>
          </a:prstGeom>
          <a:noFill/>
        </p:spPr>
        <p:txBody>
          <a:bodyPr wrap="square" rtlCol="0" anchor="ctr">
            <a:spAutoFit/>
          </a:bodyPr>
          <a:lstStyle/>
          <a:p>
            <a:pPr algn="ctr"/>
            <a:r>
              <a:rPr lang="en-US" b="1" dirty="0"/>
              <a:t>1810</a:t>
            </a:r>
          </a:p>
        </p:txBody>
      </p:sp>
      <p:sp>
        <p:nvSpPr>
          <p:cNvPr id="14" name="TextBox 13">
            <a:extLst>
              <a:ext uri="{FF2B5EF4-FFF2-40B4-BE49-F238E27FC236}">
                <a16:creationId xmlns:a16="http://schemas.microsoft.com/office/drawing/2014/main" id="{921958CE-687A-23F0-C274-FC9EAFB3E739}"/>
              </a:ext>
            </a:extLst>
          </p:cNvPr>
          <p:cNvSpPr txBox="1"/>
          <p:nvPr/>
        </p:nvSpPr>
        <p:spPr>
          <a:xfrm>
            <a:off x="11209869" y="3261814"/>
            <a:ext cx="750499" cy="369332"/>
          </a:xfrm>
          <a:prstGeom prst="rect">
            <a:avLst/>
          </a:prstGeom>
          <a:noFill/>
        </p:spPr>
        <p:txBody>
          <a:bodyPr wrap="square" rtlCol="0" anchor="ctr">
            <a:spAutoFit/>
          </a:bodyPr>
          <a:lstStyle/>
          <a:p>
            <a:pPr algn="ctr"/>
            <a:r>
              <a:rPr lang="en-US" b="1" dirty="0"/>
              <a:t>2020</a:t>
            </a:r>
          </a:p>
        </p:txBody>
      </p:sp>
      <p:sp>
        <p:nvSpPr>
          <p:cNvPr id="15" name="TextBox 14">
            <a:extLst>
              <a:ext uri="{FF2B5EF4-FFF2-40B4-BE49-F238E27FC236}">
                <a16:creationId xmlns:a16="http://schemas.microsoft.com/office/drawing/2014/main" id="{4E0543D6-BD48-DE90-7812-E49778A9202A}"/>
              </a:ext>
            </a:extLst>
          </p:cNvPr>
          <p:cNvSpPr txBox="1"/>
          <p:nvPr/>
        </p:nvSpPr>
        <p:spPr>
          <a:xfrm>
            <a:off x="10259014" y="3261814"/>
            <a:ext cx="750499" cy="369332"/>
          </a:xfrm>
          <a:prstGeom prst="rect">
            <a:avLst/>
          </a:prstGeom>
          <a:noFill/>
        </p:spPr>
        <p:txBody>
          <a:bodyPr wrap="square" rtlCol="0" anchor="ctr">
            <a:spAutoFit/>
          </a:bodyPr>
          <a:lstStyle/>
          <a:p>
            <a:pPr algn="ctr"/>
            <a:r>
              <a:rPr lang="en-US" b="1" dirty="0"/>
              <a:t>2010</a:t>
            </a:r>
          </a:p>
        </p:txBody>
      </p:sp>
      <p:sp>
        <p:nvSpPr>
          <p:cNvPr id="16" name="TextBox 15">
            <a:extLst>
              <a:ext uri="{FF2B5EF4-FFF2-40B4-BE49-F238E27FC236}">
                <a16:creationId xmlns:a16="http://schemas.microsoft.com/office/drawing/2014/main" id="{79655929-BB36-5C65-AF81-022DD0EB1EB6}"/>
              </a:ext>
            </a:extLst>
          </p:cNvPr>
          <p:cNvSpPr txBox="1"/>
          <p:nvPr/>
        </p:nvSpPr>
        <p:spPr>
          <a:xfrm>
            <a:off x="9353732" y="3261814"/>
            <a:ext cx="750499" cy="369332"/>
          </a:xfrm>
          <a:prstGeom prst="rect">
            <a:avLst/>
          </a:prstGeom>
          <a:noFill/>
        </p:spPr>
        <p:txBody>
          <a:bodyPr wrap="square" rtlCol="0" anchor="ctr">
            <a:spAutoFit/>
          </a:bodyPr>
          <a:lstStyle/>
          <a:p>
            <a:pPr algn="ctr"/>
            <a:r>
              <a:rPr lang="en-US" b="1" dirty="0"/>
              <a:t>1990</a:t>
            </a:r>
          </a:p>
        </p:txBody>
      </p:sp>
      <p:sp>
        <p:nvSpPr>
          <p:cNvPr id="17" name="TextBox 16">
            <a:extLst>
              <a:ext uri="{FF2B5EF4-FFF2-40B4-BE49-F238E27FC236}">
                <a16:creationId xmlns:a16="http://schemas.microsoft.com/office/drawing/2014/main" id="{20B021A2-3E03-F8BD-8DA7-A3878A1952AE}"/>
              </a:ext>
            </a:extLst>
          </p:cNvPr>
          <p:cNvSpPr txBox="1"/>
          <p:nvPr/>
        </p:nvSpPr>
        <p:spPr>
          <a:xfrm>
            <a:off x="7538023" y="3261814"/>
            <a:ext cx="750499" cy="369332"/>
          </a:xfrm>
          <a:prstGeom prst="rect">
            <a:avLst/>
          </a:prstGeom>
          <a:noFill/>
        </p:spPr>
        <p:txBody>
          <a:bodyPr wrap="square" rtlCol="0" anchor="ctr">
            <a:spAutoFit/>
          </a:bodyPr>
          <a:lstStyle/>
          <a:p>
            <a:pPr algn="ctr"/>
            <a:r>
              <a:rPr lang="en-US" b="1" dirty="0"/>
              <a:t>1950</a:t>
            </a:r>
          </a:p>
        </p:txBody>
      </p:sp>
      <p:sp>
        <p:nvSpPr>
          <p:cNvPr id="18" name="TextBox 17">
            <a:extLst>
              <a:ext uri="{FF2B5EF4-FFF2-40B4-BE49-F238E27FC236}">
                <a16:creationId xmlns:a16="http://schemas.microsoft.com/office/drawing/2014/main" id="{68EEB78E-8A2F-893C-7D1F-C36147F364AB}"/>
              </a:ext>
            </a:extLst>
          </p:cNvPr>
          <p:cNvSpPr txBox="1"/>
          <p:nvPr/>
        </p:nvSpPr>
        <p:spPr>
          <a:xfrm>
            <a:off x="5732715" y="3261814"/>
            <a:ext cx="750499" cy="369332"/>
          </a:xfrm>
          <a:prstGeom prst="rect">
            <a:avLst/>
          </a:prstGeom>
          <a:noFill/>
        </p:spPr>
        <p:txBody>
          <a:bodyPr wrap="square" rtlCol="0" anchor="ctr">
            <a:spAutoFit/>
          </a:bodyPr>
          <a:lstStyle/>
          <a:p>
            <a:pPr algn="ctr"/>
            <a:r>
              <a:rPr lang="en-US" b="1" dirty="0"/>
              <a:t>1910</a:t>
            </a:r>
          </a:p>
        </p:txBody>
      </p:sp>
      <p:sp>
        <p:nvSpPr>
          <p:cNvPr id="19" name="TextBox 18">
            <a:extLst>
              <a:ext uri="{FF2B5EF4-FFF2-40B4-BE49-F238E27FC236}">
                <a16:creationId xmlns:a16="http://schemas.microsoft.com/office/drawing/2014/main" id="{3B0DEBF2-8B47-5234-E4F2-758337193ECE}"/>
              </a:ext>
            </a:extLst>
          </p:cNvPr>
          <p:cNvSpPr txBox="1"/>
          <p:nvPr/>
        </p:nvSpPr>
        <p:spPr>
          <a:xfrm>
            <a:off x="4789072" y="3261814"/>
            <a:ext cx="750499" cy="369332"/>
          </a:xfrm>
          <a:prstGeom prst="rect">
            <a:avLst/>
          </a:prstGeom>
          <a:noFill/>
        </p:spPr>
        <p:txBody>
          <a:bodyPr wrap="square" rtlCol="0" anchor="ctr">
            <a:spAutoFit/>
          </a:bodyPr>
          <a:lstStyle/>
          <a:p>
            <a:pPr algn="ctr"/>
            <a:r>
              <a:rPr lang="en-US" b="1" dirty="0"/>
              <a:t>1890</a:t>
            </a:r>
          </a:p>
        </p:txBody>
      </p:sp>
      <p:sp>
        <p:nvSpPr>
          <p:cNvPr id="20" name="TextBox 19">
            <a:extLst>
              <a:ext uri="{FF2B5EF4-FFF2-40B4-BE49-F238E27FC236}">
                <a16:creationId xmlns:a16="http://schemas.microsoft.com/office/drawing/2014/main" id="{95ACDDD7-1BF3-BB48-C0E9-255AF1A06BD2}"/>
              </a:ext>
            </a:extLst>
          </p:cNvPr>
          <p:cNvSpPr txBox="1"/>
          <p:nvPr/>
        </p:nvSpPr>
        <p:spPr>
          <a:xfrm>
            <a:off x="2975083" y="3261814"/>
            <a:ext cx="750499" cy="369332"/>
          </a:xfrm>
          <a:prstGeom prst="rect">
            <a:avLst/>
          </a:prstGeom>
          <a:noFill/>
        </p:spPr>
        <p:txBody>
          <a:bodyPr wrap="square" rtlCol="0" anchor="ctr">
            <a:spAutoFit/>
          </a:bodyPr>
          <a:lstStyle/>
          <a:p>
            <a:pPr algn="ctr"/>
            <a:r>
              <a:rPr lang="en-US" b="1" dirty="0"/>
              <a:t>1850</a:t>
            </a:r>
          </a:p>
        </p:txBody>
      </p:sp>
      <p:sp>
        <p:nvSpPr>
          <p:cNvPr id="36" name="TextBox 35">
            <a:extLst>
              <a:ext uri="{FF2B5EF4-FFF2-40B4-BE49-F238E27FC236}">
                <a16:creationId xmlns:a16="http://schemas.microsoft.com/office/drawing/2014/main" id="{C5B62A30-ECE6-B86B-EF4D-068027665523}"/>
              </a:ext>
            </a:extLst>
          </p:cNvPr>
          <p:cNvSpPr txBox="1"/>
          <p:nvPr/>
        </p:nvSpPr>
        <p:spPr>
          <a:xfrm>
            <a:off x="8448450" y="3261814"/>
            <a:ext cx="750499" cy="369332"/>
          </a:xfrm>
          <a:prstGeom prst="rect">
            <a:avLst/>
          </a:prstGeom>
          <a:noFill/>
        </p:spPr>
        <p:txBody>
          <a:bodyPr wrap="square" rtlCol="0" anchor="ctr">
            <a:spAutoFit/>
          </a:bodyPr>
          <a:lstStyle/>
          <a:p>
            <a:pPr algn="ctr"/>
            <a:r>
              <a:rPr lang="en-US" b="1" dirty="0"/>
              <a:t>1970</a:t>
            </a:r>
          </a:p>
        </p:txBody>
      </p:sp>
      <p:sp>
        <p:nvSpPr>
          <p:cNvPr id="37" name="TextBox 36">
            <a:extLst>
              <a:ext uri="{FF2B5EF4-FFF2-40B4-BE49-F238E27FC236}">
                <a16:creationId xmlns:a16="http://schemas.microsoft.com/office/drawing/2014/main" id="{0936CC0B-913A-1DA9-12B0-5814ECB9FA17}"/>
              </a:ext>
            </a:extLst>
          </p:cNvPr>
          <p:cNvSpPr txBox="1"/>
          <p:nvPr/>
        </p:nvSpPr>
        <p:spPr>
          <a:xfrm>
            <a:off x="6609955" y="3261814"/>
            <a:ext cx="750499" cy="369332"/>
          </a:xfrm>
          <a:prstGeom prst="rect">
            <a:avLst/>
          </a:prstGeom>
          <a:noFill/>
        </p:spPr>
        <p:txBody>
          <a:bodyPr wrap="square" rtlCol="0" anchor="ctr">
            <a:spAutoFit/>
          </a:bodyPr>
          <a:lstStyle/>
          <a:p>
            <a:pPr algn="ctr"/>
            <a:r>
              <a:rPr lang="en-US" b="1" dirty="0"/>
              <a:t>1930</a:t>
            </a:r>
          </a:p>
        </p:txBody>
      </p:sp>
      <p:sp>
        <p:nvSpPr>
          <p:cNvPr id="4" name="TextBox 3">
            <a:extLst>
              <a:ext uri="{FF2B5EF4-FFF2-40B4-BE49-F238E27FC236}">
                <a16:creationId xmlns:a16="http://schemas.microsoft.com/office/drawing/2014/main" id="{0130A2FF-D61A-3100-FDCD-C6A6B53F5965}"/>
              </a:ext>
            </a:extLst>
          </p:cNvPr>
          <p:cNvSpPr txBox="1"/>
          <p:nvPr/>
        </p:nvSpPr>
        <p:spPr>
          <a:xfrm>
            <a:off x="1324338" y="2344399"/>
            <a:ext cx="9567250" cy="646331"/>
          </a:xfrm>
          <a:prstGeom prst="rect">
            <a:avLst/>
          </a:prstGeom>
          <a:noFill/>
        </p:spPr>
        <p:txBody>
          <a:bodyPr wrap="square" rtlCol="0" anchor="ctr">
            <a:spAutoFit/>
          </a:bodyPr>
          <a:lstStyle/>
          <a:p>
            <a:r>
              <a:rPr lang="en-US" b="1" dirty="0">
                <a:solidFill>
                  <a:srgbClr val="FF0000"/>
                </a:solidFill>
              </a:rPr>
              <a:t>Post WW 2: Governments at every level become major employer, purchaser of goods and services 		and the Regulatory State</a:t>
            </a:r>
          </a:p>
        </p:txBody>
      </p:sp>
      <p:sp>
        <p:nvSpPr>
          <p:cNvPr id="69" name="Star: 5 Points 68">
            <a:extLst>
              <a:ext uri="{FF2B5EF4-FFF2-40B4-BE49-F238E27FC236}">
                <a16:creationId xmlns:a16="http://schemas.microsoft.com/office/drawing/2014/main" id="{EE9BBE13-DD81-C1B0-7A3F-472E8F35CF00}"/>
              </a:ext>
            </a:extLst>
          </p:cNvPr>
          <p:cNvSpPr/>
          <p:nvPr/>
        </p:nvSpPr>
        <p:spPr>
          <a:xfrm>
            <a:off x="3695782" y="3280362"/>
            <a:ext cx="337253" cy="29931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Star: 5 Points 78">
            <a:extLst>
              <a:ext uri="{FF2B5EF4-FFF2-40B4-BE49-F238E27FC236}">
                <a16:creationId xmlns:a16="http://schemas.microsoft.com/office/drawing/2014/main" id="{609319A5-27E0-90C9-3BA4-4F3FD1D2074F}"/>
              </a:ext>
            </a:extLst>
          </p:cNvPr>
          <p:cNvSpPr/>
          <p:nvPr/>
        </p:nvSpPr>
        <p:spPr>
          <a:xfrm>
            <a:off x="7040196" y="3444110"/>
            <a:ext cx="337253" cy="29931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Star: 5 Points 79">
            <a:extLst>
              <a:ext uri="{FF2B5EF4-FFF2-40B4-BE49-F238E27FC236}">
                <a16:creationId xmlns:a16="http://schemas.microsoft.com/office/drawing/2014/main" id="{6BD8FCD0-B173-DE5D-3AE6-7D3A597EFD1B}"/>
              </a:ext>
            </a:extLst>
          </p:cNvPr>
          <p:cNvSpPr/>
          <p:nvPr/>
        </p:nvSpPr>
        <p:spPr>
          <a:xfrm>
            <a:off x="7433146" y="3250745"/>
            <a:ext cx="337253" cy="29931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Star: 5 Points 80">
            <a:extLst>
              <a:ext uri="{FF2B5EF4-FFF2-40B4-BE49-F238E27FC236}">
                <a16:creationId xmlns:a16="http://schemas.microsoft.com/office/drawing/2014/main" id="{FCDFB254-84E0-EEB5-C4EB-77A63D4A06F6}"/>
              </a:ext>
            </a:extLst>
          </p:cNvPr>
          <p:cNvSpPr/>
          <p:nvPr/>
        </p:nvSpPr>
        <p:spPr>
          <a:xfrm>
            <a:off x="6321226" y="3297679"/>
            <a:ext cx="337253" cy="29931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Star: 5 Points 81">
            <a:extLst>
              <a:ext uri="{FF2B5EF4-FFF2-40B4-BE49-F238E27FC236}">
                <a16:creationId xmlns:a16="http://schemas.microsoft.com/office/drawing/2014/main" id="{496E8386-BC2F-148A-7B4B-1E390C978207}"/>
              </a:ext>
            </a:extLst>
          </p:cNvPr>
          <p:cNvSpPr/>
          <p:nvPr/>
        </p:nvSpPr>
        <p:spPr>
          <a:xfrm>
            <a:off x="8337056" y="3297679"/>
            <a:ext cx="337253" cy="29931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D1F15E57-3BC7-821A-D884-8C1990879687}"/>
              </a:ext>
            </a:extLst>
          </p:cNvPr>
          <p:cNvSpPr txBox="1"/>
          <p:nvPr/>
        </p:nvSpPr>
        <p:spPr>
          <a:xfrm rot="3336314">
            <a:off x="6494896" y="3280861"/>
            <a:ext cx="1803810" cy="369332"/>
          </a:xfrm>
          <a:prstGeom prst="rect">
            <a:avLst/>
          </a:prstGeom>
          <a:noFill/>
        </p:spPr>
        <p:txBody>
          <a:bodyPr wrap="square" rtlCol="0" anchor="ctr">
            <a:spAutoFit/>
          </a:bodyPr>
          <a:lstStyle/>
          <a:p>
            <a:pPr algn="ctr"/>
            <a:r>
              <a:rPr lang="en-US" b="1" dirty="0">
                <a:solidFill>
                  <a:srgbClr val="FF0000"/>
                </a:solidFill>
              </a:rPr>
              <a:t>New Deal</a:t>
            </a:r>
          </a:p>
        </p:txBody>
      </p:sp>
      <p:sp>
        <p:nvSpPr>
          <p:cNvPr id="29" name="TextBox 28">
            <a:extLst>
              <a:ext uri="{FF2B5EF4-FFF2-40B4-BE49-F238E27FC236}">
                <a16:creationId xmlns:a16="http://schemas.microsoft.com/office/drawing/2014/main" id="{41EE8AEC-F4D2-3BD4-6700-F7E56E58F0FB}"/>
              </a:ext>
            </a:extLst>
          </p:cNvPr>
          <p:cNvSpPr txBox="1"/>
          <p:nvPr/>
        </p:nvSpPr>
        <p:spPr>
          <a:xfrm>
            <a:off x="4950735" y="2915688"/>
            <a:ext cx="1728510" cy="523220"/>
          </a:xfrm>
          <a:prstGeom prst="rect">
            <a:avLst/>
          </a:prstGeom>
          <a:noFill/>
        </p:spPr>
        <p:txBody>
          <a:bodyPr wrap="square" rtlCol="0" anchor="ctr">
            <a:spAutoFit/>
          </a:bodyPr>
          <a:lstStyle/>
          <a:p>
            <a:pPr algn="ctr"/>
            <a:r>
              <a:rPr lang="en-US" sz="1400" b="1" dirty="0">
                <a:solidFill>
                  <a:srgbClr val="CC00FF"/>
                </a:solidFill>
              </a:rPr>
              <a:t>Progressive Movement </a:t>
            </a:r>
          </a:p>
        </p:txBody>
      </p:sp>
      <p:sp>
        <p:nvSpPr>
          <p:cNvPr id="41" name="TextBox 40">
            <a:extLst>
              <a:ext uri="{FF2B5EF4-FFF2-40B4-BE49-F238E27FC236}">
                <a16:creationId xmlns:a16="http://schemas.microsoft.com/office/drawing/2014/main" id="{4A47B07C-8934-B7D5-F674-346077303866}"/>
              </a:ext>
            </a:extLst>
          </p:cNvPr>
          <p:cNvSpPr txBox="1"/>
          <p:nvPr/>
        </p:nvSpPr>
        <p:spPr>
          <a:xfrm>
            <a:off x="4245985" y="3061681"/>
            <a:ext cx="982488" cy="307777"/>
          </a:xfrm>
          <a:prstGeom prst="rect">
            <a:avLst/>
          </a:prstGeom>
          <a:noFill/>
        </p:spPr>
        <p:txBody>
          <a:bodyPr wrap="square" rtlCol="0" anchor="ctr">
            <a:spAutoFit/>
          </a:bodyPr>
          <a:lstStyle/>
          <a:p>
            <a:pPr algn="ctr"/>
            <a:r>
              <a:rPr lang="en-US" sz="1400" b="1" dirty="0">
                <a:solidFill>
                  <a:srgbClr val="CC00FF"/>
                </a:solidFill>
              </a:rPr>
              <a:t>Anti-Trust</a:t>
            </a:r>
          </a:p>
        </p:txBody>
      </p:sp>
      <p:sp>
        <p:nvSpPr>
          <p:cNvPr id="43" name="TextBox 42">
            <a:extLst>
              <a:ext uri="{FF2B5EF4-FFF2-40B4-BE49-F238E27FC236}">
                <a16:creationId xmlns:a16="http://schemas.microsoft.com/office/drawing/2014/main" id="{55ACE1F1-8B5F-B002-0D56-0EFF0F50421B}"/>
              </a:ext>
            </a:extLst>
          </p:cNvPr>
          <p:cNvSpPr txBox="1"/>
          <p:nvPr/>
        </p:nvSpPr>
        <p:spPr>
          <a:xfrm>
            <a:off x="9894026" y="2913227"/>
            <a:ext cx="907433" cy="523220"/>
          </a:xfrm>
          <a:prstGeom prst="rect">
            <a:avLst/>
          </a:prstGeom>
          <a:noFill/>
        </p:spPr>
        <p:txBody>
          <a:bodyPr wrap="square" rtlCol="0" anchor="ctr">
            <a:spAutoFit/>
          </a:bodyPr>
          <a:lstStyle/>
          <a:p>
            <a:pPr algn="ctr"/>
            <a:r>
              <a:rPr lang="en-US" sz="1400" b="1" dirty="0">
                <a:solidFill>
                  <a:srgbClr val="CC00FF"/>
                </a:solidFill>
              </a:rPr>
              <a:t>Greens Cult</a:t>
            </a:r>
          </a:p>
        </p:txBody>
      </p:sp>
      <p:sp>
        <p:nvSpPr>
          <p:cNvPr id="44" name="TextBox 43">
            <a:extLst>
              <a:ext uri="{FF2B5EF4-FFF2-40B4-BE49-F238E27FC236}">
                <a16:creationId xmlns:a16="http://schemas.microsoft.com/office/drawing/2014/main" id="{8DC7D1FC-65D3-E7F1-CA69-322C53BA548A}"/>
              </a:ext>
            </a:extLst>
          </p:cNvPr>
          <p:cNvSpPr txBox="1"/>
          <p:nvPr/>
        </p:nvSpPr>
        <p:spPr>
          <a:xfrm>
            <a:off x="4395187" y="4688216"/>
            <a:ext cx="6530544" cy="369332"/>
          </a:xfrm>
          <a:prstGeom prst="rect">
            <a:avLst/>
          </a:prstGeom>
          <a:noFill/>
        </p:spPr>
        <p:txBody>
          <a:bodyPr wrap="square" rtlCol="0" anchor="ctr">
            <a:spAutoFit/>
          </a:bodyPr>
          <a:lstStyle/>
          <a:p>
            <a:r>
              <a:rPr lang="en-US" b="1" dirty="0"/>
              <a:t>1970s: Racial shakedowns of big corporations</a:t>
            </a:r>
          </a:p>
        </p:txBody>
      </p:sp>
      <p:sp>
        <p:nvSpPr>
          <p:cNvPr id="47" name="TextBox 46">
            <a:extLst>
              <a:ext uri="{FF2B5EF4-FFF2-40B4-BE49-F238E27FC236}">
                <a16:creationId xmlns:a16="http://schemas.microsoft.com/office/drawing/2014/main" id="{7B51EAB0-2BBC-A8D1-854A-BD988F08BAAE}"/>
              </a:ext>
            </a:extLst>
          </p:cNvPr>
          <p:cNvSpPr txBox="1"/>
          <p:nvPr/>
        </p:nvSpPr>
        <p:spPr>
          <a:xfrm>
            <a:off x="8658082" y="3603626"/>
            <a:ext cx="1093679" cy="307777"/>
          </a:xfrm>
          <a:prstGeom prst="rect">
            <a:avLst/>
          </a:prstGeom>
          <a:noFill/>
        </p:spPr>
        <p:txBody>
          <a:bodyPr wrap="square" rtlCol="0" anchor="ctr">
            <a:spAutoFit/>
          </a:bodyPr>
          <a:lstStyle/>
          <a:p>
            <a:pPr algn="ctr"/>
            <a:r>
              <a:rPr lang="en-US" sz="1400" b="1" dirty="0">
                <a:solidFill>
                  <a:srgbClr val="CC00FF"/>
                </a:solidFill>
              </a:rPr>
              <a:t>Oil Shock</a:t>
            </a:r>
          </a:p>
        </p:txBody>
      </p:sp>
      <p:sp>
        <p:nvSpPr>
          <p:cNvPr id="54" name="TextBox 53">
            <a:extLst>
              <a:ext uri="{FF2B5EF4-FFF2-40B4-BE49-F238E27FC236}">
                <a16:creationId xmlns:a16="http://schemas.microsoft.com/office/drawing/2014/main" id="{52D71C7A-1F78-1DD2-8D42-308A41649DBA}"/>
              </a:ext>
            </a:extLst>
          </p:cNvPr>
          <p:cNvSpPr txBox="1"/>
          <p:nvPr/>
        </p:nvSpPr>
        <p:spPr>
          <a:xfrm>
            <a:off x="9303917" y="3510620"/>
            <a:ext cx="1517214" cy="738664"/>
          </a:xfrm>
          <a:prstGeom prst="rect">
            <a:avLst/>
          </a:prstGeom>
          <a:noFill/>
        </p:spPr>
        <p:txBody>
          <a:bodyPr wrap="square" rtlCol="0" anchor="ctr">
            <a:spAutoFit/>
          </a:bodyPr>
          <a:lstStyle/>
          <a:p>
            <a:pPr algn="ctr"/>
            <a:r>
              <a:rPr lang="en-US" sz="1400" b="1" dirty="0">
                <a:solidFill>
                  <a:srgbClr val="CC00FF"/>
                </a:solidFill>
              </a:rPr>
              <a:t>Globalization: </a:t>
            </a:r>
          </a:p>
          <a:p>
            <a:pPr algn="ctr"/>
            <a:r>
              <a:rPr lang="en-US" sz="1400" b="1" dirty="0">
                <a:solidFill>
                  <a:srgbClr val="CC00FF"/>
                </a:solidFill>
              </a:rPr>
              <a:t>Loss of US Industry</a:t>
            </a:r>
          </a:p>
        </p:txBody>
      </p:sp>
      <p:sp>
        <p:nvSpPr>
          <p:cNvPr id="55" name="TextBox 54">
            <a:extLst>
              <a:ext uri="{FF2B5EF4-FFF2-40B4-BE49-F238E27FC236}">
                <a16:creationId xmlns:a16="http://schemas.microsoft.com/office/drawing/2014/main" id="{75CE5883-F1B8-0855-E7FE-9E14B2CF5191}"/>
              </a:ext>
            </a:extLst>
          </p:cNvPr>
          <p:cNvSpPr txBox="1"/>
          <p:nvPr/>
        </p:nvSpPr>
        <p:spPr>
          <a:xfrm>
            <a:off x="10460550" y="2743182"/>
            <a:ext cx="1150516" cy="523220"/>
          </a:xfrm>
          <a:prstGeom prst="rect">
            <a:avLst/>
          </a:prstGeom>
          <a:noFill/>
        </p:spPr>
        <p:txBody>
          <a:bodyPr wrap="square" rtlCol="0" anchor="ctr">
            <a:spAutoFit/>
          </a:bodyPr>
          <a:lstStyle/>
          <a:p>
            <a:pPr algn="ctr"/>
            <a:r>
              <a:rPr lang="en-US" sz="1400" b="1" dirty="0">
                <a:solidFill>
                  <a:srgbClr val="CC00FF"/>
                </a:solidFill>
              </a:rPr>
              <a:t>Tech Oligarchs</a:t>
            </a:r>
          </a:p>
        </p:txBody>
      </p:sp>
      <p:sp>
        <p:nvSpPr>
          <p:cNvPr id="56" name="TextBox 55">
            <a:extLst>
              <a:ext uri="{FF2B5EF4-FFF2-40B4-BE49-F238E27FC236}">
                <a16:creationId xmlns:a16="http://schemas.microsoft.com/office/drawing/2014/main" id="{99325FCD-0E0B-9041-FCF5-0D78A149C7E0}"/>
              </a:ext>
            </a:extLst>
          </p:cNvPr>
          <p:cNvSpPr txBox="1"/>
          <p:nvPr/>
        </p:nvSpPr>
        <p:spPr>
          <a:xfrm>
            <a:off x="4113887" y="4403104"/>
            <a:ext cx="6416986" cy="369332"/>
          </a:xfrm>
          <a:prstGeom prst="rect">
            <a:avLst/>
          </a:prstGeom>
          <a:noFill/>
        </p:spPr>
        <p:txBody>
          <a:bodyPr wrap="square" rtlCol="0" anchor="ctr">
            <a:spAutoFit/>
          </a:bodyPr>
          <a:lstStyle/>
          <a:p>
            <a:r>
              <a:rPr lang="en-US" b="1" dirty="0"/>
              <a:t>1960/80s: From Equal Opportunity to Divestiture to Social Equity</a:t>
            </a:r>
          </a:p>
        </p:txBody>
      </p:sp>
      <p:sp>
        <p:nvSpPr>
          <p:cNvPr id="57" name="TextBox 56">
            <a:extLst>
              <a:ext uri="{FF2B5EF4-FFF2-40B4-BE49-F238E27FC236}">
                <a16:creationId xmlns:a16="http://schemas.microsoft.com/office/drawing/2014/main" id="{13131FF4-027A-3967-58FC-EEC8949232E8}"/>
              </a:ext>
            </a:extLst>
          </p:cNvPr>
          <p:cNvSpPr txBox="1"/>
          <p:nvPr/>
        </p:nvSpPr>
        <p:spPr>
          <a:xfrm>
            <a:off x="2156334" y="3674926"/>
            <a:ext cx="1102564" cy="307777"/>
          </a:xfrm>
          <a:prstGeom prst="rect">
            <a:avLst/>
          </a:prstGeom>
          <a:noFill/>
        </p:spPr>
        <p:txBody>
          <a:bodyPr wrap="square" rtlCol="0" anchor="ctr">
            <a:spAutoFit/>
          </a:bodyPr>
          <a:lstStyle/>
          <a:p>
            <a:pPr algn="ctr"/>
            <a:r>
              <a:rPr lang="en-US" sz="1400" b="1" dirty="0">
                <a:solidFill>
                  <a:srgbClr val="CC00FF"/>
                </a:solidFill>
              </a:rPr>
              <a:t>Unions</a:t>
            </a:r>
          </a:p>
        </p:txBody>
      </p:sp>
      <p:sp>
        <p:nvSpPr>
          <p:cNvPr id="27" name="TextBox 26">
            <a:extLst>
              <a:ext uri="{FF2B5EF4-FFF2-40B4-BE49-F238E27FC236}">
                <a16:creationId xmlns:a16="http://schemas.microsoft.com/office/drawing/2014/main" id="{AC26C7BB-B82C-D255-53E7-ADE84713EFF2}"/>
              </a:ext>
            </a:extLst>
          </p:cNvPr>
          <p:cNvSpPr txBox="1"/>
          <p:nvPr/>
        </p:nvSpPr>
        <p:spPr>
          <a:xfrm>
            <a:off x="5535044" y="4989362"/>
            <a:ext cx="4995829" cy="369332"/>
          </a:xfrm>
          <a:prstGeom prst="rect">
            <a:avLst/>
          </a:prstGeom>
          <a:noFill/>
        </p:spPr>
        <p:txBody>
          <a:bodyPr wrap="square" rtlCol="0" anchor="ctr">
            <a:spAutoFit/>
          </a:bodyPr>
          <a:lstStyle/>
          <a:p>
            <a:r>
              <a:rPr lang="en-US" b="1" dirty="0"/>
              <a:t>2020:  Pandemic submission and Trans insanity </a:t>
            </a:r>
          </a:p>
        </p:txBody>
      </p:sp>
      <p:sp>
        <p:nvSpPr>
          <p:cNvPr id="51" name="TextBox 50">
            <a:extLst>
              <a:ext uri="{FF2B5EF4-FFF2-40B4-BE49-F238E27FC236}">
                <a16:creationId xmlns:a16="http://schemas.microsoft.com/office/drawing/2014/main" id="{F6CC7CCD-4A49-0B44-553A-6A62CCF9BBE5}"/>
              </a:ext>
            </a:extLst>
          </p:cNvPr>
          <p:cNvSpPr txBox="1"/>
          <p:nvPr/>
        </p:nvSpPr>
        <p:spPr>
          <a:xfrm>
            <a:off x="8829363" y="3084141"/>
            <a:ext cx="630100" cy="307777"/>
          </a:xfrm>
          <a:prstGeom prst="rect">
            <a:avLst/>
          </a:prstGeom>
          <a:noFill/>
        </p:spPr>
        <p:txBody>
          <a:bodyPr wrap="square" rtlCol="0" anchor="ctr">
            <a:spAutoFit/>
          </a:bodyPr>
          <a:lstStyle/>
          <a:p>
            <a:pPr algn="ctr"/>
            <a:r>
              <a:rPr lang="en-US" sz="1400" b="1" dirty="0">
                <a:solidFill>
                  <a:srgbClr val="CC00FF"/>
                </a:solidFill>
              </a:rPr>
              <a:t>EPA</a:t>
            </a:r>
          </a:p>
        </p:txBody>
      </p:sp>
      <p:sp>
        <p:nvSpPr>
          <p:cNvPr id="7" name="TextBox 6">
            <a:extLst>
              <a:ext uri="{FF2B5EF4-FFF2-40B4-BE49-F238E27FC236}">
                <a16:creationId xmlns:a16="http://schemas.microsoft.com/office/drawing/2014/main" id="{6181EBB7-8E40-89DE-EFA7-4CF3D76219AF}"/>
              </a:ext>
            </a:extLst>
          </p:cNvPr>
          <p:cNvSpPr txBox="1"/>
          <p:nvPr/>
        </p:nvSpPr>
        <p:spPr>
          <a:xfrm>
            <a:off x="6058811" y="5611796"/>
            <a:ext cx="4472062" cy="369332"/>
          </a:xfrm>
          <a:prstGeom prst="rect">
            <a:avLst/>
          </a:prstGeom>
          <a:noFill/>
        </p:spPr>
        <p:txBody>
          <a:bodyPr wrap="square" rtlCol="0" anchor="ctr">
            <a:spAutoFit/>
          </a:bodyPr>
          <a:lstStyle/>
          <a:p>
            <a:r>
              <a:rPr lang="en-US" b="1" dirty="0"/>
              <a:t>Small business is 60% of the US Economy</a:t>
            </a:r>
          </a:p>
        </p:txBody>
      </p:sp>
      <p:sp>
        <p:nvSpPr>
          <p:cNvPr id="21" name="TextBox 20">
            <a:extLst>
              <a:ext uri="{FF2B5EF4-FFF2-40B4-BE49-F238E27FC236}">
                <a16:creationId xmlns:a16="http://schemas.microsoft.com/office/drawing/2014/main" id="{20D21D89-A113-C1D3-4F6B-F3A24438CAC6}"/>
              </a:ext>
            </a:extLst>
          </p:cNvPr>
          <p:cNvSpPr txBox="1"/>
          <p:nvPr/>
        </p:nvSpPr>
        <p:spPr>
          <a:xfrm>
            <a:off x="6993216" y="2860088"/>
            <a:ext cx="1100540" cy="523220"/>
          </a:xfrm>
          <a:prstGeom prst="rect">
            <a:avLst/>
          </a:prstGeom>
          <a:noFill/>
        </p:spPr>
        <p:txBody>
          <a:bodyPr wrap="square" rtlCol="0" anchor="ctr">
            <a:spAutoFit/>
          </a:bodyPr>
          <a:lstStyle/>
          <a:p>
            <a:pPr algn="ctr"/>
            <a:r>
              <a:rPr lang="en-US" sz="1400" b="1" dirty="0">
                <a:solidFill>
                  <a:srgbClr val="CC00FF"/>
                </a:solidFill>
              </a:rPr>
              <a:t>Bretton Woods</a:t>
            </a:r>
          </a:p>
        </p:txBody>
      </p:sp>
      <p:sp>
        <p:nvSpPr>
          <p:cNvPr id="23" name="TextBox 22">
            <a:extLst>
              <a:ext uri="{FF2B5EF4-FFF2-40B4-BE49-F238E27FC236}">
                <a16:creationId xmlns:a16="http://schemas.microsoft.com/office/drawing/2014/main" id="{DE204100-6647-3AED-34F8-9489CBD51FE2}"/>
              </a:ext>
            </a:extLst>
          </p:cNvPr>
          <p:cNvSpPr txBox="1"/>
          <p:nvPr/>
        </p:nvSpPr>
        <p:spPr>
          <a:xfrm>
            <a:off x="767988" y="2082194"/>
            <a:ext cx="10664942" cy="369332"/>
          </a:xfrm>
          <a:prstGeom prst="rect">
            <a:avLst/>
          </a:prstGeom>
          <a:noFill/>
        </p:spPr>
        <p:txBody>
          <a:bodyPr wrap="square" rtlCol="0">
            <a:spAutoFit/>
          </a:bodyPr>
          <a:lstStyle/>
          <a:p>
            <a:r>
              <a:rPr lang="en-US" b="1" dirty="0"/>
              <a:t> Post WW 2: Monetary stability from Bretton Woods to US dollars as international reserve currency.</a:t>
            </a:r>
            <a:endParaRPr lang="en-US" dirty="0"/>
          </a:p>
        </p:txBody>
      </p:sp>
      <p:sp>
        <p:nvSpPr>
          <p:cNvPr id="24" name="TextBox 23">
            <a:extLst>
              <a:ext uri="{FF2B5EF4-FFF2-40B4-BE49-F238E27FC236}">
                <a16:creationId xmlns:a16="http://schemas.microsoft.com/office/drawing/2014/main" id="{77F837E6-71AB-D6C1-74AE-A6D86C116F2A}"/>
              </a:ext>
            </a:extLst>
          </p:cNvPr>
          <p:cNvSpPr txBox="1"/>
          <p:nvPr/>
        </p:nvSpPr>
        <p:spPr>
          <a:xfrm>
            <a:off x="6018877" y="2677218"/>
            <a:ext cx="1289284" cy="738664"/>
          </a:xfrm>
          <a:prstGeom prst="rect">
            <a:avLst/>
          </a:prstGeom>
          <a:noFill/>
        </p:spPr>
        <p:txBody>
          <a:bodyPr wrap="square" rtlCol="0" anchor="ctr">
            <a:spAutoFit/>
          </a:bodyPr>
          <a:lstStyle/>
          <a:p>
            <a:pPr algn="ctr"/>
            <a:r>
              <a:rPr lang="en-US" sz="1400" b="1" dirty="0">
                <a:solidFill>
                  <a:srgbClr val="CC00FF"/>
                </a:solidFill>
              </a:rPr>
              <a:t>Harvard Business School</a:t>
            </a:r>
          </a:p>
        </p:txBody>
      </p:sp>
      <p:sp>
        <p:nvSpPr>
          <p:cNvPr id="28" name="TextBox 27">
            <a:extLst>
              <a:ext uri="{FF2B5EF4-FFF2-40B4-BE49-F238E27FC236}">
                <a16:creationId xmlns:a16="http://schemas.microsoft.com/office/drawing/2014/main" id="{6EC9B4DF-9C3C-02B9-CE3B-515205FB4C93}"/>
              </a:ext>
            </a:extLst>
          </p:cNvPr>
          <p:cNvSpPr txBox="1"/>
          <p:nvPr/>
        </p:nvSpPr>
        <p:spPr>
          <a:xfrm>
            <a:off x="2571389" y="1455663"/>
            <a:ext cx="7112536" cy="369332"/>
          </a:xfrm>
          <a:prstGeom prst="rect">
            <a:avLst/>
          </a:prstGeom>
          <a:noFill/>
        </p:spPr>
        <p:txBody>
          <a:bodyPr wrap="square" rtlCol="0">
            <a:spAutoFit/>
          </a:bodyPr>
          <a:lstStyle/>
          <a:p>
            <a:r>
              <a:rPr lang="en-US" b="1" dirty="0"/>
              <a:t> 20</a:t>
            </a:r>
            <a:r>
              <a:rPr lang="en-US" b="1" baseline="30000" dirty="0"/>
              <a:t>th</a:t>
            </a:r>
            <a:r>
              <a:rPr lang="en-US" b="1" dirty="0"/>
              <a:t> Century:  Creation of elites from graduate business schools </a:t>
            </a:r>
            <a:endParaRPr lang="en-US" dirty="0"/>
          </a:p>
        </p:txBody>
      </p:sp>
      <p:sp>
        <p:nvSpPr>
          <p:cNvPr id="30" name="TextBox 29">
            <a:extLst>
              <a:ext uri="{FF2B5EF4-FFF2-40B4-BE49-F238E27FC236}">
                <a16:creationId xmlns:a16="http://schemas.microsoft.com/office/drawing/2014/main" id="{75789B63-A240-75D7-9FEC-400EAFF2E1D7}"/>
              </a:ext>
            </a:extLst>
          </p:cNvPr>
          <p:cNvSpPr txBox="1"/>
          <p:nvPr/>
        </p:nvSpPr>
        <p:spPr>
          <a:xfrm>
            <a:off x="1324338" y="1762849"/>
            <a:ext cx="9567250" cy="369332"/>
          </a:xfrm>
          <a:prstGeom prst="rect">
            <a:avLst/>
          </a:prstGeom>
          <a:noFill/>
        </p:spPr>
        <p:txBody>
          <a:bodyPr wrap="square" rtlCol="0" anchor="ctr">
            <a:spAutoFit/>
          </a:bodyPr>
          <a:lstStyle/>
          <a:p>
            <a:r>
              <a:rPr lang="en-US" b="1" dirty="0">
                <a:solidFill>
                  <a:srgbClr val="FF0000"/>
                </a:solidFill>
              </a:rPr>
              <a:t>New Deal: Federal Commerce Clause extended to intervene pervasively into private businesses</a:t>
            </a:r>
          </a:p>
        </p:txBody>
      </p:sp>
      <p:sp>
        <p:nvSpPr>
          <p:cNvPr id="32" name="TextBox 31">
            <a:extLst>
              <a:ext uri="{FF2B5EF4-FFF2-40B4-BE49-F238E27FC236}">
                <a16:creationId xmlns:a16="http://schemas.microsoft.com/office/drawing/2014/main" id="{C83A9CD2-0504-8B64-DC06-6B75111470D1}"/>
              </a:ext>
            </a:extLst>
          </p:cNvPr>
          <p:cNvSpPr txBox="1"/>
          <p:nvPr/>
        </p:nvSpPr>
        <p:spPr>
          <a:xfrm>
            <a:off x="5390250" y="5308217"/>
            <a:ext cx="5140623" cy="369332"/>
          </a:xfrm>
          <a:prstGeom prst="rect">
            <a:avLst/>
          </a:prstGeom>
          <a:noFill/>
        </p:spPr>
        <p:txBody>
          <a:bodyPr wrap="square" rtlCol="0" anchor="ctr">
            <a:spAutoFit/>
          </a:bodyPr>
          <a:lstStyle/>
          <a:p>
            <a:r>
              <a:rPr lang="en-US" b="1" dirty="0"/>
              <a:t>Special interests are able to pressure corporations</a:t>
            </a:r>
          </a:p>
        </p:txBody>
      </p:sp>
      <p:sp>
        <p:nvSpPr>
          <p:cNvPr id="38" name="TextBox 37">
            <a:extLst>
              <a:ext uri="{FF2B5EF4-FFF2-40B4-BE49-F238E27FC236}">
                <a16:creationId xmlns:a16="http://schemas.microsoft.com/office/drawing/2014/main" id="{D9DF6124-DFB9-DEF7-8A34-99A4536762AE}"/>
              </a:ext>
            </a:extLst>
          </p:cNvPr>
          <p:cNvSpPr txBox="1"/>
          <p:nvPr/>
        </p:nvSpPr>
        <p:spPr>
          <a:xfrm>
            <a:off x="1535963" y="6099052"/>
            <a:ext cx="9144000" cy="369332"/>
          </a:xfrm>
          <a:prstGeom prst="rect">
            <a:avLst/>
          </a:prstGeom>
          <a:noFill/>
        </p:spPr>
        <p:txBody>
          <a:bodyPr wrap="square" rtlCol="0" anchor="ctr">
            <a:spAutoFit/>
          </a:bodyPr>
          <a:lstStyle/>
          <a:p>
            <a:r>
              <a:rPr lang="en-US" b="1" i="1" dirty="0"/>
              <a:t>Comprehensive Transitions from Agrarian Era to Industrial Era to Information Technology Era  </a:t>
            </a:r>
          </a:p>
        </p:txBody>
      </p:sp>
      <p:sp>
        <p:nvSpPr>
          <p:cNvPr id="6" name="Star: 5 Points 5">
            <a:extLst>
              <a:ext uri="{FF2B5EF4-FFF2-40B4-BE49-F238E27FC236}">
                <a16:creationId xmlns:a16="http://schemas.microsoft.com/office/drawing/2014/main" id="{CDA2CC2A-7BEE-45A3-8407-C2D969A34F11}"/>
              </a:ext>
            </a:extLst>
          </p:cNvPr>
          <p:cNvSpPr/>
          <p:nvPr/>
        </p:nvSpPr>
        <p:spPr>
          <a:xfrm>
            <a:off x="9980268" y="3263292"/>
            <a:ext cx="337253" cy="29931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25984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Arrow Connector 52">
            <a:extLst>
              <a:ext uri="{FF2B5EF4-FFF2-40B4-BE49-F238E27FC236}">
                <a16:creationId xmlns:a16="http://schemas.microsoft.com/office/drawing/2014/main" id="{AEFE36C9-2155-432A-A9AA-DBA70A68FA6C}"/>
              </a:ext>
            </a:extLst>
          </p:cNvPr>
          <p:cNvCxnSpPr>
            <a:cxnSpLocks/>
          </p:cNvCxnSpPr>
          <p:nvPr/>
        </p:nvCxnSpPr>
        <p:spPr>
          <a:xfrm>
            <a:off x="1308300" y="3423464"/>
            <a:ext cx="9975050" cy="0"/>
          </a:xfrm>
          <a:prstGeom prst="straightConnector1">
            <a:avLst/>
          </a:prstGeom>
          <a:ln w="38100">
            <a:solidFill>
              <a:schemeClr val="bg2"/>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AD17216-E4B3-4C24-B2D9-1D100DBDA5C3}"/>
              </a:ext>
            </a:extLst>
          </p:cNvPr>
          <p:cNvSpPr>
            <a:spLocks noGrp="1"/>
          </p:cNvSpPr>
          <p:nvPr>
            <p:ph type="ctrTitle"/>
          </p:nvPr>
        </p:nvSpPr>
        <p:spPr>
          <a:xfrm>
            <a:off x="1516883" y="-15507"/>
            <a:ext cx="9144000" cy="806680"/>
          </a:xfrm>
        </p:spPr>
        <p:txBody>
          <a:bodyPr/>
          <a:lstStyle/>
          <a:p>
            <a:r>
              <a:rPr lang="en-US" dirty="0"/>
              <a:t>Media</a:t>
            </a:r>
          </a:p>
        </p:txBody>
      </p:sp>
      <p:sp>
        <p:nvSpPr>
          <p:cNvPr id="3" name="Subtitle 2">
            <a:extLst>
              <a:ext uri="{FF2B5EF4-FFF2-40B4-BE49-F238E27FC236}">
                <a16:creationId xmlns:a16="http://schemas.microsoft.com/office/drawing/2014/main" id="{1065AF91-15A7-41EC-99FD-1D449C2F93AD}"/>
              </a:ext>
            </a:extLst>
          </p:cNvPr>
          <p:cNvSpPr>
            <a:spLocks noGrp="1"/>
          </p:cNvSpPr>
          <p:nvPr>
            <p:ph type="subTitle" idx="1"/>
          </p:nvPr>
        </p:nvSpPr>
        <p:spPr>
          <a:xfrm>
            <a:off x="1555657" y="698114"/>
            <a:ext cx="9144000" cy="493149"/>
          </a:xfrm>
        </p:spPr>
        <p:txBody>
          <a:bodyPr/>
          <a:lstStyle/>
          <a:p>
            <a:r>
              <a:rPr lang="en-US" i="1" dirty="0"/>
              <a:t>A Free Press Is a Constitutional Requirement </a:t>
            </a:r>
          </a:p>
        </p:txBody>
      </p:sp>
      <p:sp>
        <p:nvSpPr>
          <p:cNvPr id="22" name="TextBox 21">
            <a:extLst>
              <a:ext uri="{FF2B5EF4-FFF2-40B4-BE49-F238E27FC236}">
                <a16:creationId xmlns:a16="http://schemas.microsoft.com/office/drawing/2014/main" id="{438A4D61-41B0-4A6D-9E70-28B256048897}"/>
              </a:ext>
            </a:extLst>
          </p:cNvPr>
          <p:cNvSpPr txBox="1"/>
          <p:nvPr/>
        </p:nvSpPr>
        <p:spPr>
          <a:xfrm rot="5400000">
            <a:off x="-38421" y="1809991"/>
            <a:ext cx="1296760" cy="707886"/>
          </a:xfrm>
          <a:prstGeom prst="rect">
            <a:avLst/>
          </a:prstGeom>
          <a:noFill/>
        </p:spPr>
        <p:txBody>
          <a:bodyPr wrap="square" rtlCol="0" anchor="ctr">
            <a:spAutoFit/>
          </a:bodyPr>
          <a:lstStyle/>
          <a:p>
            <a:pPr algn="ctr"/>
            <a:r>
              <a:rPr lang="en-US" sz="4000" b="1" dirty="0">
                <a:solidFill>
                  <a:srgbClr val="0070C0"/>
                </a:solidFill>
              </a:rPr>
              <a:t>Left</a:t>
            </a:r>
          </a:p>
        </p:txBody>
      </p:sp>
      <p:sp>
        <p:nvSpPr>
          <p:cNvPr id="26" name="TextBox 25">
            <a:extLst>
              <a:ext uri="{FF2B5EF4-FFF2-40B4-BE49-F238E27FC236}">
                <a16:creationId xmlns:a16="http://schemas.microsoft.com/office/drawing/2014/main" id="{68C4E985-173C-4531-B949-0B7C6810298C}"/>
              </a:ext>
            </a:extLst>
          </p:cNvPr>
          <p:cNvSpPr txBox="1"/>
          <p:nvPr/>
        </p:nvSpPr>
        <p:spPr>
          <a:xfrm>
            <a:off x="234709" y="3261814"/>
            <a:ext cx="750499" cy="369332"/>
          </a:xfrm>
          <a:prstGeom prst="rect">
            <a:avLst/>
          </a:prstGeom>
          <a:noFill/>
        </p:spPr>
        <p:txBody>
          <a:bodyPr wrap="square" rtlCol="0" anchor="ctr">
            <a:spAutoFit/>
          </a:bodyPr>
          <a:lstStyle/>
          <a:p>
            <a:pPr algn="ctr"/>
            <a:r>
              <a:rPr lang="en-US" b="1" dirty="0"/>
              <a:t>1790</a:t>
            </a:r>
          </a:p>
        </p:txBody>
      </p:sp>
      <p:sp>
        <p:nvSpPr>
          <p:cNvPr id="35" name="TextBox 34">
            <a:extLst>
              <a:ext uri="{FF2B5EF4-FFF2-40B4-BE49-F238E27FC236}">
                <a16:creationId xmlns:a16="http://schemas.microsoft.com/office/drawing/2014/main" id="{C2D48270-FD04-4649-AC4F-DF6B41EF008C}"/>
              </a:ext>
            </a:extLst>
          </p:cNvPr>
          <p:cNvSpPr txBox="1"/>
          <p:nvPr/>
        </p:nvSpPr>
        <p:spPr>
          <a:xfrm>
            <a:off x="850642" y="1062120"/>
            <a:ext cx="10490715" cy="369332"/>
          </a:xfrm>
          <a:prstGeom prst="rect">
            <a:avLst/>
          </a:prstGeom>
          <a:noFill/>
        </p:spPr>
        <p:txBody>
          <a:bodyPr wrap="square" rtlCol="0" anchor="ctr">
            <a:spAutoFit/>
          </a:bodyPr>
          <a:lstStyle/>
          <a:p>
            <a:pPr algn="ctr"/>
            <a:r>
              <a:rPr lang="en-US" sz="1800" b="1" i="1" dirty="0"/>
              <a:t>From a Revolutionary Press to the Yellow Press to One-sided Corporate Entertainment News</a:t>
            </a:r>
          </a:p>
        </p:txBody>
      </p:sp>
      <p:sp>
        <p:nvSpPr>
          <p:cNvPr id="40" name="Arrow: Right 39">
            <a:extLst>
              <a:ext uri="{FF2B5EF4-FFF2-40B4-BE49-F238E27FC236}">
                <a16:creationId xmlns:a16="http://schemas.microsoft.com/office/drawing/2014/main" id="{DEC5A28E-B7D0-4264-9A57-39CB5158EC4B}"/>
              </a:ext>
            </a:extLst>
          </p:cNvPr>
          <p:cNvSpPr/>
          <p:nvPr/>
        </p:nvSpPr>
        <p:spPr>
          <a:xfrm>
            <a:off x="627690" y="2199832"/>
            <a:ext cx="11552957" cy="2901268"/>
          </a:xfrm>
          <a:prstGeom prst="rightArrow">
            <a:avLst/>
          </a:prstGeom>
          <a:no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91A2B8D-0691-4EA7-A0C5-9B9F9D6521EC}"/>
              </a:ext>
            </a:extLst>
          </p:cNvPr>
          <p:cNvSpPr txBox="1"/>
          <p:nvPr/>
        </p:nvSpPr>
        <p:spPr>
          <a:xfrm>
            <a:off x="994957" y="6410882"/>
            <a:ext cx="10226748" cy="461665"/>
          </a:xfrm>
          <a:prstGeom prst="rect">
            <a:avLst/>
          </a:prstGeom>
          <a:noFill/>
        </p:spPr>
        <p:txBody>
          <a:bodyPr wrap="square" rtlCol="0">
            <a:spAutoFit/>
          </a:bodyPr>
          <a:lstStyle/>
          <a:p>
            <a:pPr algn="ctr"/>
            <a:r>
              <a:rPr lang="en-US" sz="2400" b="1" i="1" dirty="0"/>
              <a:t>The Mainstream Media is monolithic and Politically Correct to the extreme</a:t>
            </a:r>
          </a:p>
        </p:txBody>
      </p:sp>
      <p:sp>
        <p:nvSpPr>
          <p:cNvPr id="59" name="TextBox 58">
            <a:extLst>
              <a:ext uri="{FF2B5EF4-FFF2-40B4-BE49-F238E27FC236}">
                <a16:creationId xmlns:a16="http://schemas.microsoft.com/office/drawing/2014/main" id="{B0A42D99-06F2-4D62-B0F7-5B617F295A04}"/>
              </a:ext>
            </a:extLst>
          </p:cNvPr>
          <p:cNvSpPr txBox="1"/>
          <p:nvPr/>
        </p:nvSpPr>
        <p:spPr>
          <a:xfrm>
            <a:off x="-7704" y="2543869"/>
            <a:ext cx="1060719" cy="369332"/>
          </a:xfrm>
          <a:prstGeom prst="rect">
            <a:avLst/>
          </a:prstGeom>
          <a:noFill/>
        </p:spPr>
        <p:txBody>
          <a:bodyPr wrap="square" rtlCol="0" anchor="ctr">
            <a:spAutoFit/>
          </a:bodyPr>
          <a:lstStyle/>
          <a:p>
            <a:pPr algn="ctr"/>
            <a:r>
              <a:rPr lang="en-US" dirty="0"/>
              <a:t>Jefferson</a:t>
            </a:r>
          </a:p>
        </p:txBody>
      </p:sp>
      <p:sp>
        <p:nvSpPr>
          <p:cNvPr id="63" name="TextBox 62">
            <a:extLst>
              <a:ext uri="{FF2B5EF4-FFF2-40B4-BE49-F238E27FC236}">
                <a16:creationId xmlns:a16="http://schemas.microsoft.com/office/drawing/2014/main" id="{365D7D83-DDBB-4B42-A9AD-E9C386B7BA6C}"/>
              </a:ext>
            </a:extLst>
          </p:cNvPr>
          <p:cNvSpPr txBox="1"/>
          <p:nvPr/>
        </p:nvSpPr>
        <p:spPr>
          <a:xfrm>
            <a:off x="-14234" y="4360847"/>
            <a:ext cx="1060719" cy="369332"/>
          </a:xfrm>
          <a:prstGeom prst="rect">
            <a:avLst/>
          </a:prstGeom>
          <a:noFill/>
        </p:spPr>
        <p:txBody>
          <a:bodyPr wrap="square" rtlCol="0" anchor="ctr">
            <a:spAutoFit/>
          </a:bodyPr>
          <a:lstStyle/>
          <a:p>
            <a:pPr algn="ctr"/>
            <a:r>
              <a:rPr lang="en-US" dirty="0"/>
              <a:t>Hamilton</a:t>
            </a:r>
          </a:p>
        </p:txBody>
      </p:sp>
      <p:cxnSp>
        <p:nvCxnSpPr>
          <p:cNvPr id="5" name="Straight Connector 4">
            <a:extLst>
              <a:ext uri="{FF2B5EF4-FFF2-40B4-BE49-F238E27FC236}">
                <a16:creationId xmlns:a16="http://schemas.microsoft.com/office/drawing/2014/main" id="{C38DBED2-9790-D77A-E07E-E6FB25E583FE}"/>
              </a:ext>
            </a:extLst>
          </p:cNvPr>
          <p:cNvCxnSpPr>
            <a:cxnSpLocks/>
          </p:cNvCxnSpPr>
          <p:nvPr/>
        </p:nvCxnSpPr>
        <p:spPr>
          <a:xfrm flipV="1">
            <a:off x="-14234" y="3414178"/>
            <a:ext cx="12206234" cy="31594"/>
          </a:xfrm>
          <a:prstGeom prst="line">
            <a:avLst/>
          </a:prstGeom>
          <a:ln w="9525" cap="flat" cmpd="sng" algn="ctr">
            <a:solidFill>
              <a:schemeClr val="accent1"/>
            </a:solidFill>
            <a:prstDash val="dash"/>
            <a:round/>
            <a:headEnd type="none" w="med" len="med"/>
            <a:tailEnd type="none" w="med" len="med"/>
          </a:ln>
          <a:effectLst>
            <a:glow rad="101600">
              <a:srgbClr val="7030A0">
                <a:alpha val="60000"/>
              </a:srgbClr>
            </a:glow>
          </a:effectLst>
        </p:spPr>
        <p:style>
          <a:lnRef idx="0">
            <a:scrgbClr r="0" g="0" b="0"/>
          </a:lnRef>
          <a:fillRef idx="0">
            <a:scrgbClr r="0" g="0" b="0"/>
          </a:fillRef>
          <a:effectRef idx="0">
            <a:scrgbClr r="0" g="0" b="0"/>
          </a:effectRef>
          <a:fontRef idx="minor">
            <a:schemeClr val="tx1"/>
          </a:fontRef>
        </p:style>
      </p:cxnSp>
      <p:sp>
        <p:nvSpPr>
          <p:cNvPr id="8" name="TextBox 7">
            <a:extLst>
              <a:ext uri="{FF2B5EF4-FFF2-40B4-BE49-F238E27FC236}">
                <a16:creationId xmlns:a16="http://schemas.microsoft.com/office/drawing/2014/main" id="{B8BC993F-823C-C1B7-2C8D-70141478DE02}"/>
              </a:ext>
            </a:extLst>
          </p:cNvPr>
          <p:cNvSpPr txBox="1"/>
          <p:nvPr/>
        </p:nvSpPr>
        <p:spPr>
          <a:xfrm rot="5400000">
            <a:off x="10927268" y="1827091"/>
            <a:ext cx="1296760" cy="707886"/>
          </a:xfrm>
          <a:prstGeom prst="rect">
            <a:avLst/>
          </a:prstGeom>
          <a:noFill/>
        </p:spPr>
        <p:txBody>
          <a:bodyPr wrap="square" rtlCol="0" anchor="ctr">
            <a:spAutoFit/>
          </a:bodyPr>
          <a:lstStyle/>
          <a:p>
            <a:pPr algn="ctr"/>
            <a:r>
              <a:rPr lang="en-US" sz="4000" b="1" dirty="0">
                <a:solidFill>
                  <a:srgbClr val="0070C0"/>
                </a:solidFill>
              </a:rPr>
              <a:t>Left</a:t>
            </a:r>
          </a:p>
        </p:txBody>
      </p:sp>
      <p:sp>
        <p:nvSpPr>
          <p:cNvPr id="9" name="TextBox 8">
            <a:extLst>
              <a:ext uri="{FF2B5EF4-FFF2-40B4-BE49-F238E27FC236}">
                <a16:creationId xmlns:a16="http://schemas.microsoft.com/office/drawing/2014/main" id="{24F15247-9E4B-2562-EF09-585547053978}"/>
              </a:ext>
            </a:extLst>
          </p:cNvPr>
          <p:cNvSpPr txBox="1"/>
          <p:nvPr/>
        </p:nvSpPr>
        <p:spPr>
          <a:xfrm rot="5400000">
            <a:off x="-38421" y="5010405"/>
            <a:ext cx="1296760" cy="707886"/>
          </a:xfrm>
          <a:prstGeom prst="rect">
            <a:avLst/>
          </a:prstGeom>
          <a:noFill/>
        </p:spPr>
        <p:txBody>
          <a:bodyPr wrap="square" rtlCol="0" anchor="ctr">
            <a:spAutoFit/>
          </a:bodyPr>
          <a:lstStyle/>
          <a:p>
            <a:pPr algn="ctr"/>
            <a:r>
              <a:rPr lang="en-US" sz="4000" b="1" dirty="0">
                <a:solidFill>
                  <a:srgbClr val="FF0000"/>
                </a:solidFill>
              </a:rPr>
              <a:t>Right</a:t>
            </a:r>
          </a:p>
        </p:txBody>
      </p:sp>
      <p:sp>
        <p:nvSpPr>
          <p:cNvPr id="10" name="TextBox 9">
            <a:extLst>
              <a:ext uri="{FF2B5EF4-FFF2-40B4-BE49-F238E27FC236}">
                <a16:creationId xmlns:a16="http://schemas.microsoft.com/office/drawing/2014/main" id="{BC54FDCD-E60D-A20C-316B-BD4E43E107F9}"/>
              </a:ext>
            </a:extLst>
          </p:cNvPr>
          <p:cNvSpPr txBox="1"/>
          <p:nvPr/>
        </p:nvSpPr>
        <p:spPr>
          <a:xfrm rot="5400000">
            <a:off x="10927268" y="4942598"/>
            <a:ext cx="1296760" cy="707886"/>
          </a:xfrm>
          <a:prstGeom prst="rect">
            <a:avLst/>
          </a:prstGeom>
          <a:noFill/>
        </p:spPr>
        <p:txBody>
          <a:bodyPr wrap="square" rtlCol="0" anchor="ctr">
            <a:spAutoFit/>
          </a:bodyPr>
          <a:lstStyle/>
          <a:p>
            <a:pPr algn="ctr"/>
            <a:r>
              <a:rPr lang="en-US" sz="4000" b="1" dirty="0">
                <a:solidFill>
                  <a:srgbClr val="FF0000"/>
                </a:solidFill>
              </a:rPr>
              <a:t>Right</a:t>
            </a:r>
          </a:p>
        </p:txBody>
      </p:sp>
      <p:sp>
        <p:nvSpPr>
          <p:cNvPr id="11" name="TextBox 10">
            <a:extLst>
              <a:ext uri="{FF2B5EF4-FFF2-40B4-BE49-F238E27FC236}">
                <a16:creationId xmlns:a16="http://schemas.microsoft.com/office/drawing/2014/main" id="{D4A056CA-234B-51FF-9D10-6EC2134A52D4}"/>
              </a:ext>
            </a:extLst>
          </p:cNvPr>
          <p:cNvSpPr txBox="1"/>
          <p:nvPr/>
        </p:nvSpPr>
        <p:spPr>
          <a:xfrm>
            <a:off x="3855711" y="3261814"/>
            <a:ext cx="750499" cy="369332"/>
          </a:xfrm>
          <a:prstGeom prst="rect">
            <a:avLst/>
          </a:prstGeom>
          <a:noFill/>
        </p:spPr>
        <p:txBody>
          <a:bodyPr wrap="square" rtlCol="0" anchor="ctr">
            <a:spAutoFit/>
          </a:bodyPr>
          <a:lstStyle/>
          <a:p>
            <a:pPr algn="ctr"/>
            <a:r>
              <a:rPr lang="en-US" b="1" dirty="0"/>
              <a:t>1870</a:t>
            </a:r>
          </a:p>
        </p:txBody>
      </p:sp>
      <p:sp>
        <p:nvSpPr>
          <p:cNvPr id="12" name="TextBox 11">
            <a:extLst>
              <a:ext uri="{FF2B5EF4-FFF2-40B4-BE49-F238E27FC236}">
                <a16:creationId xmlns:a16="http://schemas.microsoft.com/office/drawing/2014/main" id="{06A0D3CA-230F-2666-BDA9-C3F34EB0367C}"/>
              </a:ext>
            </a:extLst>
          </p:cNvPr>
          <p:cNvSpPr txBox="1"/>
          <p:nvPr/>
        </p:nvSpPr>
        <p:spPr>
          <a:xfrm>
            <a:off x="2064551" y="3261814"/>
            <a:ext cx="750499" cy="369332"/>
          </a:xfrm>
          <a:prstGeom prst="rect">
            <a:avLst/>
          </a:prstGeom>
          <a:noFill/>
        </p:spPr>
        <p:txBody>
          <a:bodyPr wrap="square" rtlCol="0" anchor="ctr">
            <a:spAutoFit/>
          </a:bodyPr>
          <a:lstStyle/>
          <a:p>
            <a:pPr algn="ctr"/>
            <a:r>
              <a:rPr lang="en-US" b="1" dirty="0"/>
              <a:t>1830</a:t>
            </a:r>
          </a:p>
        </p:txBody>
      </p:sp>
      <p:sp>
        <p:nvSpPr>
          <p:cNvPr id="13" name="TextBox 12">
            <a:extLst>
              <a:ext uri="{FF2B5EF4-FFF2-40B4-BE49-F238E27FC236}">
                <a16:creationId xmlns:a16="http://schemas.microsoft.com/office/drawing/2014/main" id="{A1FADAD3-16D7-68DD-1967-B968472FD91E}"/>
              </a:ext>
            </a:extLst>
          </p:cNvPr>
          <p:cNvSpPr txBox="1"/>
          <p:nvPr/>
        </p:nvSpPr>
        <p:spPr>
          <a:xfrm>
            <a:off x="1120351" y="3261814"/>
            <a:ext cx="750499" cy="369332"/>
          </a:xfrm>
          <a:prstGeom prst="rect">
            <a:avLst/>
          </a:prstGeom>
          <a:noFill/>
        </p:spPr>
        <p:txBody>
          <a:bodyPr wrap="square" rtlCol="0" anchor="ctr">
            <a:spAutoFit/>
          </a:bodyPr>
          <a:lstStyle/>
          <a:p>
            <a:pPr algn="ctr"/>
            <a:r>
              <a:rPr lang="en-US" b="1" dirty="0"/>
              <a:t>1810</a:t>
            </a:r>
          </a:p>
        </p:txBody>
      </p:sp>
      <p:sp>
        <p:nvSpPr>
          <p:cNvPr id="14" name="TextBox 13">
            <a:extLst>
              <a:ext uri="{FF2B5EF4-FFF2-40B4-BE49-F238E27FC236}">
                <a16:creationId xmlns:a16="http://schemas.microsoft.com/office/drawing/2014/main" id="{921958CE-687A-23F0-C274-FC9EAFB3E739}"/>
              </a:ext>
            </a:extLst>
          </p:cNvPr>
          <p:cNvSpPr txBox="1"/>
          <p:nvPr/>
        </p:nvSpPr>
        <p:spPr>
          <a:xfrm>
            <a:off x="11209869" y="3261814"/>
            <a:ext cx="750499" cy="369332"/>
          </a:xfrm>
          <a:prstGeom prst="rect">
            <a:avLst/>
          </a:prstGeom>
          <a:noFill/>
        </p:spPr>
        <p:txBody>
          <a:bodyPr wrap="square" rtlCol="0" anchor="ctr">
            <a:spAutoFit/>
          </a:bodyPr>
          <a:lstStyle/>
          <a:p>
            <a:pPr algn="ctr"/>
            <a:r>
              <a:rPr lang="en-US" b="1" dirty="0"/>
              <a:t>2020</a:t>
            </a:r>
          </a:p>
        </p:txBody>
      </p:sp>
      <p:sp>
        <p:nvSpPr>
          <p:cNvPr id="15" name="TextBox 14">
            <a:extLst>
              <a:ext uri="{FF2B5EF4-FFF2-40B4-BE49-F238E27FC236}">
                <a16:creationId xmlns:a16="http://schemas.microsoft.com/office/drawing/2014/main" id="{4E0543D6-BD48-DE90-7812-E49778A9202A}"/>
              </a:ext>
            </a:extLst>
          </p:cNvPr>
          <p:cNvSpPr txBox="1"/>
          <p:nvPr/>
        </p:nvSpPr>
        <p:spPr>
          <a:xfrm>
            <a:off x="10259014" y="3261814"/>
            <a:ext cx="750499" cy="369332"/>
          </a:xfrm>
          <a:prstGeom prst="rect">
            <a:avLst/>
          </a:prstGeom>
          <a:noFill/>
        </p:spPr>
        <p:txBody>
          <a:bodyPr wrap="square" rtlCol="0" anchor="ctr">
            <a:spAutoFit/>
          </a:bodyPr>
          <a:lstStyle/>
          <a:p>
            <a:pPr algn="ctr"/>
            <a:r>
              <a:rPr lang="en-US" b="1" dirty="0"/>
              <a:t>2010</a:t>
            </a:r>
          </a:p>
        </p:txBody>
      </p:sp>
      <p:sp>
        <p:nvSpPr>
          <p:cNvPr id="16" name="TextBox 15">
            <a:extLst>
              <a:ext uri="{FF2B5EF4-FFF2-40B4-BE49-F238E27FC236}">
                <a16:creationId xmlns:a16="http://schemas.microsoft.com/office/drawing/2014/main" id="{79655929-BB36-5C65-AF81-022DD0EB1EB6}"/>
              </a:ext>
            </a:extLst>
          </p:cNvPr>
          <p:cNvSpPr txBox="1"/>
          <p:nvPr/>
        </p:nvSpPr>
        <p:spPr>
          <a:xfrm>
            <a:off x="9353732" y="3261814"/>
            <a:ext cx="750499" cy="369332"/>
          </a:xfrm>
          <a:prstGeom prst="rect">
            <a:avLst/>
          </a:prstGeom>
          <a:noFill/>
        </p:spPr>
        <p:txBody>
          <a:bodyPr wrap="square" rtlCol="0" anchor="ctr">
            <a:spAutoFit/>
          </a:bodyPr>
          <a:lstStyle/>
          <a:p>
            <a:pPr algn="ctr"/>
            <a:r>
              <a:rPr lang="en-US" b="1" dirty="0"/>
              <a:t>1990</a:t>
            </a:r>
          </a:p>
        </p:txBody>
      </p:sp>
      <p:sp>
        <p:nvSpPr>
          <p:cNvPr id="17" name="TextBox 16">
            <a:extLst>
              <a:ext uri="{FF2B5EF4-FFF2-40B4-BE49-F238E27FC236}">
                <a16:creationId xmlns:a16="http://schemas.microsoft.com/office/drawing/2014/main" id="{20B021A2-3E03-F8BD-8DA7-A3878A1952AE}"/>
              </a:ext>
            </a:extLst>
          </p:cNvPr>
          <p:cNvSpPr txBox="1"/>
          <p:nvPr/>
        </p:nvSpPr>
        <p:spPr>
          <a:xfrm>
            <a:off x="7538023" y="3261814"/>
            <a:ext cx="750499" cy="369332"/>
          </a:xfrm>
          <a:prstGeom prst="rect">
            <a:avLst/>
          </a:prstGeom>
          <a:noFill/>
        </p:spPr>
        <p:txBody>
          <a:bodyPr wrap="square" rtlCol="0" anchor="ctr">
            <a:spAutoFit/>
          </a:bodyPr>
          <a:lstStyle/>
          <a:p>
            <a:pPr algn="ctr"/>
            <a:r>
              <a:rPr lang="en-US" b="1" dirty="0"/>
              <a:t>1950</a:t>
            </a:r>
          </a:p>
        </p:txBody>
      </p:sp>
      <p:sp>
        <p:nvSpPr>
          <p:cNvPr id="18" name="TextBox 17">
            <a:extLst>
              <a:ext uri="{FF2B5EF4-FFF2-40B4-BE49-F238E27FC236}">
                <a16:creationId xmlns:a16="http://schemas.microsoft.com/office/drawing/2014/main" id="{68EEB78E-8A2F-893C-7D1F-C36147F364AB}"/>
              </a:ext>
            </a:extLst>
          </p:cNvPr>
          <p:cNvSpPr txBox="1"/>
          <p:nvPr/>
        </p:nvSpPr>
        <p:spPr>
          <a:xfrm>
            <a:off x="5732715" y="3261814"/>
            <a:ext cx="750499" cy="369332"/>
          </a:xfrm>
          <a:prstGeom prst="rect">
            <a:avLst/>
          </a:prstGeom>
          <a:noFill/>
        </p:spPr>
        <p:txBody>
          <a:bodyPr wrap="square" rtlCol="0" anchor="ctr">
            <a:spAutoFit/>
          </a:bodyPr>
          <a:lstStyle/>
          <a:p>
            <a:pPr algn="ctr"/>
            <a:r>
              <a:rPr lang="en-US" b="1" dirty="0"/>
              <a:t>1910</a:t>
            </a:r>
          </a:p>
        </p:txBody>
      </p:sp>
      <p:sp>
        <p:nvSpPr>
          <p:cNvPr id="19" name="TextBox 18">
            <a:extLst>
              <a:ext uri="{FF2B5EF4-FFF2-40B4-BE49-F238E27FC236}">
                <a16:creationId xmlns:a16="http://schemas.microsoft.com/office/drawing/2014/main" id="{3B0DEBF2-8B47-5234-E4F2-758337193ECE}"/>
              </a:ext>
            </a:extLst>
          </p:cNvPr>
          <p:cNvSpPr txBox="1"/>
          <p:nvPr/>
        </p:nvSpPr>
        <p:spPr>
          <a:xfrm>
            <a:off x="4789072" y="3261814"/>
            <a:ext cx="750499" cy="369332"/>
          </a:xfrm>
          <a:prstGeom prst="rect">
            <a:avLst/>
          </a:prstGeom>
          <a:noFill/>
        </p:spPr>
        <p:txBody>
          <a:bodyPr wrap="square" rtlCol="0" anchor="ctr">
            <a:spAutoFit/>
          </a:bodyPr>
          <a:lstStyle/>
          <a:p>
            <a:pPr algn="ctr"/>
            <a:r>
              <a:rPr lang="en-US" b="1" dirty="0"/>
              <a:t>1890</a:t>
            </a:r>
          </a:p>
        </p:txBody>
      </p:sp>
      <p:sp>
        <p:nvSpPr>
          <p:cNvPr id="20" name="TextBox 19">
            <a:extLst>
              <a:ext uri="{FF2B5EF4-FFF2-40B4-BE49-F238E27FC236}">
                <a16:creationId xmlns:a16="http://schemas.microsoft.com/office/drawing/2014/main" id="{95ACDDD7-1BF3-BB48-C0E9-255AF1A06BD2}"/>
              </a:ext>
            </a:extLst>
          </p:cNvPr>
          <p:cNvSpPr txBox="1"/>
          <p:nvPr/>
        </p:nvSpPr>
        <p:spPr>
          <a:xfrm>
            <a:off x="2975083" y="3261814"/>
            <a:ext cx="750499" cy="369332"/>
          </a:xfrm>
          <a:prstGeom prst="rect">
            <a:avLst/>
          </a:prstGeom>
          <a:noFill/>
        </p:spPr>
        <p:txBody>
          <a:bodyPr wrap="square" rtlCol="0" anchor="ctr">
            <a:spAutoFit/>
          </a:bodyPr>
          <a:lstStyle/>
          <a:p>
            <a:pPr algn="ctr"/>
            <a:r>
              <a:rPr lang="en-US" b="1" dirty="0"/>
              <a:t>1850</a:t>
            </a:r>
          </a:p>
        </p:txBody>
      </p:sp>
      <p:sp>
        <p:nvSpPr>
          <p:cNvPr id="36" name="TextBox 35">
            <a:extLst>
              <a:ext uri="{FF2B5EF4-FFF2-40B4-BE49-F238E27FC236}">
                <a16:creationId xmlns:a16="http://schemas.microsoft.com/office/drawing/2014/main" id="{C5B62A30-ECE6-B86B-EF4D-068027665523}"/>
              </a:ext>
            </a:extLst>
          </p:cNvPr>
          <p:cNvSpPr txBox="1"/>
          <p:nvPr/>
        </p:nvSpPr>
        <p:spPr>
          <a:xfrm>
            <a:off x="8448450" y="3261814"/>
            <a:ext cx="750499" cy="369332"/>
          </a:xfrm>
          <a:prstGeom prst="rect">
            <a:avLst/>
          </a:prstGeom>
          <a:noFill/>
        </p:spPr>
        <p:txBody>
          <a:bodyPr wrap="square" rtlCol="0" anchor="ctr">
            <a:spAutoFit/>
          </a:bodyPr>
          <a:lstStyle/>
          <a:p>
            <a:pPr algn="ctr"/>
            <a:r>
              <a:rPr lang="en-US" b="1" dirty="0"/>
              <a:t>1970</a:t>
            </a:r>
          </a:p>
        </p:txBody>
      </p:sp>
      <p:sp>
        <p:nvSpPr>
          <p:cNvPr id="37" name="TextBox 36">
            <a:extLst>
              <a:ext uri="{FF2B5EF4-FFF2-40B4-BE49-F238E27FC236}">
                <a16:creationId xmlns:a16="http://schemas.microsoft.com/office/drawing/2014/main" id="{0936CC0B-913A-1DA9-12B0-5814ECB9FA17}"/>
              </a:ext>
            </a:extLst>
          </p:cNvPr>
          <p:cNvSpPr txBox="1"/>
          <p:nvPr/>
        </p:nvSpPr>
        <p:spPr>
          <a:xfrm>
            <a:off x="6609955" y="3261814"/>
            <a:ext cx="750499" cy="369332"/>
          </a:xfrm>
          <a:prstGeom prst="rect">
            <a:avLst/>
          </a:prstGeom>
          <a:noFill/>
        </p:spPr>
        <p:txBody>
          <a:bodyPr wrap="square" rtlCol="0" anchor="ctr">
            <a:spAutoFit/>
          </a:bodyPr>
          <a:lstStyle/>
          <a:p>
            <a:pPr algn="ctr"/>
            <a:r>
              <a:rPr lang="en-US" b="1" dirty="0"/>
              <a:t>1930</a:t>
            </a:r>
          </a:p>
        </p:txBody>
      </p:sp>
      <p:sp>
        <p:nvSpPr>
          <p:cNvPr id="69" name="Star: 5 Points 68">
            <a:extLst>
              <a:ext uri="{FF2B5EF4-FFF2-40B4-BE49-F238E27FC236}">
                <a16:creationId xmlns:a16="http://schemas.microsoft.com/office/drawing/2014/main" id="{EE9BBE13-DD81-C1B0-7A3F-472E8F35CF00}"/>
              </a:ext>
            </a:extLst>
          </p:cNvPr>
          <p:cNvSpPr/>
          <p:nvPr/>
        </p:nvSpPr>
        <p:spPr>
          <a:xfrm>
            <a:off x="3695782" y="3280362"/>
            <a:ext cx="337253" cy="29931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Star: 5 Points 78">
            <a:extLst>
              <a:ext uri="{FF2B5EF4-FFF2-40B4-BE49-F238E27FC236}">
                <a16:creationId xmlns:a16="http://schemas.microsoft.com/office/drawing/2014/main" id="{609319A5-27E0-90C9-3BA4-4F3FD1D2074F}"/>
              </a:ext>
            </a:extLst>
          </p:cNvPr>
          <p:cNvSpPr/>
          <p:nvPr/>
        </p:nvSpPr>
        <p:spPr>
          <a:xfrm>
            <a:off x="7040196" y="3444110"/>
            <a:ext cx="337253" cy="29931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Star: 5 Points 79">
            <a:extLst>
              <a:ext uri="{FF2B5EF4-FFF2-40B4-BE49-F238E27FC236}">
                <a16:creationId xmlns:a16="http://schemas.microsoft.com/office/drawing/2014/main" id="{6BD8FCD0-B173-DE5D-3AE6-7D3A597EFD1B}"/>
              </a:ext>
            </a:extLst>
          </p:cNvPr>
          <p:cNvSpPr/>
          <p:nvPr/>
        </p:nvSpPr>
        <p:spPr>
          <a:xfrm>
            <a:off x="7433146" y="3250745"/>
            <a:ext cx="337253" cy="29931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Star: 5 Points 80">
            <a:extLst>
              <a:ext uri="{FF2B5EF4-FFF2-40B4-BE49-F238E27FC236}">
                <a16:creationId xmlns:a16="http://schemas.microsoft.com/office/drawing/2014/main" id="{FCDFB254-84E0-EEB5-C4EB-77A63D4A06F6}"/>
              </a:ext>
            </a:extLst>
          </p:cNvPr>
          <p:cNvSpPr/>
          <p:nvPr/>
        </p:nvSpPr>
        <p:spPr>
          <a:xfrm>
            <a:off x="6321226" y="3297679"/>
            <a:ext cx="337253" cy="29931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Star: 5 Points 81">
            <a:extLst>
              <a:ext uri="{FF2B5EF4-FFF2-40B4-BE49-F238E27FC236}">
                <a16:creationId xmlns:a16="http://schemas.microsoft.com/office/drawing/2014/main" id="{496E8386-BC2F-148A-7B4B-1E390C978207}"/>
              </a:ext>
            </a:extLst>
          </p:cNvPr>
          <p:cNvSpPr/>
          <p:nvPr/>
        </p:nvSpPr>
        <p:spPr>
          <a:xfrm>
            <a:off x="8337056" y="3297679"/>
            <a:ext cx="337253" cy="29931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D1F15E57-3BC7-821A-D884-8C1990879687}"/>
              </a:ext>
            </a:extLst>
          </p:cNvPr>
          <p:cNvSpPr txBox="1"/>
          <p:nvPr/>
        </p:nvSpPr>
        <p:spPr>
          <a:xfrm rot="3336314">
            <a:off x="7898558" y="3268885"/>
            <a:ext cx="1803810" cy="369332"/>
          </a:xfrm>
          <a:prstGeom prst="rect">
            <a:avLst/>
          </a:prstGeom>
          <a:noFill/>
        </p:spPr>
        <p:txBody>
          <a:bodyPr wrap="square" rtlCol="0" anchor="ctr">
            <a:spAutoFit/>
          </a:bodyPr>
          <a:lstStyle/>
          <a:p>
            <a:pPr algn="ctr"/>
            <a:r>
              <a:rPr lang="en-US" b="1" dirty="0">
                <a:solidFill>
                  <a:srgbClr val="FF0000"/>
                </a:solidFill>
              </a:rPr>
              <a:t>1970s</a:t>
            </a:r>
          </a:p>
        </p:txBody>
      </p:sp>
      <p:sp>
        <p:nvSpPr>
          <p:cNvPr id="29" name="TextBox 28">
            <a:extLst>
              <a:ext uri="{FF2B5EF4-FFF2-40B4-BE49-F238E27FC236}">
                <a16:creationId xmlns:a16="http://schemas.microsoft.com/office/drawing/2014/main" id="{41EE8AEC-F4D2-3BD4-6700-F7E56E58F0FB}"/>
              </a:ext>
            </a:extLst>
          </p:cNvPr>
          <p:cNvSpPr txBox="1"/>
          <p:nvPr/>
        </p:nvSpPr>
        <p:spPr>
          <a:xfrm>
            <a:off x="5195110" y="3534595"/>
            <a:ext cx="1321878" cy="738664"/>
          </a:xfrm>
          <a:prstGeom prst="rect">
            <a:avLst/>
          </a:prstGeom>
          <a:noFill/>
        </p:spPr>
        <p:txBody>
          <a:bodyPr wrap="square" rtlCol="0" anchor="ctr">
            <a:spAutoFit/>
          </a:bodyPr>
          <a:lstStyle/>
          <a:p>
            <a:pPr algn="ctr"/>
            <a:r>
              <a:rPr lang="en-US" sz="1400" b="1" dirty="0">
                <a:solidFill>
                  <a:srgbClr val="CC00FF"/>
                </a:solidFill>
              </a:rPr>
              <a:t>Motion Pictures</a:t>
            </a:r>
          </a:p>
          <a:p>
            <a:pPr algn="ctr"/>
            <a:r>
              <a:rPr lang="en-US" sz="1400" b="1" dirty="0">
                <a:solidFill>
                  <a:srgbClr val="CC00FF"/>
                </a:solidFill>
              </a:rPr>
              <a:t>Hays Code</a:t>
            </a:r>
          </a:p>
        </p:txBody>
      </p:sp>
      <p:sp>
        <p:nvSpPr>
          <p:cNvPr id="41" name="TextBox 40">
            <a:extLst>
              <a:ext uri="{FF2B5EF4-FFF2-40B4-BE49-F238E27FC236}">
                <a16:creationId xmlns:a16="http://schemas.microsoft.com/office/drawing/2014/main" id="{4A47B07C-8934-B7D5-F674-346077303866}"/>
              </a:ext>
            </a:extLst>
          </p:cNvPr>
          <p:cNvSpPr txBox="1"/>
          <p:nvPr/>
        </p:nvSpPr>
        <p:spPr>
          <a:xfrm>
            <a:off x="532257" y="3556818"/>
            <a:ext cx="982488" cy="523220"/>
          </a:xfrm>
          <a:prstGeom prst="rect">
            <a:avLst/>
          </a:prstGeom>
          <a:noFill/>
        </p:spPr>
        <p:txBody>
          <a:bodyPr wrap="square" rtlCol="0" anchor="ctr">
            <a:spAutoFit/>
          </a:bodyPr>
          <a:lstStyle/>
          <a:p>
            <a:pPr algn="ctr"/>
            <a:r>
              <a:rPr lang="en-US" sz="1400" b="1" dirty="0">
                <a:solidFill>
                  <a:srgbClr val="CC00FF"/>
                </a:solidFill>
              </a:rPr>
              <a:t>Sermons Published</a:t>
            </a:r>
          </a:p>
        </p:txBody>
      </p:sp>
      <p:sp>
        <p:nvSpPr>
          <p:cNvPr id="43" name="TextBox 42">
            <a:extLst>
              <a:ext uri="{FF2B5EF4-FFF2-40B4-BE49-F238E27FC236}">
                <a16:creationId xmlns:a16="http://schemas.microsoft.com/office/drawing/2014/main" id="{55ACE1F1-8B5F-B002-0D56-0EFF0F50421B}"/>
              </a:ext>
            </a:extLst>
          </p:cNvPr>
          <p:cNvSpPr txBox="1"/>
          <p:nvPr/>
        </p:nvSpPr>
        <p:spPr>
          <a:xfrm>
            <a:off x="10234319" y="3573155"/>
            <a:ext cx="907433" cy="307777"/>
          </a:xfrm>
          <a:prstGeom prst="rect">
            <a:avLst/>
          </a:prstGeom>
          <a:noFill/>
        </p:spPr>
        <p:txBody>
          <a:bodyPr wrap="square" rtlCol="0" anchor="ctr">
            <a:spAutoFit/>
          </a:bodyPr>
          <a:lstStyle/>
          <a:p>
            <a:pPr algn="ctr"/>
            <a:r>
              <a:rPr lang="en-US" sz="1400" b="1" dirty="0">
                <a:solidFill>
                  <a:srgbClr val="CC00FF"/>
                </a:solidFill>
              </a:rPr>
              <a:t>Fox News</a:t>
            </a:r>
          </a:p>
        </p:txBody>
      </p:sp>
      <p:sp>
        <p:nvSpPr>
          <p:cNvPr id="47" name="TextBox 46">
            <a:extLst>
              <a:ext uri="{FF2B5EF4-FFF2-40B4-BE49-F238E27FC236}">
                <a16:creationId xmlns:a16="http://schemas.microsoft.com/office/drawing/2014/main" id="{7B51EAB0-2BBC-A8D1-854A-BD988F08BAAE}"/>
              </a:ext>
            </a:extLst>
          </p:cNvPr>
          <p:cNvSpPr txBox="1"/>
          <p:nvPr/>
        </p:nvSpPr>
        <p:spPr>
          <a:xfrm>
            <a:off x="9264595" y="3501678"/>
            <a:ext cx="1093679" cy="738664"/>
          </a:xfrm>
          <a:prstGeom prst="rect">
            <a:avLst/>
          </a:prstGeom>
          <a:noFill/>
        </p:spPr>
        <p:txBody>
          <a:bodyPr wrap="square" rtlCol="0" anchor="ctr">
            <a:spAutoFit/>
          </a:bodyPr>
          <a:lstStyle/>
          <a:p>
            <a:pPr algn="ctr"/>
            <a:r>
              <a:rPr lang="en-US" sz="1400" b="1" dirty="0">
                <a:solidFill>
                  <a:srgbClr val="CC00FF"/>
                </a:solidFill>
              </a:rPr>
              <a:t>Rush Limbaugh &amp; Talk Radio</a:t>
            </a:r>
          </a:p>
        </p:txBody>
      </p:sp>
      <p:sp>
        <p:nvSpPr>
          <p:cNvPr id="55" name="TextBox 54">
            <a:extLst>
              <a:ext uri="{FF2B5EF4-FFF2-40B4-BE49-F238E27FC236}">
                <a16:creationId xmlns:a16="http://schemas.microsoft.com/office/drawing/2014/main" id="{75CE5883-F1B8-0855-E7FE-9E14B2CF5191}"/>
              </a:ext>
            </a:extLst>
          </p:cNvPr>
          <p:cNvSpPr txBox="1"/>
          <p:nvPr/>
        </p:nvSpPr>
        <p:spPr>
          <a:xfrm>
            <a:off x="10460550" y="2644245"/>
            <a:ext cx="1150516" cy="738664"/>
          </a:xfrm>
          <a:prstGeom prst="rect">
            <a:avLst/>
          </a:prstGeom>
          <a:noFill/>
        </p:spPr>
        <p:txBody>
          <a:bodyPr wrap="square" rtlCol="0" anchor="ctr">
            <a:spAutoFit/>
          </a:bodyPr>
          <a:lstStyle/>
          <a:p>
            <a:pPr algn="ctr"/>
            <a:r>
              <a:rPr lang="en-US" sz="1400" b="1" dirty="0">
                <a:solidFill>
                  <a:srgbClr val="CC00FF"/>
                </a:solidFill>
              </a:rPr>
              <a:t>Social Network Censorship</a:t>
            </a:r>
          </a:p>
        </p:txBody>
      </p:sp>
      <p:sp>
        <p:nvSpPr>
          <p:cNvPr id="56" name="TextBox 55">
            <a:extLst>
              <a:ext uri="{FF2B5EF4-FFF2-40B4-BE49-F238E27FC236}">
                <a16:creationId xmlns:a16="http://schemas.microsoft.com/office/drawing/2014/main" id="{99325FCD-0E0B-9041-FCF5-0D78A149C7E0}"/>
              </a:ext>
            </a:extLst>
          </p:cNvPr>
          <p:cNvSpPr txBox="1"/>
          <p:nvPr/>
        </p:nvSpPr>
        <p:spPr>
          <a:xfrm>
            <a:off x="3927474" y="4402927"/>
            <a:ext cx="6796039" cy="369332"/>
          </a:xfrm>
          <a:prstGeom prst="rect">
            <a:avLst/>
          </a:prstGeom>
          <a:noFill/>
        </p:spPr>
        <p:txBody>
          <a:bodyPr wrap="square" rtlCol="0" anchor="ctr">
            <a:spAutoFit/>
          </a:bodyPr>
          <a:lstStyle/>
          <a:p>
            <a:r>
              <a:rPr lang="en-US" b="1" dirty="0"/>
              <a:t>1968: Cronkite on Vietnam, Chicago Democrat Convention Police Riot </a:t>
            </a:r>
          </a:p>
        </p:txBody>
      </p:sp>
      <p:sp>
        <p:nvSpPr>
          <p:cNvPr id="57" name="TextBox 56">
            <a:extLst>
              <a:ext uri="{FF2B5EF4-FFF2-40B4-BE49-F238E27FC236}">
                <a16:creationId xmlns:a16="http://schemas.microsoft.com/office/drawing/2014/main" id="{13131FF4-027A-3967-58FC-EEC8949232E8}"/>
              </a:ext>
            </a:extLst>
          </p:cNvPr>
          <p:cNvSpPr txBox="1"/>
          <p:nvPr/>
        </p:nvSpPr>
        <p:spPr>
          <a:xfrm>
            <a:off x="5098223" y="2913272"/>
            <a:ext cx="928747" cy="523220"/>
          </a:xfrm>
          <a:prstGeom prst="rect">
            <a:avLst/>
          </a:prstGeom>
          <a:noFill/>
        </p:spPr>
        <p:txBody>
          <a:bodyPr wrap="square" rtlCol="0" anchor="ctr">
            <a:spAutoFit/>
          </a:bodyPr>
          <a:lstStyle/>
          <a:p>
            <a:pPr algn="ctr"/>
            <a:r>
              <a:rPr lang="en-US" sz="1400" b="1" dirty="0">
                <a:solidFill>
                  <a:srgbClr val="CC00FF"/>
                </a:solidFill>
              </a:rPr>
              <a:t>Yellow Press</a:t>
            </a:r>
          </a:p>
        </p:txBody>
      </p:sp>
      <p:sp>
        <p:nvSpPr>
          <p:cNvPr id="51" name="TextBox 50">
            <a:extLst>
              <a:ext uri="{FF2B5EF4-FFF2-40B4-BE49-F238E27FC236}">
                <a16:creationId xmlns:a16="http://schemas.microsoft.com/office/drawing/2014/main" id="{F6CC7CCD-4A49-0B44-553A-6A62CCF9BBE5}"/>
              </a:ext>
            </a:extLst>
          </p:cNvPr>
          <p:cNvSpPr txBox="1"/>
          <p:nvPr/>
        </p:nvSpPr>
        <p:spPr>
          <a:xfrm>
            <a:off x="3925938" y="2892291"/>
            <a:ext cx="1310508" cy="523220"/>
          </a:xfrm>
          <a:prstGeom prst="rect">
            <a:avLst/>
          </a:prstGeom>
          <a:noFill/>
        </p:spPr>
        <p:txBody>
          <a:bodyPr wrap="square" rtlCol="0" anchor="ctr">
            <a:spAutoFit/>
          </a:bodyPr>
          <a:lstStyle/>
          <a:p>
            <a:pPr algn="ctr"/>
            <a:r>
              <a:rPr lang="en-US" sz="1400" b="1" dirty="0">
                <a:solidFill>
                  <a:srgbClr val="CC00FF"/>
                </a:solidFill>
              </a:rPr>
              <a:t>Open Religious Skepticism</a:t>
            </a:r>
          </a:p>
        </p:txBody>
      </p:sp>
      <p:sp>
        <p:nvSpPr>
          <p:cNvPr id="21" name="TextBox 20">
            <a:extLst>
              <a:ext uri="{FF2B5EF4-FFF2-40B4-BE49-F238E27FC236}">
                <a16:creationId xmlns:a16="http://schemas.microsoft.com/office/drawing/2014/main" id="{20D21D89-A113-C1D3-4F6B-F3A24438CAC6}"/>
              </a:ext>
            </a:extLst>
          </p:cNvPr>
          <p:cNvSpPr txBox="1"/>
          <p:nvPr/>
        </p:nvSpPr>
        <p:spPr>
          <a:xfrm>
            <a:off x="6588150" y="3672207"/>
            <a:ext cx="951598" cy="738664"/>
          </a:xfrm>
          <a:prstGeom prst="rect">
            <a:avLst/>
          </a:prstGeom>
          <a:noFill/>
        </p:spPr>
        <p:txBody>
          <a:bodyPr wrap="square" rtlCol="0" anchor="ctr">
            <a:spAutoFit/>
          </a:bodyPr>
          <a:lstStyle/>
          <a:p>
            <a:pPr algn="ctr"/>
            <a:r>
              <a:rPr lang="en-US" sz="1400" b="1" dirty="0">
                <a:solidFill>
                  <a:srgbClr val="CC00FF"/>
                </a:solidFill>
              </a:rPr>
              <a:t>Radio  FCC Regulated</a:t>
            </a:r>
          </a:p>
        </p:txBody>
      </p:sp>
      <p:sp>
        <p:nvSpPr>
          <p:cNvPr id="24" name="TextBox 23">
            <a:extLst>
              <a:ext uri="{FF2B5EF4-FFF2-40B4-BE49-F238E27FC236}">
                <a16:creationId xmlns:a16="http://schemas.microsoft.com/office/drawing/2014/main" id="{77F837E6-71AB-D6C1-74AE-A6D86C116F2A}"/>
              </a:ext>
            </a:extLst>
          </p:cNvPr>
          <p:cNvSpPr txBox="1"/>
          <p:nvPr/>
        </p:nvSpPr>
        <p:spPr>
          <a:xfrm>
            <a:off x="7942488" y="3727043"/>
            <a:ext cx="1289284" cy="307777"/>
          </a:xfrm>
          <a:prstGeom prst="rect">
            <a:avLst/>
          </a:prstGeom>
          <a:noFill/>
        </p:spPr>
        <p:txBody>
          <a:bodyPr wrap="square" rtlCol="0" anchor="ctr">
            <a:spAutoFit/>
          </a:bodyPr>
          <a:lstStyle/>
          <a:p>
            <a:pPr algn="ctr"/>
            <a:r>
              <a:rPr lang="en-US" sz="1400" b="1" dirty="0">
                <a:solidFill>
                  <a:srgbClr val="CC00FF"/>
                </a:solidFill>
              </a:rPr>
              <a:t>3 TV Channels </a:t>
            </a:r>
          </a:p>
        </p:txBody>
      </p:sp>
      <p:sp>
        <p:nvSpPr>
          <p:cNvPr id="28" name="TextBox 27">
            <a:extLst>
              <a:ext uri="{FF2B5EF4-FFF2-40B4-BE49-F238E27FC236}">
                <a16:creationId xmlns:a16="http://schemas.microsoft.com/office/drawing/2014/main" id="{6EC9B4DF-9C3C-02B9-CE3B-515205FB4C93}"/>
              </a:ext>
            </a:extLst>
          </p:cNvPr>
          <p:cNvSpPr txBox="1"/>
          <p:nvPr/>
        </p:nvSpPr>
        <p:spPr>
          <a:xfrm>
            <a:off x="609958" y="1454689"/>
            <a:ext cx="10952475" cy="369332"/>
          </a:xfrm>
          <a:prstGeom prst="rect">
            <a:avLst/>
          </a:prstGeom>
          <a:noFill/>
        </p:spPr>
        <p:txBody>
          <a:bodyPr wrap="square" rtlCol="0">
            <a:spAutoFit/>
          </a:bodyPr>
          <a:lstStyle/>
          <a:p>
            <a:r>
              <a:rPr lang="en-US" b="1" dirty="0"/>
              <a:t>News is easier to access, but there are fewer sources of content and less range in the content in corporate media </a:t>
            </a:r>
            <a:endParaRPr lang="en-US" dirty="0"/>
          </a:p>
        </p:txBody>
      </p:sp>
      <p:sp>
        <p:nvSpPr>
          <p:cNvPr id="30" name="TextBox 29">
            <a:extLst>
              <a:ext uri="{FF2B5EF4-FFF2-40B4-BE49-F238E27FC236}">
                <a16:creationId xmlns:a16="http://schemas.microsoft.com/office/drawing/2014/main" id="{75789B63-A240-75D7-9FEC-400EAFF2E1D7}"/>
              </a:ext>
            </a:extLst>
          </p:cNvPr>
          <p:cNvSpPr txBox="1"/>
          <p:nvPr/>
        </p:nvSpPr>
        <p:spPr>
          <a:xfrm>
            <a:off x="2766028" y="1853155"/>
            <a:ext cx="6681896" cy="369332"/>
          </a:xfrm>
          <a:prstGeom prst="rect">
            <a:avLst/>
          </a:prstGeom>
          <a:noFill/>
        </p:spPr>
        <p:txBody>
          <a:bodyPr wrap="square" rtlCol="0" anchor="ctr">
            <a:spAutoFit/>
          </a:bodyPr>
          <a:lstStyle/>
          <a:p>
            <a:r>
              <a:rPr lang="en-US" b="1" dirty="0">
                <a:solidFill>
                  <a:srgbClr val="FF0000"/>
                </a:solidFill>
              </a:rPr>
              <a:t>1970s: Pentagon Papers and Watergate cement media partisanship</a:t>
            </a:r>
          </a:p>
        </p:txBody>
      </p:sp>
      <p:sp>
        <p:nvSpPr>
          <p:cNvPr id="25" name="TextBox 24">
            <a:extLst>
              <a:ext uri="{FF2B5EF4-FFF2-40B4-BE49-F238E27FC236}">
                <a16:creationId xmlns:a16="http://schemas.microsoft.com/office/drawing/2014/main" id="{D5B0D873-F5AF-C768-367C-962198E37111}"/>
              </a:ext>
            </a:extLst>
          </p:cNvPr>
          <p:cNvSpPr txBox="1"/>
          <p:nvPr/>
        </p:nvSpPr>
        <p:spPr>
          <a:xfrm>
            <a:off x="5675961" y="2914670"/>
            <a:ext cx="1844955" cy="523220"/>
          </a:xfrm>
          <a:prstGeom prst="rect">
            <a:avLst/>
          </a:prstGeom>
          <a:noFill/>
        </p:spPr>
        <p:txBody>
          <a:bodyPr wrap="square" rtlCol="0" anchor="ctr">
            <a:spAutoFit/>
          </a:bodyPr>
          <a:lstStyle/>
          <a:p>
            <a:pPr algn="ctr"/>
            <a:r>
              <a:rPr lang="en-US" sz="1400" b="1" dirty="0">
                <a:solidFill>
                  <a:srgbClr val="CC00FF"/>
                </a:solidFill>
              </a:rPr>
              <a:t>U. Missouri:                    School of Journalism</a:t>
            </a:r>
          </a:p>
        </p:txBody>
      </p:sp>
      <p:sp>
        <p:nvSpPr>
          <p:cNvPr id="31" name="TextBox 30">
            <a:extLst>
              <a:ext uri="{FF2B5EF4-FFF2-40B4-BE49-F238E27FC236}">
                <a16:creationId xmlns:a16="http://schemas.microsoft.com/office/drawing/2014/main" id="{E8920C0C-D1A7-E05D-DA2B-0DF41EDEDD83}"/>
              </a:ext>
            </a:extLst>
          </p:cNvPr>
          <p:cNvSpPr txBox="1"/>
          <p:nvPr/>
        </p:nvSpPr>
        <p:spPr>
          <a:xfrm>
            <a:off x="3373164" y="3615029"/>
            <a:ext cx="982488" cy="523220"/>
          </a:xfrm>
          <a:prstGeom prst="rect">
            <a:avLst/>
          </a:prstGeom>
          <a:noFill/>
        </p:spPr>
        <p:txBody>
          <a:bodyPr wrap="square" rtlCol="0" anchor="ctr">
            <a:spAutoFit/>
          </a:bodyPr>
          <a:lstStyle/>
          <a:p>
            <a:pPr algn="ctr"/>
            <a:r>
              <a:rPr lang="en-US" sz="1400" b="1" dirty="0">
                <a:solidFill>
                  <a:srgbClr val="CC00FF"/>
                </a:solidFill>
              </a:rPr>
              <a:t>Lincoln’s Abuses</a:t>
            </a:r>
          </a:p>
        </p:txBody>
      </p:sp>
      <p:sp>
        <p:nvSpPr>
          <p:cNvPr id="33" name="TextBox 32">
            <a:extLst>
              <a:ext uri="{FF2B5EF4-FFF2-40B4-BE49-F238E27FC236}">
                <a16:creationId xmlns:a16="http://schemas.microsoft.com/office/drawing/2014/main" id="{A2596825-5B3A-6009-08AC-2B33D9636322}"/>
              </a:ext>
            </a:extLst>
          </p:cNvPr>
          <p:cNvSpPr txBox="1"/>
          <p:nvPr/>
        </p:nvSpPr>
        <p:spPr>
          <a:xfrm>
            <a:off x="7175165" y="3690217"/>
            <a:ext cx="1093679" cy="523220"/>
          </a:xfrm>
          <a:prstGeom prst="rect">
            <a:avLst/>
          </a:prstGeom>
          <a:noFill/>
        </p:spPr>
        <p:txBody>
          <a:bodyPr wrap="square" rtlCol="0" anchor="ctr">
            <a:spAutoFit/>
          </a:bodyPr>
          <a:lstStyle/>
          <a:p>
            <a:pPr algn="ctr"/>
            <a:r>
              <a:rPr lang="en-US" sz="1400" b="1" dirty="0">
                <a:solidFill>
                  <a:srgbClr val="CC00FF"/>
                </a:solidFill>
              </a:rPr>
              <a:t>Bishop Sheen</a:t>
            </a:r>
          </a:p>
        </p:txBody>
      </p:sp>
      <p:sp>
        <p:nvSpPr>
          <p:cNvPr id="34" name="TextBox 33">
            <a:extLst>
              <a:ext uri="{FF2B5EF4-FFF2-40B4-BE49-F238E27FC236}">
                <a16:creationId xmlns:a16="http://schemas.microsoft.com/office/drawing/2014/main" id="{7AE08A0A-C41A-004F-73BD-650598C9C1E9}"/>
              </a:ext>
            </a:extLst>
          </p:cNvPr>
          <p:cNvSpPr txBox="1"/>
          <p:nvPr/>
        </p:nvSpPr>
        <p:spPr>
          <a:xfrm>
            <a:off x="4230960" y="5252509"/>
            <a:ext cx="3473831" cy="369332"/>
          </a:xfrm>
          <a:prstGeom prst="rect">
            <a:avLst/>
          </a:prstGeom>
          <a:noFill/>
        </p:spPr>
        <p:txBody>
          <a:bodyPr wrap="square" rtlCol="0" anchor="ctr">
            <a:spAutoFit/>
          </a:bodyPr>
          <a:lstStyle/>
          <a:p>
            <a:r>
              <a:rPr lang="en-US" b="1" dirty="0"/>
              <a:t>1980: CNN and 24 hour news cycle</a:t>
            </a:r>
          </a:p>
        </p:txBody>
      </p:sp>
      <p:sp>
        <p:nvSpPr>
          <p:cNvPr id="39" name="TextBox 38">
            <a:extLst>
              <a:ext uri="{FF2B5EF4-FFF2-40B4-BE49-F238E27FC236}">
                <a16:creationId xmlns:a16="http://schemas.microsoft.com/office/drawing/2014/main" id="{9844DA2F-166F-90FB-8AF0-B863E6856B2B}"/>
              </a:ext>
            </a:extLst>
          </p:cNvPr>
          <p:cNvSpPr txBox="1"/>
          <p:nvPr/>
        </p:nvSpPr>
        <p:spPr>
          <a:xfrm>
            <a:off x="9215827" y="3001777"/>
            <a:ext cx="1463861" cy="307777"/>
          </a:xfrm>
          <a:prstGeom prst="rect">
            <a:avLst/>
          </a:prstGeom>
          <a:noFill/>
        </p:spPr>
        <p:txBody>
          <a:bodyPr wrap="square" rtlCol="0" anchor="ctr">
            <a:spAutoFit/>
          </a:bodyPr>
          <a:lstStyle/>
          <a:p>
            <a:pPr algn="ctr"/>
            <a:r>
              <a:rPr lang="en-US" sz="1400" b="1" dirty="0">
                <a:solidFill>
                  <a:srgbClr val="CC00FF"/>
                </a:solidFill>
              </a:rPr>
              <a:t>CNN: 24 </a:t>
            </a:r>
            <a:r>
              <a:rPr lang="en-US" sz="1400" b="1" dirty="0" err="1">
                <a:solidFill>
                  <a:srgbClr val="CC00FF"/>
                </a:solidFill>
              </a:rPr>
              <a:t>hr</a:t>
            </a:r>
            <a:r>
              <a:rPr lang="en-US" sz="1400" b="1" dirty="0">
                <a:solidFill>
                  <a:srgbClr val="CC00FF"/>
                </a:solidFill>
              </a:rPr>
              <a:t> News</a:t>
            </a:r>
          </a:p>
        </p:txBody>
      </p:sp>
      <p:sp>
        <p:nvSpPr>
          <p:cNvPr id="42" name="TextBox 41">
            <a:extLst>
              <a:ext uri="{FF2B5EF4-FFF2-40B4-BE49-F238E27FC236}">
                <a16:creationId xmlns:a16="http://schemas.microsoft.com/office/drawing/2014/main" id="{E5377D9F-416E-62C7-D908-E21F9F6C38A9}"/>
              </a:ext>
            </a:extLst>
          </p:cNvPr>
          <p:cNvSpPr txBox="1"/>
          <p:nvPr/>
        </p:nvSpPr>
        <p:spPr>
          <a:xfrm>
            <a:off x="7883331" y="2899365"/>
            <a:ext cx="1506348" cy="523220"/>
          </a:xfrm>
          <a:prstGeom prst="rect">
            <a:avLst/>
          </a:prstGeom>
          <a:noFill/>
        </p:spPr>
        <p:txBody>
          <a:bodyPr wrap="square" rtlCol="0" anchor="ctr">
            <a:spAutoFit/>
          </a:bodyPr>
          <a:lstStyle/>
          <a:p>
            <a:pPr algn="ctr"/>
            <a:r>
              <a:rPr lang="en-US" sz="1400" b="1" dirty="0">
                <a:solidFill>
                  <a:srgbClr val="CC00FF"/>
                </a:solidFill>
              </a:rPr>
              <a:t>Pentagon Papers &amp; Watergate </a:t>
            </a:r>
          </a:p>
        </p:txBody>
      </p:sp>
      <p:sp>
        <p:nvSpPr>
          <p:cNvPr id="45" name="TextBox 44">
            <a:extLst>
              <a:ext uri="{FF2B5EF4-FFF2-40B4-BE49-F238E27FC236}">
                <a16:creationId xmlns:a16="http://schemas.microsoft.com/office/drawing/2014/main" id="{7BC09048-2B7F-6EC2-444B-3CF8748DDAB0}"/>
              </a:ext>
            </a:extLst>
          </p:cNvPr>
          <p:cNvSpPr txBox="1"/>
          <p:nvPr/>
        </p:nvSpPr>
        <p:spPr>
          <a:xfrm>
            <a:off x="4040536" y="4676661"/>
            <a:ext cx="5976300" cy="369332"/>
          </a:xfrm>
          <a:prstGeom prst="rect">
            <a:avLst/>
          </a:prstGeom>
          <a:noFill/>
        </p:spPr>
        <p:txBody>
          <a:bodyPr wrap="square" rtlCol="0" anchor="ctr">
            <a:spAutoFit/>
          </a:bodyPr>
          <a:lstStyle/>
          <a:p>
            <a:r>
              <a:rPr lang="en-US" b="1" dirty="0"/>
              <a:t>1971: Pentagon Papers reveal Classified Defense documents </a:t>
            </a:r>
          </a:p>
        </p:txBody>
      </p:sp>
      <p:sp>
        <p:nvSpPr>
          <p:cNvPr id="46" name="TextBox 45">
            <a:extLst>
              <a:ext uri="{FF2B5EF4-FFF2-40B4-BE49-F238E27FC236}">
                <a16:creationId xmlns:a16="http://schemas.microsoft.com/office/drawing/2014/main" id="{1BE74D3F-4060-62A1-9A80-98BD8E7663C4}"/>
              </a:ext>
            </a:extLst>
          </p:cNvPr>
          <p:cNvSpPr txBox="1"/>
          <p:nvPr/>
        </p:nvSpPr>
        <p:spPr>
          <a:xfrm>
            <a:off x="4064192" y="4964383"/>
            <a:ext cx="3878296" cy="369332"/>
          </a:xfrm>
          <a:prstGeom prst="rect">
            <a:avLst/>
          </a:prstGeom>
          <a:noFill/>
        </p:spPr>
        <p:txBody>
          <a:bodyPr wrap="square" rtlCol="0" anchor="ctr">
            <a:spAutoFit/>
          </a:bodyPr>
          <a:lstStyle/>
          <a:p>
            <a:r>
              <a:rPr lang="en-US" b="1" dirty="0"/>
              <a:t>1972-4: Watergate brings down POTUS</a:t>
            </a:r>
          </a:p>
        </p:txBody>
      </p:sp>
      <p:sp>
        <p:nvSpPr>
          <p:cNvPr id="48" name="TextBox 47">
            <a:extLst>
              <a:ext uri="{FF2B5EF4-FFF2-40B4-BE49-F238E27FC236}">
                <a16:creationId xmlns:a16="http://schemas.microsoft.com/office/drawing/2014/main" id="{0F371C4E-B6AA-0A62-953A-22B1E991D373}"/>
              </a:ext>
            </a:extLst>
          </p:cNvPr>
          <p:cNvSpPr txBox="1"/>
          <p:nvPr/>
        </p:nvSpPr>
        <p:spPr>
          <a:xfrm>
            <a:off x="4449182" y="5528043"/>
            <a:ext cx="4858490" cy="369332"/>
          </a:xfrm>
          <a:prstGeom prst="rect">
            <a:avLst/>
          </a:prstGeom>
          <a:noFill/>
        </p:spPr>
        <p:txBody>
          <a:bodyPr wrap="square" rtlCol="0" anchor="ctr">
            <a:spAutoFit/>
          </a:bodyPr>
          <a:lstStyle/>
          <a:p>
            <a:r>
              <a:rPr lang="en-US" b="1" dirty="0"/>
              <a:t>2006: Wikileaks reveal US Government secrets</a:t>
            </a:r>
          </a:p>
        </p:txBody>
      </p:sp>
      <p:sp>
        <p:nvSpPr>
          <p:cNvPr id="4" name="TextBox 3">
            <a:extLst>
              <a:ext uri="{FF2B5EF4-FFF2-40B4-BE49-F238E27FC236}">
                <a16:creationId xmlns:a16="http://schemas.microsoft.com/office/drawing/2014/main" id="{B0CCC127-BB5E-18ED-8BB3-291446DA2765}"/>
              </a:ext>
            </a:extLst>
          </p:cNvPr>
          <p:cNvSpPr txBox="1"/>
          <p:nvPr/>
        </p:nvSpPr>
        <p:spPr>
          <a:xfrm>
            <a:off x="7096251" y="2966327"/>
            <a:ext cx="897865" cy="307777"/>
          </a:xfrm>
          <a:prstGeom prst="rect">
            <a:avLst/>
          </a:prstGeom>
          <a:noFill/>
        </p:spPr>
        <p:txBody>
          <a:bodyPr wrap="square" rtlCol="0" anchor="ctr">
            <a:spAutoFit/>
          </a:bodyPr>
          <a:lstStyle/>
          <a:p>
            <a:pPr algn="ctr"/>
            <a:r>
              <a:rPr lang="en-US" sz="1400" b="1" dirty="0">
                <a:solidFill>
                  <a:srgbClr val="CC00FF"/>
                </a:solidFill>
              </a:rPr>
              <a:t>Columbia</a:t>
            </a:r>
          </a:p>
        </p:txBody>
      </p:sp>
      <p:sp>
        <p:nvSpPr>
          <p:cNvPr id="6" name="TextBox 5">
            <a:extLst>
              <a:ext uri="{FF2B5EF4-FFF2-40B4-BE49-F238E27FC236}">
                <a16:creationId xmlns:a16="http://schemas.microsoft.com/office/drawing/2014/main" id="{72F54C55-214B-1EED-6AE0-068F32C9E63C}"/>
              </a:ext>
            </a:extLst>
          </p:cNvPr>
          <p:cNvSpPr txBox="1"/>
          <p:nvPr/>
        </p:nvSpPr>
        <p:spPr>
          <a:xfrm>
            <a:off x="5998608" y="3647092"/>
            <a:ext cx="982488" cy="523220"/>
          </a:xfrm>
          <a:prstGeom prst="rect">
            <a:avLst/>
          </a:prstGeom>
          <a:noFill/>
        </p:spPr>
        <p:txBody>
          <a:bodyPr wrap="square" rtlCol="0" anchor="ctr">
            <a:spAutoFit/>
          </a:bodyPr>
          <a:lstStyle/>
          <a:p>
            <a:pPr algn="ctr"/>
            <a:r>
              <a:rPr lang="en-US" sz="1400" b="1" dirty="0">
                <a:solidFill>
                  <a:srgbClr val="CC00FF"/>
                </a:solidFill>
              </a:rPr>
              <a:t>Scopes Trial</a:t>
            </a:r>
          </a:p>
        </p:txBody>
      </p:sp>
      <p:sp>
        <p:nvSpPr>
          <p:cNvPr id="7" name="Star: 5 Points 6">
            <a:extLst>
              <a:ext uri="{FF2B5EF4-FFF2-40B4-BE49-F238E27FC236}">
                <a16:creationId xmlns:a16="http://schemas.microsoft.com/office/drawing/2014/main" id="{14B6307F-7070-A618-3AAF-255AECA9A5EB}"/>
              </a:ext>
            </a:extLst>
          </p:cNvPr>
          <p:cNvSpPr/>
          <p:nvPr/>
        </p:nvSpPr>
        <p:spPr>
          <a:xfrm>
            <a:off x="10045716" y="3271232"/>
            <a:ext cx="337253" cy="29931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9938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BBE5D-8BB2-366D-AE20-616C0D424D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2191E3-9CED-B2BA-974D-BD27CB99D4B0}"/>
              </a:ext>
            </a:extLst>
          </p:cNvPr>
          <p:cNvSpPr>
            <a:spLocks noGrp="1"/>
          </p:cNvSpPr>
          <p:nvPr>
            <p:ph type="ctrTitle"/>
          </p:nvPr>
        </p:nvSpPr>
        <p:spPr>
          <a:xfrm>
            <a:off x="529213" y="148053"/>
            <a:ext cx="11133574" cy="917072"/>
          </a:xfrm>
        </p:spPr>
        <p:txBody>
          <a:bodyPr>
            <a:normAutofit/>
          </a:bodyPr>
          <a:lstStyle/>
          <a:p>
            <a:r>
              <a:rPr lang="en-US" dirty="0"/>
              <a:t>The March of Cultural Marxism</a:t>
            </a:r>
          </a:p>
        </p:txBody>
      </p:sp>
      <p:sp>
        <p:nvSpPr>
          <p:cNvPr id="3" name="Subtitle 2">
            <a:extLst>
              <a:ext uri="{FF2B5EF4-FFF2-40B4-BE49-F238E27FC236}">
                <a16:creationId xmlns:a16="http://schemas.microsoft.com/office/drawing/2014/main" id="{83F23FAA-1329-0B3B-FA1F-7A88D5D026B4}"/>
              </a:ext>
            </a:extLst>
          </p:cNvPr>
          <p:cNvSpPr>
            <a:spLocks noGrp="1"/>
          </p:cNvSpPr>
          <p:nvPr>
            <p:ph type="subTitle" idx="1"/>
          </p:nvPr>
        </p:nvSpPr>
        <p:spPr>
          <a:xfrm>
            <a:off x="1524000" y="1065125"/>
            <a:ext cx="9144000" cy="493149"/>
          </a:xfrm>
        </p:spPr>
        <p:txBody>
          <a:bodyPr/>
          <a:lstStyle/>
          <a:p>
            <a:r>
              <a:rPr lang="en-US" i="1" dirty="0"/>
              <a:t>The American Left Became Human Secularist Totalitarians</a:t>
            </a:r>
          </a:p>
        </p:txBody>
      </p:sp>
      <p:sp>
        <p:nvSpPr>
          <p:cNvPr id="4" name="TextBox 3">
            <a:extLst>
              <a:ext uri="{FF2B5EF4-FFF2-40B4-BE49-F238E27FC236}">
                <a16:creationId xmlns:a16="http://schemas.microsoft.com/office/drawing/2014/main" id="{1E7F363A-B00E-8C4C-1416-7C801F6ACBB9}"/>
              </a:ext>
            </a:extLst>
          </p:cNvPr>
          <p:cNvSpPr txBox="1"/>
          <p:nvPr/>
        </p:nvSpPr>
        <p:spPr>
          <a:xfrm>
            <a:off x="437102" y="1558274"/>
            <a:ext cx="11510387" cy="1569660"/>
          </a:xfrm>
          <a:prstGeom prst="rect">
            <a:avLst/>
          </a:prstGeom>
          <a:noFill/>
        </p:spPr>
        <p:txBody>
          <a:bodyPr wrap="square" rtlCol="0">
            <a:spAutoFit/>
          </a:bodyPr>
          <a:lstStyle/>
          <a:p>
            <a:pPr marL="285750" indent="-285750">
              <a:buFont typeface="Arial" panose="020B0604020202020204" pitchFamily="34" charset="0"/>
              <a:buChar char="•"/>
            </a:pPr>
            <a:r>
              <a:rPr lang="en-US" sz="3200" b="1" dirty="0"/>
              <a:t>America was opposing sub-cultures from the start  </a:t>
            </a:r>
          </a:p>
          <a:p>
            <a:pPr marL="285750" indent="-285750">
              <a:buFont typeface="Arial" panose="020B0604020202020204" pitchFamily="34" charset="0"/>
              <a:buChar char="•"/>
            </a:pPr>
            <a:r>
              <a:rPr lang="en-US" sz="3200" b="1" dirty="0"/>
              <a:t>America had a consensus culture after Independence until 1962</a:t>
            </a:r>
          </a:p>
          <a:p>
            <a:pPr marL="285750" indent="-285750">
              <a:buFont typeface="Arial" panose="020B0604020202020204" pitchFamily="34" charset="0"/>
              <a:buChar char="•"/>
            </a:pPr>
            <a:endParaRPr lang="en-US" sz="3200" b="1" dirty="0"/>
          </a:p>
        </p:txBody>
      </p:sp>
      <p:sp>
        <p:nvSpPr>
          <p:cNvPr id="5" name="TextBox 4">
            <a:extLst>
              <a:ext uri="{FF2B5EF4-FFF2-40B4-BE49-F238E27FC236}">
                <a16:creationId xmlns:a16="http://schemas.microsoft.com/office/drawing/2014/main" id="{E7E73CF2-9F6B-4D0C-7C21-7A3E88841597}"/>
              </a:ext>
            </a:extLst>
          </p:cNvPr>
          <p:cNvSpPr txBox="1"/>
          <p:nvPr/>
        </p:nvSpPr>
        <p:spPr>
          <a:xfrm>
            <a:off x="1634836" y="5987296"/>
            <a:ext cx="8922327" cy="461665"/>
          </a:xfrm>
          <a:prstGeom prst="rect">
            <a:avLst/>
          </a:prstGeom>
          <a:noFill/>
        </p:spPr>
        <p:txBody>
          <a:bodyPr wrap="square" rtlCol="0">
            <a:spAutoFit/>
          </a:bodyPr>
          <a:lstStyle/>
          <a:p>
            <a:pPr algn="ctr"/>
            <a:r>
              <a:rPr lang="en-US" sz="2400" b="1" i="1" dirty="0"/>
              <a:t>Sub-Culture differences existed under a consensus American Culture </a:t>
            </a:r>
          </a:p>
        </p:txBody>
      </p:sp>
    </p:spTree>
    <p:extLst>
      <p:ext uri="{BB962C8B-B14F-4D97-AF65-F5344CB8AC3E}">
        <p14:creationId xmlns:p14="http://schemas.microsoft.com/office/powerpoint/2010/main" val="10427857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Arrow Connector 52">
            <a:extLst>
              <a:ext uri="{FF2B5EF4-FFF2-40B4-BE49-F238E27FC236}">
                <a16:creationId xmlns:a16="http://schemas.microsoft.com/office/drawing/2014/main" id="{AEFE36C9-2155-432A-A9AA-DBA70A68FA6C}"/>
              </a:ext>
            </a:extLst>
          </p:cNvPr>
          <p:cNvCxnSpPr>
            <a:cxnSpLocks/>
          </p:cNvCxnSpPr>
          <p:nvPr/>
        </p:nvCxnSpPr>
        <p:spPr>
          <a:xfrm>
            <a:off x="1308300" y="3423464"/>
            <a:ext cx="9975050" cy="0"/>
          </a:xfrm>
          <a:prstGeom prst="straightConnector1">
            <a:avLst/>
          </a:prstGeom>
          <a:ln w="38100">
            <a:solidFill>
              <a:schemeClr val="bg2"/>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AD17216-E4B3-4C24-B2D9-1D100DBDA5C3}"/>
              </a:ext>
            </a:extLst>
          </p:cNvPr>
          <p:cNvSpPr>
            <a:spLocks noGrp="1"/>
          </p:cNvSpPr>
          <p:nvPr>
            <p:ph type="ctrTitle"/>
          </p:nvPr>
        </p:nvSpPr>
        <p:spPr>
          <a:xfrm>
            <a:off x="1516883" y="-15507"/>
            <a:ext cx="9144000" cy="806680"/>
          </a:xfrm>
        </p:spPr>
        <p:txBody>
          <a:bodyPr/>
          <a:lstStyle/>
          <a:p>
            <a:r>
              <a:rPr lang="en-US" dirty="0"/>
              <a:t>Arts and Entertainment </a:t>
            </a:r>
          </a:p>
        </p:txBody>
      </p:sp>
      <p:sp>
        <p:nvSpPr>
          <p:cNvPr id="3" name="Subtitle 2">
            <a:extLst>
              <a:ext uri="{FF2B5EF4-FFF2-40B4-BE49-F238E27FC236}">
                <a16:creationId xmlns:a16="http://schemas.microsoft.com/office/drawing/2014/main" id="{1065AF91-15A7-41EC-99FD-1D449C2F93AD}"/>
              </a:ext>
            </a:extLst>
          </p:cNvPr>
          <p:cNvSpPr>
            <a:spLocks noGrp="1"/>
          </p:cNvSpPr>
          <p:nvPr>
            <p:ph type="subTitle" idx="1"/>
          </p:nvPr>
        </p:nvSpPr>
        <p:spPr>
          <a:xfrm>
            <a:off x="1555657" y="698114"/>
            <a:ext cx="9144000" cy="493149"/>
          </a:xfrm>
        </p:spPr>
        <p:txBody>
          <a:bodyPr/>
          <a:lstStyle/>
          <a:p>
            <a:r>
              <a:rPr lang="en-US" i="1" dirty="0"/>
              <a:t>What the public wants and authorities allow</a:t>
            </a:r>
          </a:p>
        </p:txBody>
      </p:sp>
      <p:sp>
        <p:nvSpPr>
          <p:cNvPr id="22" name="TextBox 21">
            <a:extLst>
              <a:ext uri="{FF2B5EF4-FFF2-40B4-BE49-F238E27FC236}">
                <a16:creationId xmlns:a16="http://schemas.microsoft.com/office/drawing/2014/main" id="{438A4D61-41B0-4A6D-9E70-28B256048897}"/>
              </a:ext>
            </a:extLst>
          </p:cNvPr>
          <p:cNvSpPr txBox="1"/>
          <p:nvPr/>
        </p:nvSpPr>
        <p:spPr>
          <a:xfrm rot="5400000">
            <a:off x="-38421" y="1809991"/>
            <a:ext cx="1296760" cy="707886"/>
          </a:xfrm>
          <a:prstGeom prst="rect">
            <a:avLst/>
          </a:prstGeom>
          <a:noFill/>
        </p:spPr>
        <p:txBody>
          <a:bodyPr wrap="square" rtlCol="0" anchor="ctr">
            <a:spAutoFit/>
          </a:bodyPr>
          <a:lstStyle/>
          <a:p>
            <a:pPr algn="ctr"/>
            <a:r>
              <a:rPr lang="en-US" sz="4000" b="1" dirty="0">
                <a:solidFill>
                  <a:srgbClr val="0070C0"/>
                </a:solidFill>
              </a:rPr>
              <a:t>Left</a:t>
            </a:r>
          </a:p>
        </p:txBody>
      </p:sp>
      <p:sp>
        <p:nvSpPr>
          <p:cNvPr id="26" name="TextBox 25">
            <a:extLst>
              <a:ext uri="{FF2B5EF4-FFF2-40B4-BE49-F238E27FC236}">
                <a16:creationId xmlns:a16="http://schemas.microsoft.com/office/drawing/2014/main" id="{68C4E985-173C-4531-B949-0B7C6810298C}"/>
              </a:ext>
            </a:extLst>
          </p:cNvPr>
          <p:cNvSpPr txBox="1"/>
          <p:nvPr/>
        </p:nvSpPr>
        <p:spPr>
          <a:xfrm>
            <a:off x="234709" y="3261814"/>
            <a:ext cx="750499" cy="369332"/>
          </a:xfrm>
          <a:prstGeom prst="rect">
            <a:avLst/>
          </a:prstGeom>
          <a:noFill/>
        </p:spPr>
        <p:txBody>
          <a:bodyPr wrap="square" rtlCol="0" anchor="ctr">
            <a:spAutoFit/>
          </a:bodyPr>
          <a:lstStyle/>
          <a:p>
            <a:pPr algn="ctr"/>
            <a:r>
              <a:rPr lang="en-US" b="1" dirty="0"/>
              <a:t>1790</a:t>
            </a:r>
          </a:p>
        </p:txBody>
      </p:sp>
      <p:sp>
        <p:nvSpPr>
          <p:cNvPr id="35" name="TextBox 34">
            <a:extLst>
              <a:ext uri="{FF2B5EF4-FFF2-40B4-BE49-F238E27FC236}">
                <a16:creationId xmlns:a16="http://schemas.microsoft.com/office/drawing/2014/main" id="{C2D48270-FD04-4649-AC4F-DF6B41EF008C}"/>
              </a:ext>
            </a:extLst>
          </p:cNvPr>
          <p:cNvSpPr txBox="1"/>
          <p:nvPr/>
        </p:nvSpPr>
        <p:spPr>
          <a:xfrm>
            <a:off x="850642" y="1062120"/>
            <a:ext cx="10490715" cy="369332"/>
          </a:xfrm>
          <a:prstGeom prst="rect">
            <a:avLst/>
          </a:prstGeom>
          <a:noFill/>
        </p:spPr>
        <p:txBody>
          <a:bodyPr wrap="square" rtlCol="0" anchor="ctr">
            <a:spAutoFit/>
          </a:bodyPr>
          <a:lstStyle/>
          <a:p>
            <a:pPr algn="ctr"/>
            <a:r>
              <a:rPr lang="en-US" sz="1800" b="1" dirty="0"/>
              <a:t>19</a:t>
            </a:r>
            <a:r>
              <a:rPr lang="en-US" sz="1800" b="1" baseline="30000" dirty="0"/>
              <a:t>th</a:t>
            </a:r>
            <a:r>
              <a:rPr lang="en-US" sz="1800" b="1" dirty="0"/>
              <a:t> Century establishes American literature, arts, and entertainment in Western Civilization</a:t>
            </a:r>
          </a:p>
        </p:txBody>
      </p:sp>
      <p:sp>
        <p:nvSpPr>
          <p:cNvPr id="40" name="Arrow: Right 39">
            <a:extLst>
              <a:ext uri="{FF2B5EF4-FFF2-40B4-BE49-F238E27FC236}">
                <a16:creationId xmlns:a16="http://schemas.microsoft.com/office/drawing/2014/main" id="{DEC5A28E-B7D0-4264-9A57-39CB5158EC4B}"/>
              </a:ext>
            </a:extLst>
          </p:cNvPr>
          <p:cNvSpPr/>
          <p:nvPr/>
        </p:nvSpPr>
        <p:spPr>
          <a:xfrm>
            <a:off x="609958" y="2252098"/>
            <a:ext cx="11552957" cy="2901268"/>
          </a:xfrm>
          <a:prstGeom prst="rightArrow">
            <a:avLst/>
          </a:prstGeom>
          <a:no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91A2B8D-0691-4EA7-A0C5-9B9F9D6521EC}"/>
              </a:ext>
            </a:extLst>
          </p:cNvPr>
          <p:cNvSpPr txBox="1"/>
          <p:nvPr/>
        </p:nvSpPr>
        <p:spPr>
          <a:xfrm>
            <a:off x="963902" y="6424623"/>
            <a:ext cx="10226748" cy="461665"/>
          </a:xfrm>
          <a:prstGeom prst="rect">
            <a:avLst/>
          </a:prstGeom>
          <a:noFill/>
        </p:spPr>
        <p:txBody>
          <a:bodyPr wrap="square" rtlCol="0">
            <a:spAutoFit/>
          </a:bodyPr>
          <a:lstStyle/>
          <a:p>
            <a:pPr algn="ctr"/>
            <a:r>
              <a:rPr lang="en-US" sz="2400" b="1" i="1" dirty="0"/>
              <a:t>Reflect the Culture, Shape the Culture, or Both? </a:t>
            </a:r>
          </a:p>
        </p:txBody>
      </p:sp>
      <p:sp>
        <p:nvSpPr>
          <p:cNvPr id="59" name="TextBox 58">
            <a:extLst>
              <a:ext uri="{FF2B5EF4-FFF2-40B4-BE49-F238E27FC236}">
                <a16:creationId xmlns:a16="http://schemas.microsoft.com/office/drawing/2014/main" id="{B0A42D99-06F2-4D62-B0F7-5B617F295A04}"/>
              </a:ext>
            </a:extLst>
          </p:cNvPr>
          <p:cNvSpPr txBox="1"/>
          <p:nvPr/>
        </p:nvSpPr>
        <p:spPr>
          <a:xfrm>
            <a:off x="-7704" y="2543869"/>
            <a:ext cx="1060719" cy="369332"/>
          </a:xfrm>
          <a:prstGeom prst="rect">
            <a:avLst/>
          </a:prstGeom>
          <a:noFill/>
        </p:spPr>
        <p:txBody>
          <a:bodyPr wrap="square" rtlCol="0" anchor="ctr">
            <a:spAutoFit/>
          </a:bodyPr>
          <a:lstStyle/>
          <a:p>
            <a:pPr algn="ctr"/>
            <a:r>
              <a:rPr lang="en-US" dirty="0"/>
              <a:t>Jefferson</a:t>
            </a:r>
          </a:p>
        </p:txBody>
      </p:sp>
      <p:sp>
        <p:nvSpPr>
          <p:cNvPr id="63" name="TextBox 62">
            <a:extLst>
              <a:ext uri="{FF2B5EF4-FFF2-40B4-BE49-F238E27FC236}">
                <a16:creationId xmlns:a16="http://schemas.microsoft.com/office/drawing/2014/main" id="{365D7D83-DDBB-4B42-A9AD-E9C386B7BA6C}"/>
              </a:ext>
            </a:extLst>
          </p:cNvPr>
          <p:cNvSpPr txBox="1"/>
          <p:nvPr/>
        </p:nvSpPr>
        <p:spPr>
          <a:xfrm>
            <a:off x="-14234" y="4360847"/>
            <a:ext cx="1060719" cy="369332"/>
          </a:xfrm>
          <a:prstGeom prst="rect">
            <a:avLst/>
          </a:prstGeom>
          <a:noFill/>
        </p:spPr>
        <p:txBody>
          <a:bodyPr wrap="square" rtlCol="0" anchor="ctr">
            <a:spAutoFit/>
          </a:bodyPr>
          <a:lstStyle/>
          <a:p>
            <a:pPr algn="ctr"/>
            <a:r>
              <a:rPr lang="en-US" dirty="0"/>
              <a:t>Hamilton</a:t>
            </a:r>
          </a:p>
        </p:txBody>
      </p:sp>
      <p:cxnSp>
        <p:nvCxnSpPr>
          <p:cNvPr id="5" name="Straight Connector 4">
            <a:extLst>
              <a:ext uri="{FF2B5EF4-FFF2-40B4-BE49-F238E27FC236}">
                <a16:creationId xmlns:a16="http://schemas.microsoft.com/office/drawing/2014/main" id="{C38DBED2-9790-D77A-E07E-E6FB25E583FE}"/>
              </a:ext>
            </a:extLst>
          </p:cNvPr>
          <p:cNvCxnSpPr>
            <a:cxnSpLocks/>
          </p:cNvCxnSpPr>
          <p:nvPr/>
        </p:nvCxnSpPr>
        <p:spPr>
          <a:xfrm flipV="1">
            <a:off x="-14234" y="3414178"/>
            <a:ext cx="12206234" cy="31594"/>
          </a:xfrm>
          <a:prstGeom prst="line">
            <a:avLst/>
          </a:prstGeom>
          <a:ln w="9525" cap="flat" cmpd="sng" algn="ctr">
            <a:solidFill>
              <a:schemeClr val="accent1"/>
            </a:solidFill>
            <a:prstDash val="dash"/>
            <a:round/>
            <a:headEnd type="none" w="med" len="med"/>
            <a:tailEnd type="none" w="med" len="med"/>
          </a:ln>
          <a:effectLst>
            <a:glow rad="101600">
              <a:srgbClr val="7030A0">
                <a:alpha val="60000"/>
              </a:srgbClr>
            </a:glow>
          </a:effectLst>
        </p:spPr>
        <p:style>
          <a:lnRef idx="0">
            <a:scrgbClr r="0" g="0" b="0"/>
          </a:lnRef>
          <a:fillRef idx="0">
            <a:scrgbClr r="0" g="0" b="0"/>
          </a:fillRef>
          <a:effectRef idx="0">
            <a:scrgbClr r="0" g="0" b="0"/>
          </a:effectRef>
          <a:fontRef idx="minor">
            <a:schemeClr val="tx1"/>
          </a:fontRef>
        </p:style>
      </p:cxnSp>
      <p:sp>
        <p:nvSpPr>
          <p:cNvPr id="8" name="TextBox 7">
            <a:extLst>
              <a:ext uri="{FF2B5EF4-FFF2-40B4-BE49-F238E27FC236}">
                <a16:creationId xmlns:a16="http://schemas.microsoft.com/office/drawing/2014/main" id="{B8BC993F-823C-C1B7-2C8D-70141478DE02}"/>
              </a:ext>
            </a:extLst>
          </p:cNvPr>
          <p:cNvSpPr txBox="1"/>
          <p:nvPr/>
        </p:nvSpPr>
        <p:spPr>
          <a:xfrm rot="5400000">
            <a:off x="10927268" y="1827091"/>
            <a:ext cx="1296760" cy="707886"/>
          </a:xfrm>
          <a:prstGeom prst="rect">
            <a:avLst/>
          </a:prstGeom>
          <a:noFill/>
        </p:spPr>
        <p:txBody>
          <a:bodyPr wrap="square" rtlCol="0" anchor="ctr">
            <a:spAutoFit/>
          </a:bodyPr>
          <a:lstStyle/>
          <a:p>
            <a:pPr algn="ctr"/>
            <a:r>
              <a:rPr lang="en-US" sz="4000" b="1" dirty="0">
                <a:solidFill>
                  <a:srgbClr val="0070C0"/>
                </a:solidFill>
              </a:rPr>
              <a:t>Left</a:t>
            </a:r>
          </a:p>
        </p:txBody>
      </p:sp>
      <p:sp>
        <p:nvSpPr>
          <p:cNvPr id="9" name="TextBox 8">
            <a:extLst>
              <a:ext uri="{FF2B5EF4-FFF2-40B4-BE49-F238E27FC236}">
                <a16:creationId xmlns:a16="http://schemas.microsoft.com/office/drawing/2014/main" id="{24F15247-9E4B-2562-EF09-585547053978}"/>
              </a:ext>
            </a:extLst>
          </p:cNvPr>
          <p:cNvSpPr txBox="1"/>
          <p:nvPr/>
        </p:nvSpPr>
        <p:spPr>
          <a:xfrm rot="5400000">
            <a:off x="-38421" y="5010405"/>
            <a:ext cx="1296760" cy="707886"/>
          </a:xfrm>
          <a:prstGeom prst="rect">
            <a:avLst/>
          </a:prstGeom>
          <a:noFill/>
        </p:spPr>
        <p:txBody>
          <a:bodyPr wrap="square" rtlCol="0" anchor="ctr">
            <a:spAutoFit/>
          </a:bodyPr>
          <a:lstStyle/>
          <a:p>
            <a:pPr algn="ctr"/>
            <a:r>
              <a:rPr lang="en-US" sz="4000" b="1" dirty="0">
                <a:solidFill>
                  <a:srgbClr val="FF0000"/>
                </a:solidFill>
              </a:rPr>
              <a:t>Right</a:t>
            </a:r>
          </a:p>
        </p:txBody>
      </p:sp>
      <p:sp>
        <p:nvSpPr>
          <p:cNvPr id="10" name="TextBox 9">
            <a:extLst>
              <a:ext uri="{FF2B5EF4-FFF2-40B4-BE49-F238E27FC236}">
                <a16:creationId xmlns:a16="http://schemas.microsoft.com/office/drawing/2014/main" id="{BC54FDCD-E60D-A20C-316B-BD4E43E107F9}"/>
              </a:ext>
            </a:extLst>
          </p:cNvPr>
          <p:cNvSpPr txBox="1"/>
          <p:nvPr/>
        </p:nvSpPr>
        <p:spPr>
          <a:xfrm rot="5400000">
            <a:off x="10927268" y="4942598"/>
            <a:ext cx="1296760" cy="707886"/>
          </a:xfrm>
          <a:prstGeom prst="rect">
            <a:avLst/>
          </a:prstGeom>
          <a:noFill/>
        </p:spPr>
        <p:txBody>
          <a:bodyPr wrap="square" rtlCol="0" anchor="ctr">
            <a:spAutoFit/>
          </a:bodyPr>
          <a:lstStyle/>
          <a:p>
            <a:pPr algn="ctr"/>
            <a:r>
              <a:rPr lang="en-US" sz="4000" b="1" dirty="0">
                <a:solidFill>
                  <a:srgbClr val="FF0000"/>
                </a:solidFill>
              </a:rPr>
              <a:t>Right</a:t>
            </a:r>
          </a:p>
        </p:txBody>
      </p:sp>
      <p:sp>
        <p:nvSpPr>
          <p:cNvPr id="11" name="TextBox 10">
            <a:extLst>
              <a:ext uri="{FF2B5EF4-FFF2-40B4-BE49-F238E27FC236}">
                <a16:creationId xmlns:a16="http://schemas.microsoft.com/office/drawing/2014/main" id="{D4A056CA-234B-51FF-9D10-6EC2134A52D4}"/>
              </a:ext>
            </a:extLst>
          </p:cNvPr>
          <p:cNvSpPr txBox="1"/>
          <p:nvPr/>
        </p:nvSpPr>
        <p:spPr>
          <a:xfrm>
            <a:off x="3855711" y="3261814"/>
            <a:ext cx="750499" cy="369332"/>
          </a:xfrm>
          <a:prstGeom prst="rect">
            <a:avLst/>
          </a:prstGeom>
          <a:noFill/>
        </p:spPr>
        <p:txBody>
          <a:bodyPr wrap="square" rtlCol="0" anchor="ctr">
            <a:spAutoFit/>
          </a:bodyPr>
          <a:lstStyle/>
          <a:p>
            <a:pPr algn="ctr"/>
            <a:r>
              <a:rPr lang="en-US" b="1" dirty="0"/>
              <a:t>1870</a:t>
            </a:r>
          </a:p>
        </p:txBody>
      </p:sp>
      <p:sp>
        <p:nvSpPr>
          <p:cNvPr id="12" name="TextBox 11">
            <a:extLst>
              <a:ext uri="{FF2B5EF4-FFF2-40B4-BE49-F238E27FC236}">
                <a16:creationId xmlns:a16="http://schemas.microsoft.com/office/drawing/2014/main" id="{06A0D3CA-230F-2666-BDA9-C3F34EB0367C}"/>
              </a:ext>
            </a:extLst>
          </p:cNvPr>
          <p:cNvSpPr txBox="1"/>
          <p:nvPr/>
        </p:nvSpPr>
        <p:spPr>
          <a:xfrm>
            <a:off x="2064551" y="3261814"/>
            <a:ext cx="750499" cy="369332"/>
          </a:xfrm>
          <a:prstGeom prst="rect">
            <a:avLst/>
          </a:prstGeom>
          <a:noFill/>
        </p:spPr>
        <p:txBody>
          <a:bodyPr wrap="square" rtlCol="0" anchor="ctr">
            <a:spAutoFit/>
          </a:bodyPr>
          <a:lstStyle/>
          <a:p>
            <a:pPr algn="ctr"/>
            <a:r>
              <a:rPr lang="en-US" b="1" dirty="0"/>
              <a:t>1830</a:t>
            </a:r>
          </a:p>
        </p:txBody>
      </p:sp>
      <p:sp>
        <p:nvSpPr>
          <p:cNvPr id="13" name="TextBox 12">
            <a:extLst>
              <a:ext uri="{FF2B5EF4-FFF2-40B4-BE49-F238E27FC236}">
                <a16:creationId xmlns:a16="http://schemas.microsoft.com/office/drawing/2014/main" id="{A1FADAD3-16D7-68DD-1967-B968472FD91E}"/>
              </a:ext>
            </a:extLst>
          </p:cNvPr>
          <p:cNvSpPr txBox="1"/>
          <p:nvPr/>
        </p:nvSpPr>
        <p:spPr>
          <a:xfrm>
            <a:off x="1120351" y="3261814"/>
            <a:ext cx="750499" cy="369332"/>
          </a:xfrm>
          <a:prstGeom prst="rect">
            <a:avLst/>
          </a:prstGeom>
          <a:noFill/>
        </p:spPr>
        <p:txBody>
          <a:bodyPr wrap="square" rtlCol="0" anchor="ctr">
            <a:spAutoFit/>
          </a:bodyPr>
          <a:lstStyle/>
          <a:p>
            <a:pPr algn="ctr"/>
            <a:r>
              <a:rPr lang="en-US" b="1" dirty="0"/>
              <a:t>1810</a:t>
            </a:r>
          </a:p>
        </p:txBody>
      </p:sp>
      <p:sp>
        <p:nvSpPr>
          <p:cNvPr id="14" name="TextBox 13">
            <a:extLst>
              <a:ext uri="{FF2B5EF4-FFF2-40B4-BE49-F238E27FC236}">
                <a16:creationId xmlns:a16="http://schemas.microsoft.com/office/drawing/2014/main" id="{921958CE-687A-23F0-C274-FC9EAFB3E739}"/>
              </a:ext>
            </a:extLst>
          </p:cNvPr>
          <p:cNvSpPr txBox="1"/>
          <p:nvPr/>
        </p:nvSpPr>
        <p:spPr>
          <a:xfrm>
            <a:off x="11209869" y="3261814"/>
            <a:ext cx="750499" cy="369332"/>
          </a:xfrm>
          <a:prstGeom prst="rect">
            <a:avLst/>
          </a:prstGeom>
          <a:noFill/>
        </p:spPr>
        <p:txBody>
          <a:bodyPr wrap="square" rtlCol="0" anchor="ctr">
            <a:spAutoFit/>
          </a:bodyPr>
          <a:lstStyle/>
          <a:p>
            <a:pPr algn="ctr"/>
            <a:r>
              <a:rPr lang="en-US" b="1" dirty="0"/>
              <a:t>2020</a:t>
            </a:r>
          </a:p>
        </p:txBody>
      </p:sp>
      <p:sp>
        <p:nvSpPr>
          <p:cNvPr id="15" name="TextBox 14">
            <a:extLst>
              <a:ext uri="{FF2B5EF4-FFF2-40B4-BE49-F238E27FC236}">
                <a16:creationId xmlns:a16="http://schemas.microsoft.com/office/drawing/2014/main" id="{4E0543D6-BD48-DE90-7812-E49778A9202A}"/>
              </a:ext>
            </a:extLst>
          </p:cNvPr>
          <p:cNvSpPr txBox="1"/>
          <p:nvPr/>
        </p:nvSpPr>
        <p:spPr>
          <a:xfrm>
            <a:off x="10259014" y="3261814"/>
            <a:ext cx="750499" cy="369332"/>
          </a:xfrm>
          <a:prstGeom prst="rect">
            <a:avLst/>
          </a:prstGeom>
          <a:noFill/>
        </p:spPr>
        <p:txBody>
          <a:bodyPr wrap="square" rtlCol="0" anchor="ctr">
            <a:spAutoFit/>
          </a:bodyPr>
          <a:lstStyle/>
          <a:p>
            <a:pPr algn="ctr"/>
            <a:r>
              <a:rPr lang="en-US" b="1" dirty="0"/>
              <a:t>2010</a:t>
            </a:r>
          </a:p>
        </p:txBody>
      </p:sp>
      <p:sp>
        <p:nvSpPr>
          <p:cNvPr id="16" name="TextBox 15">
            <a:extLst>
              <a:ext uri="{FF2B5EF4-FFF2-40B4-BE49-F238E27FC236}">
                <a16:creationId xmlns:a16="http://schemas.microsoft.com/office/drawing/2014/main" id="{79655929-BB36-5C65-AF81-022DD0EB1EB6}"/>
              </a:ext>
            </a:extLst>
          </p:cNvPr>
          <p:cNvSpPr txBox="1"/>
          <p:nvPr/>
        </p:nvSpPr>
        <p:spPr>
          <a:xfrm>
            <a:off x="9353732" y="3261814"/>
            <a:ext cx="750499" cy="369332"/>
          </a:xfrm>
          <a:prstGeom prst="rect">
            <a:avLst/>
          </a:prstGeom>
          <a:noFill/>
        </p:spPr>
        <p:txBody>
          <a:bodyPr wrap="square" rtlCol="0" anchor="ctr">
            <a:spAutoFit/>
          </a:bodyPr>
          <a:lstStyle/>
          <a:p>
            <a:pPr algn="ctr"/>
            <a:r>
              <a:rPr lang="en-US" b="1" dirty="0"/>
              <a:t>1990</a:t>
            </a:r>
          </a:p>
        </p:txBody>
      </p:sp>
      <p:sp>
        <p:nvSpPr>
          <p:cNvPr id="17" name="TextBox 16">
            <a:extLst>
              <a:ext uri="{FF2B5EF4-FFF2-40B4-BE49-F238E27FC236}">
                <a16:creationId xmlns:a16="http://schemas.microsoft.com/office/drawing/2014/main" id="{20B021A2-3E03-F8BD-8DA7-A3878A1952AE}"/>
              </a:ext>
            </a:extLst>
          </p:cNvPr>
          <p:cNvSpPr txBox="1"/>
          <p:nvPr/>
        </p:nvSpPr>
        <p:spPr>
          <a:xfrm>
            <a:off x="7538023" y="3261814"/>
            <a:ext cx="750499" cy="369332"/>
          </a:xfrm>
          <a:prstGeom prst="rect">
            <a:avLst/>
          </a:prstGeom>
          <a:noFill/>
        </p:spPr>
        <p:txBody>
          <a:bodyPr wrap="square" rtlCol="0" anchor="ctr">
            <a:spAutoFit/>
          </a:bodyPr>
          <a:lstStyle/>
          <a:p>
            <a:pPr algn="ctr"/>
            <a:r>
              <a:rPr lang="en-US" b="1" dirty="0"/>
              <a:t>1950</a:t>
            </a:r>
          </a:p>
        </p:txBody>
      </p:sp>
      <p:sp>
        <p:nvSpPr>
          <p:cNvPr id="18" name="TextBox 17">
            <a:extLst>
              <a:ext uri="{FF2B5EF4-FFF2-40B4-BE49-F238E27FC236}">
                <a16:creationId xmlns:a16="http://schemas.microsoft.com/office/drawing/2014/main" id="{68EEB78E-8A2F-893C-7D1F-C36147F364AB}"/>
              </a:ext>
            </a:extLst>
          </p:cNvPr>
          <p:cNvSpPr txBox="1"/>
          <p:nvPr/>
        </p:nvSpPr>
        <p:spPr>
          <a:xfrm>
            <a:off x="5732715" y="3261814"/>
            <a:ext cx="750499" cy="369332"/>
          </a:xfrm>
          <a:prstGeom prst="rect">
            <a:avLst/>
          </a:prstGeom>
          <a:noFill/>
        </p:spPr>
        <p:txBody>
          <a:bodyPr wrap="square" rtlCol="0" anchor="ctr">
            <a:spAutoFit/>
          </a:bodyPr>
          <a:lstStyle/>
          <a:p>
            <a:pPr algn="ctr"/>
            <a:r>
              <a:rPr lang="en-US" b="1" dirty="0"/>
              <a:t>1910</a:t>
            </a:r>
          </a:p>
        </p:txBody>
      </p:sp>
      <p:sp>
        <p:nvSpPr>
          <p:cNvPr id="19" name="TextBox 18">
            <a:extLst>
              <a:ext uri="{FF2B5EF4-FFF2-40B4-BE49-F238E27FC236}">
                <a16:creationId xmlns:a16="http://schemas.microsoft.com/office/drawing/2014/main" id="{3B0DEBF2-8B47-5234-E4F2-758337193ECE}"/>
              </a:ext>
            </a:extLst>
          </p:cNvPr>
          <p:cNvSpPr txBox="1"/>
          <p:nvPr/>
        </p:nvSpPr>
        <p:spPr>
          <a:xfrm>
            <a:off x="4789072" y="3261814"/>
            <a:ext cx="750499" cy="369332"/>
          </a:xfrm>
          <a:prstGeom prst="rect">
            <a:avLst/>
          </a:prstGeom>
          <a:noFill/>
        </p:spPr>
        <p:txBody>
          <a:bodyPr wrap="square" rtlCol="0" anchor="ctr">
            <a:spAutoFit/>
          </a:bodyPr>
          <a:lstStyle/>
          <a:p>
            <a:pPr algn="ctr"/>
            <a:r>
              <a:rPr lang="en-US" b="1" dirty="0"/>
              <a:t>1890</a:t>
            </a:r>
          </a:p>
        </p:txBody>
      </p:sp>
      <p:sp>
        <p:nvSpPr>
          <p:cNvPr id="20" name="TextBox 19">
            <a:extLst>
              <a:ext uri="{FF2B5EF4-FFF2-40B4-BE49-F238E27FC236}">
                <a16:creationId xmlns:a16="http://schemas.microsoft.com/office/drawing/2014/main" id="{95ACDDD7-1BF3-BB48-C0E9-255AF1A06BD2}"/>
              </a:ext>
            </a:extLst>
          </p:cNvPr>
          <p:cNvSpPr txBox="1"/>
          <p:nvPr/>
        </p:nvSpPr>
        <p:spPr>
          <a:xfrm>
            <a:off x="2975083" y="3261814"/>
            <a:ext cx="750499" cy="369332"/>
          </a:xfrm>
          <a:prstGeom prst="rect">
            <a:avLst/>
          </a:prstGeom>
          <a:noFill/>
        </p:spPr>
        <p:txBody>
          <a:bodyPr wrap="square" rtlCol="0" anchor="ctr">
            <a:spAutoFit/>
          </a:bodyPr>
          <a:lstStyle/>
          <a:p>
            <a:pPr algn="ctr"/>
            <a:r>
              <a:rPr lang="en-US" b="1" dirty="0"/>
              <a:t>1850</a:t>
            </a:r>
          </a:p>
        </p:txBody>
      </p:sp>
      <p:sp>
        <p:nvSpPr>
          <p:cNvPr id="36" name="TextBox 35">
            <a:extLst>
              <a:ext uri="{FF2B5EF4-FFF2-40B4-BE49-F238E27FC236}">
                <a16:creationId xmlns:a16="http://schemas.microsoft.com/office/drawing/2014/main" id="{C5B62A30-ECE6-B86B-EF4D-068027665523}"/>
              </a:ext>
            </a:extLst>
          </p:cNvPr>
          <p:cNvSpPr txBox="1"/>
          <p:nvPr/>
        </p:nvSpPr>
        <p:spPr>
          <a:xfrm>
            <a:off x="8448450" y="3261814"/>
            <a:ext cx="750499" cy="369332"/>
          </a:xfrm>
          <a:prstGeom prst="rect">
            <a:avLst/>
          </a:prstGeom>
          <a:noFill/>
        </p:spPr>
        <p:txBody>
          <a:bodyPr wrap="square" rtlCol="0" anchor="ctr">
            <a:spAutoFit/>
          </a:bodyPr>
          <a:lstStyle/>
          <a:p>
            <a:pPr algn="ctr"/>
            <a:r>
              <a:rPr lang="en-US" b="1" dirty="0"/>
              <a:t>1970</a:t>
            </a:r>
          </a:p>
        </p:txBody>
      </p:sp>
      <p:sp>
        <p:nvSpPr>
          <p:cNvPr id="37" name="TextBox 36">
            <a:extLst>
              <a:ext uri="{FF2B5EF4-FFF2-40B4-BE49-F238E27FC236}">
                <a16:creationId xmlns:a16="http://schemas.microsoft.com/office/drawing/2014/main" id="{0936CC0B-913A-1DA9-12B0-5814ECB9FA17}"/>
              </a:ext>
            </a:extLst>
          </p:cNvPr>
          <p:cNvSpPr txBox="1"/>
          <p:nvPr/>
        </p:nvSpPr>
        <p:spPr>
          <a:xfrm>
            <a:off x="6609955" y="3261814"/>
            <a:ext cx="750499" cy="369332"/>
          </a:xfrm>
          <a:prstGeom prst="rect">
            <a:avLst/>
          </a:prstGeom>
          <a:noFill/>
        </p:spPr>
        <p:txBody>
          <a:bodyPr wrap="square" rtlCol="0" anchor="ctr">
            <a:spAutoFit/>
          </a:bodyPr>
          <a:lstStyle/>
          <a:p>
            <a:pPr algn="ctr"/>
            <a:r>
              <a:rPr lang="en-US" b="1" dirty="0"/>
              <a:t>1930</a:t>
            </a:r>
          </a:p>
        </p:txBody>
      </p:sp>
      <p:sp>
        <p:nvSpPr>
          <p:cNvPr id="69" name="Star: 5 Points 68">
            <a:extLst>
              <a:ext uri="{FF2B5EF4-FFF2-40B4-BE49-F238E27FC236}">
                <a16:creationId xmlns:a16="http://schemas.microsoft.com/office/drawing/2014/main" id="{EE9BBE13-DD81-C1B0-7A3F-472E8F35CF00}"/>
              </a:ext>
            </a:extLst>
          </p:cNvPr>
          <p:cNvSpPr/>
          <p:nvPr/>
        </p:nvSpPr>
        <p:spPr>
          <a:xfrm>
            <a:off x="3695782" y="3280362"/>
            <a:ext cx="337253" cy="29931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Star: 5 Points 78">
            <a:extLst>
              <a:ext uri="{FF2B5EF4-FFF2-40B4-BE49-F238E27FC236}">
                <a16:creationId xmlns:a16="http://schemas.microsoft.com/office/drawing/2014/main" id="{609319A5-27E0-90C9-3BA4-4F3FD1D2074F}"/>
              </a:ext>
            </a:extLst>
          </p:cNvPr>
          <p:cNvSpPr/>
          <p:nvPr/>
        </p:nvSpPr>
        <p:spPr>
          <a:xfrm>
            <a:off x="7040196" y="3444110"/>
            <a:ext cx="337253" cy="29931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Star: 5 Points 79">
            <a:extLst>
              <a:ext uri="{FF2B5EF4-FFF2-40B4-BE49-F238E27FC236}">
                <a16:creationId xmlns:a16="http://schemas.microsoft.com/office/drawing/2014/main" id="{6BD8FCD0-B173-DE5D-3AE6-7D3A597EFD1B}"/>
              </a:ext>
            </a:extLst>
          </p:cNvPr>
          <p:cNvSpPr/>
          <p:nvPr/>
        </p:nvSpPr>
        <p:spPr>
          <a:xfrm>
            <a:off x="7433146" y="3250745"/>
            <a:ext cx="337253" cy="29931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Star: 5 Points 80">
            <a:extLst>
              <a:ext uri="{FF2B5EF4-FFF2-40B4-BE49-F238E27FC236}">
                <a16:creationId xmlns:a16="http://schemas.microsoft.com/office/drawing/2014/main" id="{FCDFB254-84E0-EEB5-C4EB-77A63D4A06F6}"/>
              </a:ext>
            </a:extLst>
          </p:cNvPr>
          <p:cNvSpPr/>
          <p:nvPr/>
        </p:nvSpPr>
        <p:spPr>
          <a:xfrm>
            <a:off x="6321226" y="3297679"/>
            <a:ext cx="337253" cy="29931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Star: 5 Points 81">
            <a:extLst>
              <a:ext uri="{FF2B5EF4-FFF2-40B4-BE49-F238E27FC236}">
                <a16:creationId xmlns:a16="http://schemas.microsoft.com/office/drawing/2014/main" id="{496E8386-BC2F-148A-7B4B-1E390C978207}"/>
              </a:ext>
            </a:extLst>
          </p:cNvPr>
          <p:cNvSpPr/>
          <p:nvPr/>
        </p:nvSpPr>
        <p:spPr>
          <a:xfrm>
            <a:off x="8337056" y="3297679"/>
            <a:ext cx="337253" cy="29931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D1F15E57-3BC7-821A-D884-8C1990879687}"/>
              </a:ext>
            </a:extLst>
          </p:cNvPr>
          <p:cNvSpPr txBox="1"/>
          <p:nvPr/>
        </p:nvSpPr>
        <p:spPr>
          <a:xfrm rot="3336314">
            <a:off x="7356275" y="3270448"/>
            <a:ext cx="1803810" cy="369332"/>
          </a:xfrm>
          <a:prstGeom prst="rect">
            <a:avLst/>
          </a:prstGeom>
          <a:noFill/>
        </p:spPr>
        <p:txBody>
          <a:bodyPr wrap="square" rtlCol="0" anchor="ctr">
            <a:spAutoFit/>
          </a:bodyPr>
          <a:lstStyle/>
          <a:p>
            <a:pPr algn="ctr"/>
            <a:r>
              <a:rPr lang="en-US" b="1" dirty="0">
                <a:solidFill>
                  <a:srgbClr val="FF0000"/>
                </a:solidFill>
              </a:rPr>
              <a:t>1960s</a:t>
            </a:r>
          </a:p>
        </p:txBody>
      </p:sp>
      <p:sp>
        <p:nvSpPr>
          <p:cNvPr id="29" name="TextBox 28">
            <a:extLst>
              <a:ext uri="{FF2B5EF4-FFF2-40B4-BE49-F238E27FC236}">
                <a16:creationId xmlns:a16="http://schemas.microsoft.com/office/drawing/2014/main" id="{41EE8AEC-F4D2-3BD4-6700-F7E56E58F0FB}"/>
              </a:ext>
            </a:extLst>
          </p:cNvPr>
          <p:cNvSpPr txBox="1"/>
          <p:nvPr/>
        </p:nvSpPr>
        <p:spPr>
          <a:xfrm>
            <a:off x="7901148" y="2953948"/>
            <a:ext cx="621339" cy="307777"/>
          </a:xfrm>
          <a:prstGeom prst="rect">
            <a:avLst/>
          </a:prstGeom>
          <a:noFill/>
        </p:spPr>
        <p:txBody>
          <a:bodyPr wrap="square" rtlCol="0" anchor="ctr">
            <a:spAutoFit/>
          </a:bodyPr>
          <a:lstStyle/>
          <a:p>
            <a:pPr algn="ctr"/>
            <a:r>
              <a:rPr lang="en-US" sz="1400" b="1" dirty="0">
                <a:solidFill>
                  <a:srgbClr val="CC00FF"/>
                </a:solidFill>
              </a:rPr>
              <a:t>TV</a:t>
            </a:r>
          </a:p>
        </p:txBody>
      </p:sp>
      <p:sp>
        <p:nvSpPr>
          <p:cNvPr id="41" name="TextBox 40">
            <a:extLst>
              <a:ext uri="{FF2B5EF4-FFF2-40B4-BE49-F238E27FC236}">
                <a16:creationId xmlns:a16="http://schemas.microsoft.com/office/drawing/2014/main" id="{4A47B07C-8934-B7D5-F674-346077303866}"/>
              </a:ext>
            </a:extLst>
          </p:cNvPr>
          <p:cNvSpPr txBox="1"/>
          <p:nvPr/>
        </p:nvSpPr>
        <p:spPr>
          <a:xfrm>
            <a:off x="3323890" y="2900066"/>
            <a:ext cx="982488" cy="523220"/>
          </a:xfrm>
          <a:prstGeom prst="rect">
            <a:avLst/>
          </a:prstGeom>
          <a:noFill/>
        </p:spPr>
        <p:txBody>
          <a:bodyPr wrap="square" rtlCol="0" anchor="ctr">
            <a:spAutoFit/>
          </a:bodyPr>
          <a:lstStyle/>
          <a:p>
            <a:pPr algn="ctr"/>
            <a:r>
              <a:rPr lang="en-US" sz="1400" b="1" dirty="0">
                <a:solidFill>
                  <a:srgbClr val="CC00FF"/>
                </a:solidFill>
              </a:rPr>
              <a:t>Minstrel Shows</a:t>
            </a:r>
          </a:p>
        </p:txBody>
      </p:sp>
      <p:sp>
        <p:nvSpPr>
          <p:cNvPr id="43" name="TextBox 42">
            <a:extLst>
              <a:ext uri="{FF2B5EF4-FFF2-40B4-BE49-F238E27FC236}">
                <a16:creationId xmlns:a16="http://schemas.microsoft.com/office/drawing/2014/main" id="{55ACE1F1-8B5F-B002-0D56-0EFF0F50421B}"/>
              </a:ext>
            </a:extLst>
          </p:cNvPr>
          <p:cNvSpPr txBox="1"/>
          <p:nvPr/>
        </p:nvSpPr>
        <p:spPr>
          <a:xfrm>
            <a:off x="5673437" y="2917713"/>
            <a:ext cx="907433" cy="523220"/>
          </a:xfrm>
          <a:prstGeom prst="rect">
            <a:avLst/>
          </a:prstGeom>
          <a:noFill/>
        </p:spPr>
        <p:txBody>
          <a:bodyPr wrap="square" rtlCol="0" anchor="ctr">
            <a:spAutoFit/>
          </a:bodyPr>
          <a:lstStyle/>
          <a:p>
            <a:pPr algn="ctr"/>
            <a:r>
              <a:rPr lang="en-US" sz="1400" b="1" dirty="0">
                <a:solidFill>
                  <a:srgbClr val="CC00FF"/>
                </a:solidFill>
              </a:rPr>
              <a:t>Ziegfield &amp; Harlem</a:t>
            </a:r>
          </a:p>
        </p:txBody>
      </p:sp>
      <p:sp>
        <p:nvSpPr>
          <p:cNvPr id="44" name="TextBox 43">
            <a:extLst>
              <a:ext uri="{FF2B5EF4-FFF2-40B4-BE49-F238E27FC236}">
                <a16:creationId xmlns:a16="http://schemas.microsoft.com/office/drawing/2014/main" id="{8DC7D1FC-65D3-E7F1-CA69-322C53BA548A}"/>
              </a:ext>
            </a:extLst>
          </p:cNvPr>
          <p:cNvSpPr txBox="1"/>
          <p:nvPr/>
        </p:nvSpPr>
        <p:spPr>
          <a:xfrm>
            <a:off x="4021682" y="4376942"/>
            <a:ext cx="6530544" cy="369332"/>
          </a:xfrm>
          <a:prstGeom prst="rect">
            <a:avLst/>
          </a:prstGeom>
          <a:noFill/>
        </p:spPr>
        <p:txBody>
          <a:bodyPr wrap="square" rtlCol="0" anchor="ctr">
            <a:spAutoFit/>
          </a:bodyPr>
          <a:lstStyle/>
          <a:p>
            <a:r>
              <a:rPr lang="en-US" b="1" dirty="0"/>
              <a:t>1966: Film released without MPAA approval</a:t>
            </a:r>
          </a:p>
        </p:txBody>
      </p:sp>
      <p:sp>
        <p:nvSpPr>
          <p:cNvPr id="47" name="TextBox 46">
            <a:extLst>
              <a:ext uri="{FF2B5EF4-FFF2-40B4-BE49-F238E27FC236}">
                <a16:creationId xmlns:a16="http://schemas.microsoft.com/office/drawing/2014/main" id="{7B51EAB0-2BBC-A8D1-854A-BD988F08BAAE}"/>
              </a:ext>
            </a:extLst>
          </p:cNvPr>
          <p:cNvSpPr txBox="1"/>
          <p:nvPr/>
        </p:nvSpPr>
        <p:spPr>
          <a:xfrm>
            <a:off x="9683925" y="3655542"/>
            <a:ext cx="1263541" cy="738664"/>
          </a:xfrm>
          <a:prstGeom prst="rect">
            <a:avLst/>
          </a:prstGeom>
          <a:noFill/>
        </p:spPr>
        <p:txBody>
          <a:bodyPr wrap="square" rtlCol="0" anchor="ctr">
            <a:spAutoFit/>
          </a:bodyPr>
          <a:lstStyle/>
          <a:p>
            <a:pPr algn="ctr"/>
            <a:r>
              <a:rPr lang="en-US" sz="1400" b="1" dirty="0">
                <a:solidFill>
                  <a:srgbClr val="CC00FF"/>
                </a:solidFill>
              </a:rPr>
              <a:t>Christian Music &amp; Entertainment</a:t>
            </a:r>
          </a:p>
        </p:txBody>
      </p:sp>
      <p:sp>
        <p:nvSpPr>
          <p:cNvPr id="55" name="TextBox 54">
            <a:extLst>
              <a:ext uri="{FF2B5EF4-FFF2-40B4-BE49-F238E27FC236}">
                <a16:creationId xmlns:a16="http://schemas.microsoft.com/office/drawing/2014/main" id="{75CE5883-F1B8-0855-E7FE-9E14B2CF5191}"/>
              </a:ext>
            </a:extLst>
          </p:cNvPr>
          <p:cNvSpPr txBox="1"/>
          <p:nvPr/>
        </p:nvSpPr>
        <p:spPr>
          <a:xfrm>
            <a:off x="6926177" y="2996305"/>
            <a:ext cx="1150516" cy="307777"/>
          </a:xfrm>
          <a:prstGeom prst="rect">
            <a:avLst/>
          </a:prstGeom>
          <a:noFill/>
        </p:spPr>
        <p:txBody>
          <a:bodyPr wrap="square" rtlCol="0" anchor="ctr">
            <a:spAutoFit/>
          </a:bodyPr>
          <a:lstStyle/>
          <a:p>
            <a:pPr algn="ctr"/>
            <a:r>
              <a:rPr lang="en-US" sz="1400" b="1" dirty="0">
                <a:solidFill>
                  <a:srgbClr val="CC00FF"/>
                </a:solidFill>
              </a:rPr>
              <a:t>Broadway</a:t>
            </a:r>
          </a:p>
        </p:txBody>
      </p:sp>
      <p:sp>
        <p:nvSpPr>
          <p:cNvPr id="56" name="TextBox 55">
            <a:extLst>
              <a:ext uri="{FF2B5EF4-FFF2-40B4-BE49-F238E27FC236}">
                <a16:creationId xmlns:a16="http://schemas.microsoft.com/office/drawing/2014/main" id="{99325FCD-0E0B-9041-FCF5-0D78A149C7E0}"/>
              </a:ext>
            </a:extLst>
          </p:cNvPr>
          <p:cNvSpPr txBox="1"/>
          <p:nvPr/>
        </p:nvSpPr>
        <p:spPr>
          <a:xfrm>
            <a:off x="4164425" y="4923150"/>
            <a:ext cx="5185459" cy="369332"/>
          </a:xfrm>
          <a:prstGeom prst="rect">
            <a:avLst/>
          </a:prstGeom>
          <a:noFill/>
        </p:spPr>
        <p:txBody>
          <a:bodyPr wrap="square" rtlCol="0" anchor="ctr">
            <a:spAutoFit/>
          </a:bodyPr>
          <a:lstStyle/>
          <a:p>
            <a:r>
              <a:rPr lang="en-US" b="1" dirty="0"/>
              <a:t>1989: Too Live Crew obscenity case goes to SCOTUS</a:t>
            </a:r>
          </a:p>
        </p:txBody>
      </p:sp>
      <p:sp>
        <p:nvSpPr>
          <p:cNvPr id="57" name="TextBox 56">
            <a:extLst>
              <a:ext uri="{FF2B5EF4-FFF2-40B4-BE49-F238E27FC236}">
                <a16:creationId xmlns:a16="http://schemas.microsoft.com/office/drawing/2014/main" id="{13131FF4-027A-3967-58FC-EEC8949232E8}"/>
              </a:ext>
            </a:extLst>
          </p:cNvPr>
          <p:cNvSpPr txBox="1"/>
          <p:nvPr/>
        </p:nvSpPr>
        <p:spPr>
          <a:xfrm>
            <a:off x="9121869" y="3074193"/>
            <a:ext cx="928747" cy="307777"/>
          </a:xfrm>
          <a:prstGeom prst="rect">
            <a:avLst/>
          </a:prstGeom>
          <a:noFill/>
        </p:spPr>
        <p:txBody>
          <a:bodyPr wrap="square" rtlCol="0" anchor="ctr">
            <a:spAutoFit/>
          </a:bodyPr>
          <a:lstStyle/>
          <a:p>
            <a:pPr algn="ctr"/>
            <a:r>
              <a:rPr lang="en-US" sz="1400" b="1" dirty="0">
                <a:solidFill>
                  <a:srgbClr val="CC00FF"/>
                </a:solidFill>
              </a:rPr>
              <a:t>Cable TV</a:t>
            </a:r>
          </a:p>
        </p:txBody>
      </p:sp>
      <p:sp>
        <p:nvSpPr>
          <p:cNvPr id="51" name="TextBox 50">
            <a:extLst>
              <a:ext uri="{FF2B5EF4-FFF2-40B4-BE49-F238E27FC236}">
                <a16:creationId xmlns:a16="http://schemas.microsoft.com/office/drawing/2014/main" id="{F6CC7CCD-4A49-0B44-553A-6A62CCF9BBE5}"/>
              </a:ext>
            </a:extLst>
          </p:cNvPr>
          <p:cNvSpPr txBox="1"/>
          <p:nvPr/>
        </p:nvSpPr>
        <p:spPr>
          <a:xfrm>
            <a:off x="5310834" y="3680627"/>
            <a:ext cx="1310508" cy="307777"/>
          </a:xfrm>
          <a:prstGeom prst="rect">
            <a:avLst/>
          </a:prstGeom>
          <a:noFill/>
        </p:spPr>
        <p:txBody>
          <a:bodyPr wrap="square" rtlCol="0" anchor="ctr">
            <a:spAutoFit/>
          </a:bodyPr>
          <a:lstStyle/>
          <a:p>
            <a:pPr algn="ctr"/>
            <a:r>
              <a:rPr lang="en-US" sz="1400" b="1" dirty="0">
                <a:solidFill>
                  <a:srgbClr val="CC00FF"/>
                </a:solidFill>
              </a:rPr>
              <a:t>Muckrakers </a:t>
            </a:r>
          </a:p>
        </p:txBody>
      </p:sp>
      <p:sp>
        <p:nvSpPr>
          <p:cNvPr id="21" name="TextBox 20">
            <a:extLst>
              <a:ext uri="{FF2B5EF4-FFF2-40B4-BE49-F238E27FC236}">
                <a16:creationId xmlns:a16="http://schemas.microsoft.com/office/drawing/2014/main" id="{20D21D89-A113-C1D3-4F6B-F3A24438CAC6}"/>
              </a:ext>
            </a:extLst>
          </p:cNvPr>
          <p:cNvSpPr txBox="1"/>
          <p:nvPr/>
        </p:nvSpPr>
        <p:spPr>
          <a:xfrm>
            <a:off x="10429589" y="2881252"/>
            <a:ext cx="951598" cy="523220"/>
          </a:xfrm>
          <a:prstGeom prst="rect">
            <a:avLst/>
          </a:prstGeom>
          <a:noFill/>
        </p:spPr>
        <p:txBody>
          <a:bodyPr wrap="square" rtlCol="0" anchor="ctr">
            <a:spAutoFit/>
          </a:bodyPr>
          <a:lstStyle/>
          <a:p>
            <a:pPr algn="ctr"/>
            <a:r>
              <a:rPr lang="en-US" sz="1400" b="1" dirty="0">
                <a:solidFill>
                  <a:srgbClr val="CC00FF"/>
                </a:solidFill>
              </a:rPr>
              <a:t>Evolving Internet</a:t>
            </a:r>
          </a:p>
        </p:txBody>
      </p:sp>
      <p:sp>
        <p:nvSpPr>
          <p:cNvPr id="24" name="TextBox 23">
            <a:extLst>
              <a:ext uri="{FF2B5EF4-FFF2-40B4-BE49-F238E27FC236}">
                <a16:creationId xmlns:a16="http://schemas.microsoft.com/office/drawing/2014/main" id="{77F837E6-71AB-D6C1-74AE-A6D86C116F2A}"/>
              </a:ext>
            </a:extLst>
          </p:cNvPr>
          <p:cNvSpPr txBox="1"/>
          <p:nvPr/>
        </p:nvSpPr>
        <p:spPr>
          <a:xfrm>
            <a:off x="8060600" y="3060425"/>
            <a:ext cx="1289284" cy="307777"/>
          </a:xfrm>
          <a:prstGeom prst="rect">
            <a:avLst/>
          </a:prstGeom>
          <a:noFill/>
        </p:spPr>
        <p:txBody>
          <a:bodyPr wrap="square" rtlCol="0" anchor="ctr">
            <a:spAutoFit/>
          </a:bodyPr>
          <a:lstStyle/>
          <a:p>
            <a:pPr algn="ctr"/>
            <a:r>
              <a:rPr lang="en-US" sz="1400" b="1" dirty="0">
                <a:solidFill>
                  <a:srgbClr val="CC00FF"/>
                </a:solidFill>
              </a:rPr>
              <a:t>Disney</a:t>
            </a:r>
          </a:p>
        </p:txBody>
      </p:sp>
      <p:sp>
        <p:nvSpPr>
          <p:cNvPr id="28" name="TextBox 27">
            <a:extLst>
              <a:ext uri="{FF2B5EF4-FFF2-40B4-BE49-F238E27FC236}">
                <a16:creationId xmlns:a16="http://schemas.microsoft.com/office/drawing/2014/main" id="{6EC9B4DF-9C3C-02B9-CE3B-515205FB4C93}"/>
              </a:ext>
            </a:extLst>
          </p:cNvPr>
          <p:cNvSpPr txBox="1"/>
          <p:nvPr/>
        </p:nvSpPr>
        <p:spPr>
          <a:xfrm>
            <a:off x="1732372" y="1399713"/>
            <a:ext cx="8720862" cy="369332"/>
          </a:xfrm>
          <a:prstGeom prst="rect">
            <a:avLst/>
          </a:prstGeom>
          <a:noFill/>
        </p:spPr>
        <p:txBody>
          <a:bodyPr wrap="square" rtlCol="0">
            <a:spAutoFit/>
          </a:bodyPr>
          <a:lstStyle/>
          <a:p>
            <a:pPr algn="ctr"/>
            <a:r>
              <a:rPr lang="en-US" b="1" dirty="0"/>
              <a:t> 20</a:t>
            </a:r>
            <a:r>
              <a:rPr lang="en-US" b="1" baseline="30000" dirty="0"/>
              <a:t>th</a:t>
            </a:r>
            <a:r>
              <a:rPr lang="en-US" b="1" dirty="0"/>
              <a:t> Century explosion of literature, arts, and entertainment unto Cultural Imperialism </a:t>
            </a:r>
            <a:endParaRPr lang="en-US" dirty="0"/>
          </a:p>
        </p:txBody>
      </p:sp>
      <p:sp>
        <p:nvSpPr>
          <p:cNvPr id="38" name="TextBox 37">
            <a:extLst>
              <a:ext uri="{FF2B5EF4-FFF2-40B4-BE49-F238E27FC236}">
                <a16:creationId xmlns:a16="http://schemas.microsoft.com/office/drawing/2014/main" id="{D9DF6124-DFB9-DEF7-8A34-99A4536762AE}"/>
              </a:ext>
            </a:extLst>
          </p:cNvPr>
          <p:cNvSpPr txBox="1"/>
          <p:nvPr/>
        </p:nvSpPr>
        <p:spPr>
          <a:xfrm>
            <a:off x="2463796" y="6113731"/>
            <a:ext cx="7288335" cy="369332"/>
          </a:xfrm>
          <a:prstGeom prst="rect">
            <a:avLst/>
          </a:prstGeom>
          <a:noFill/>
        </p:spPr>
        <p:txBody>
          <a:bodyPr wrap="square" rtlCol="0" anchor="ctr">
            <a:spAutoFit/>
          </a:bodyPr>
          <a:lstStyle/>
          <a:p>
            <a:pPr algn="ctr"/>
            <a:r>
              <a:rPr lang="en-US" b="1" i="1" dirty="0"/>
              <a:t>A plethora of arts and entertainment include specific sub-culture genres </a:t>
            </a:r>
          </a:p>
        </p:txBody>
      </p:sp>
      <p:sp>
        <p:nvSpPr>
          <p:cNvPr id="25" name="TextBox 24">
            <a:extLst>
              <a:ext uri="{FF2B5EF4-FFF2-40B4-BE49-F238E27FC236}">
                <a16:creationId xmlns:a16="http://schemas.microsoft.com/office/drawing/2014/main" id="{D5B0D873-F5AF-C768-367C-962198E37111}"/>
              </a:ext>
            </a:extLst>
          </p:cNvPr>
          <p:cNvSpPr txBox="1"/>
          <p:nvPr/>
        </p:nvSpPr>
        <p:spPr>
          <a:xfrm>
            <a:off x="6217846" y="2684146"/>
            <a:ext cx="1179600" cy="738664"/>
          </a:xfrm>
          <a:prstGeom prst="rect">
            <a:avLst/>
          </a:prstGeom>
          <a:noFill/>
        </p:spPr>
        <p:txBody>
          <a:bodyPr wrap="square" rtlCol="0" anchor="ctr">
            <a:spAutoFit/>
          </a:bodyPr>
          <a:lstStyle/>
          <a:p>
            <a:pPr algn="ctr"/>
            <a:r>
              <a:rPr lang="en-US" sz="1400" b="1" dirty="0">
                <a:solidFill>
                  <a:srgbClr val="CC00FF"/>
                </a:solidFill>
              </a:rPr>
              <a:t>Hollywood </a:t>
            </a:r>
          </a:p>
          <a:p>
            <a:pPr algn="ctr"/>
            <a:r>
              <a:rPr lang="en-US" sz="1400" b="1" dirty="0">
                <a:solidFill>
                  <a:srgbClr val="CC00FF"/>
                </a:solidFill>
              </a:rPr>
              <a:t>Motion Pictures</a:t>
            </a:r>
          </a:p>
        </p:txBody>
      </p:sp>
      <p:sp>
        <p:nvSpPr>
          <p:cNvPr id="31" name="TextBox 30">
            <a:extLst>
              <a:ext uri="{FF2B5EF4-FFF2-40B4-BE49-F238E27FC236}">
                <a16:creationId xmlns:a16="http://schemas.microsoft.com/office/drawing/2014/main" id="{E8920C0C-D1A7-E05D-DA2B-0DF41EDEDD83}"/>
              </a:ext>
            </a:extLst>
          </p:cNvPr>
          <p:cNvSpPr txBox="1"/>
          <p:nvPr/>
        </p:nvSpPr>
        <p:spPr>
          <a:xfrm>
            <a:off x="2806727" y="3500991"/>
            <a:ext cx="982488" cy="738664"/>
          </a:xfrm>
          <a:prstGeom prst="rect">
            <a:avLst/>
          </a:prstGeom>
          <a:noFill/>
        </p:spPr>
        <p:txBody>
          <a:bodyPr wrap="square" rtlCol="0" anchor="ctr">
            <a:spAutoFit/>
          </a:bodyPr>
          <a:lstStyle/>
          <a:p>
            <a:pPr algn="ctr"/>
            <a:r>
              <a:rPr lang="en-US" sz="1400" b="1" dirty="0">
                <a:solidFill>
                  <a:srgbClr val="CC00FF"/>
                </a:solidFill>
              </a:rPr>
              <a:t>Uncle Tom’s Cabin</a:t>
            </a:r>
          </a:p>
        </p:txBody>
      </p:sp>
      <p:sp>
        <p:nvSpPr>
          <p:cNvPr id="6" name="TextBox 5">
            <a:extLst>
              <a:ext uri="{FF2B5EF4-FFF2-40B4-BE49-F238E27FC236}">
                <a16:creationId xmlns:a16="http://schemas.microsoft.com/office/drawing/2014/main" id="{CEA0FF35-924A-7949-BE0B-0199219C47B0}"/>
              </a:ext>
            </a:extLst>
          </p:cNvPr>
          <p:cNvSpPr txBox="1"/>
          <p:nvPr/>
        </p:nvSpPr>
        <p:spPr>
          <a:xfrm>
            <a:off x="8006978" y="3655542"/>
            <a:ext cx="1077974" cy="738664"/>
          </a:xfrm>
          <a:prstGeom prst="rect">
            <a:avLst/>
          </a:prstGeom>
          <a:noFill/>
        </p:spPr>
        <p:txBody>
          <a:bodyPr wrap="square" rtlCol="0" anchor="ctr">
            <a:spAutoFit/>
          </a:bodyPr>
          <a:lstStyle/>
          <a:p>
            <a:pPr algn="ctr"/>
            <a:r>
              <a:rPr lang="en-US" sz="1400" b="1" dirty="0">
                <a:solidFill>
                  <a:srgbClr val="CC00FF"/>
                </a:solidFill>
              </a:rPr>
              <a:t>Nashville</a:t>
            </a:r>
          </a:p>
          <a:p>
            <a:pPr algn="ctr"/>
            <a:r>
              <a:rPr lang="en-US" sz="1400" b="1" dirty="0">
                <a:solidFill>
                  <a:srgbClr val="CC00FF"/>
                </a:solidFill>
              </a:rPr>
              <a:t>Country Music</a:t>
            </a:r>
          </a:p>
        </p:txBody>
      </p:sp>
      <p:sp>
        <p:nvSpPr>
          <p:cNvPr id="32" name="TextBox 31">
            <a:extLst>
              <a:ext uri="{FF2B5EF4-FFF2-40B4-BE49-F238E27FC236}">
                <a16:creationId xmlns:a16="http://schemas.microsoft.com/office/drawing/2014/main" id="{9377D5F7-2BD2-36B6-D436-1B219DAD56A2}"/>
              </a:ext>
            </a:extLst>
          </p:cNvPr>
          <p:cNvSpPr txBox="1"/>
          <p:nvPr/>
        </p:nvSpPr>
        <p:spPr>
          <a:xfrm>
            <a:off x="8690484" y="3556295"/>
            <a:ext cx="1449091" cy="523220"/>
          </a:xfrm>
          <a:prstGeom prst="rect">
            <a:avLst/>
          </a:prstGeom>
          <a:noFill/>
        </p:spPr>
        <p:txBody>
          <a:bodyPr wrap="square" rtlCol="0" anchor="ctr">
            <a:spAutoFit/>
          </a:bodyPr>
          <a:lstStyle/>
          <a:p>
            <a:pPr algn="ctr"/>
            <a:r>
              <a:rPr lang="en-US" sz="1400" b="1" dirty="0">
                <a:solidFill>
                  <a:srgbClr val="CC00FF"/>
                </a:solidFill>
              </a:rPr>
              <a:t>Christian </a:t>
            </a:r>
          </a:p>
          <a:p>
            <a:pPr algn="ctr"/>
            <a:r>
              <a:rPr lang="en-US" sz="1400" b="1" dirty="0">
                <a:solidFill>
                  <a:srgbClr val="CC00FF"/>
                </a:solidFill>
              </a:rPr>
              <a:t>Broadcasting</a:t>
            </a:r>
          </a:p>
        </p:txBody>
      </p:sp>
      <p:sp>
        <p:nvSpPr>
          <p:cNvPr id="33" name="TextBox 32">
            <a:extLst>
              <a:ext uri="{FF2B5EF4-FFF2-40B4-BE49-F238E27FC236}">
                <a16:creationId xmlns:a16="http://schemas.microsoft.com/office/drawing/2014/main" id="{2F42117F-59A8-F611-36A0-A81BA6EA1F2A}"/>
              </a:ext>
            </a:extLst>
          </p:cNvPr>
          <p:cNvSpPr txBox="1"/>
          <p:nvPr/>
        </p:nvSpPr>
        <p:spPr>
          <a:xfrm>
            <a:off x="6055916" y="3606284"/>
            <a:ext cx="1321878" cy="738664"/>
          </a:xfrm>
          <a:prstGeom prst="rect">
            <a:avLst/>
          </a:prstGeom>
          <a:noFill/>
        </p:spPr>
        <p:txBody>
          <a:bodyPr wrap="square" rtlCol="0" anchor="ctr">
            <a:spAutoFit/>
          </a:bodyPr>
          <a:lstStyle/>
          <a:p>
            <a:pPr algn="ctr"/>
            <a:r>
              <a:rPr lang="en-US" sz="1400" b="1" dirty="0">
                <a:solidFill>
                  <a:srgbClr val="CC00FF"/>
                </a:solidFill>
              </a:rPr>
              <a:t>Motion Pictures’</a:t>
            </a:r>
          </a:p>
          <a:p>
            <a:pPr algn="ctr"/>
            <a:r>
              <a:rPr lang="en-US" sz="1400" b="1" dirty="0">
                <a:solidFill>
                  <a:srgbClr val="CC00FF"/>
                </a:solidFill>
              </a:rPr>
              <a:t>Hays Code</a:t>
            </a:r>
          </a:p>
        </p:txBody>
      </p:sp>
      <p:sp>
        <p:nvSpPr>
          <p:cNvPr id="34" name="TextBox 33">
            <a:extLst>
              <a:ext uri="{FF2B5EF4-FFF2-40B4-BE49-F238E27FC236}">
                <a16:creationId xmlns:a16="http://schemas.microsoft.com/office/drawing/2014/main" id="{E736E020-9F6B-78A3-8626-D70D25727B30}"/>
              </a:ext>
            </a:extLst>
          </p:cNvPr>
          <p:cNvSpPr txBox="1"/>
          <p:nvPr/>
        </p:nvSpPr>
        <p:spPr>
          <a:xfrm>
            <a:off x="7055035" y="3699463"/>
            <a:ext cx="951598" cy="523220"/>
          </a:xfrm>
          <a:prstGeom prst="rect">
            <a:avLst/>
          </a:prstGeom>
          <a:noFill/>
        </p:spPr>
        <p:txBody>
          <a:bodyPr wrap="square" rtlCol="0" anchor="ctr">
            <a:spAutoFit/>
          </a:bodyPr>
          <a:lstStyle/>
          <a:p>
            <a:pPr algn="ctr"/>
            <a:r>
              <a:rPr lang="en-US" sz="1400" b="1" dirty="0">
                <a:solidFill>
                  <a:srgbClr val="CC00FF"/>
                </a:solidFill>
              </a:rPr>
              <a:t>Radio FCC Regulated</a:t>
            </a:r>
          </a:p>
        </p:txBody>
      </p:sp>
      <p:sp>
        <p:nvSpPr>
          <p:cNvPr id="39" name="TextBox 38">
            <a:extLst>
              <a:ext uri="{FF2B5EF4-FFF2-40B4-BE49-F238E27FC236}">
                <a16:creationId xmlns:a16="http://schemas.microsoft.com/office/drawing/2014/main" id="{D9DBC678-CE28-3FF1-40CB-7FD263D9523D}"/>
              </a:ext>
            </a:extLst>
          </p:cNvPr>
          <p:cNvSpPr txBox="1"/>
          <p:nvPr/>
        </p:nvSpPr>
        <p:spPr>
          <a:xfrm>
            <a:off x="4112177" y="4650046"/>
            <a:ext cx="6530544" cy="369332"/>
          </a:xfrm>
          <a:prstGeom prst="rect">
            <a:avLst/>
          </a:prstGeom>
          <a:noFill/>
        </p:spPr>
        <p:txBody>
          <a:bodyPr wrap="square" rtlCol="0" anchor="ctr">
            <a:spAutoFit/>
          </a:bodyPr>
          <a:lstStyle/>
          <a:p>
            <a:r>
              <a:rPr lang="en-US" b="1" dirty="0"/>
              <a:t>1987: National Endowment of the Arts pays for Piss Christ </a:t>
            </a:r>
          </a:p>
        </p:txBody>
      </p:sp>
      <p:sp>
        <p:nvSpPr>
          <p:cNvPr id="42" name="TextBox 41">
            <a:extLst>
              <a:ext uri="{FF2B5EF4-FFF2-40B4-BE49-F238E27FC236}">
                <a16:creationId xmlns:a16="http://schemas.microsoft.com/office/drawing/2014/main" id="{2E574DC7-FC10-F395-8E62-A69024B153E8}"/>
              </a:ext>
            </a:extLst>
          </p:cNvPr>
          <p:cNvSpPr txBox="1"/>
          <p:nvPr/>
        </p:nvSpPr>
        <p:spPr>
          <a:xfrm>
            <a:off x="3051157" y="2074899"/>
            <a:ext cx="6129203" cy="369332"/>
          </a:xfrm>
          <a:prstGeom prst="rect">
            <a:avLst/>
          </a:prstGeom>
          <a:noFill/>
        </p:spPr>
        <p:txBody>
          <a:bodyPr wrap="square" rtlCol="0">
            <a:spAutoFit/>
          </a:bodyPr>
          <a:lstStyle/>
          <a:p>
            <a:pPr algn="ctr"/>
            <a:r>
              <a:rPr lang="en-US" b="1" dirty="0"/>
              <a:t> 21</a:t>
            </a:r>
            <a:r>
              <a:rPr lang="en-US" b="1" baseline="30000" dirty="0"/>
              <a:t>st</a:t>
            </a:r>
            <a:r>
              <a:rPr lang="en-US" b="1" dirty="0"/>
              <a:t> Century trivializing culture and defining deviancy down</a:t>
            </a:r>
            <a:endParaRPr lang="en-US" dirty="0"/>
          </a:p>
        </p:txBody>
      </p:sp>
      <p:sp>
        <p:nvSpPr>
          <p:cNvPr id="45" name="TextBox 44">
            <a:extLst>
              <a:ext uri="{FF2B5EF4-FFF2-40B4-BE49-F238E27FC236}">
                <a16:creationId xmlns:a16="http://schemas.microsoft.com/office/drawing/2014/main" id="{9BC1F4CD-B42D-D994-F554-5997A094A99D}"/>
              </a:ext>
            </a:extLst>
          </p:cNvPr>
          <p:cNvSpPr txBox="1"/>
          <p:nvPr/>
        </p:nvSpPr>
        <p:spPr>
          <a:xfrm>
            <a:off x="3619725" y="2412491"/>
            <a:ext cx="5014855" cy="369332"/>
          </a:xfrm>
          <a:prstGeom prst="rect">
            <a:avLst/>
          </a:prstGeom>
          <a:noFill/>
        </p:spPr>
        <p:txBody>
          <a:bodyPr wrap="square" rtlCol="0" anchor="ctr">
            <a:spAutoFit/>
          </a:bodyPr>
          <a:lstStyle/>
          <a:p>
            <a:pPr algn="ctr"/>
            <a:r>
              <a:rPr lang="en-US" b="1" dirty="0"/>
              <a:t>Professional Sports </a:t>
            </a:r>
            <a:r>
              <a:rPr lang="en-US" b="1"/>
              <a:t>are all-American</a:t>
            </a:r>
            <a:endParaRPr lang="en-US" b="1" dirty="0"/>
          </a:p>
        </p:txBody>
      </p:sp>
      <p:sp>
        <p:nvSpPr>
          <p:cNvPr id="46" name="TextBox 45">
            <a:extLst>
              <a:ext uri="{FF2B5EF4-FFF2-40B4-BE49-F238E27FC236}">
                <a16:creationId xmlns:a16="http://schemas.microsoft.com/office/drawing/2014/main" id="{E2BA4768-60C9-5C94-19F9-59FD56D13FCB}"/>
              </a:ext>
            </a:extLst>
          </p:cNvPr>
          <p:cNvSpPr txBox="1"/>
          <p:nvPr/>
        </p:nvSpPr>
        <p:spPr>
          <a:xfrm>
            <a:off x="7371971" y="2659327"/>
            <a:ext cx="1150516" cy="307777"/>
          </a:xfrm>
          <a:prstGeom prst="rect">
            <a:avLst/>
          </a:prstGeom>
          <a:noFill/>
        </p:spPr>
        <p:txBody>
          <a:bodyPr wrap="square" rtlCol="0" anchor="ctr">
            <a:spAutoFit/>
          </a:bodyPr>
          <a:lstStyle/>
          <a:p>
            <a:pPr algn="ctr"/>
            <a:r>
              <a:rPr lang="en-US" sz="1400" b="1" dirty="0">
                <a:solidFill>
                  <a:srgbClr val="CC00FF"/>
                </a:solidFill>
              </a:rPr>
              <a:t>Pro Sports</a:t>
            </a:r>
          </a:p>
        </p:txBody>
      </p:sp>
      <p:sp>
        <p:nvSpPr>
          <p:cNvPr id="48" name="TextBox 47">
            <a:extLst>
              <a:ext uri="{FF2B5EF4-FFF2-40B4-BE49-F238E27FC236}">
                <a16:creationId xmlns:a16="http://schemas.microsoft.com/office/drawing/2014/main" id="{032DDD38-4592-757E-03A4-CDBD6FBEEE65}"/>
              </a:ext>
            </a:extLst>
          </p:cNvPr>
          <p:cNvSpPr txBox="1"/>
          <p:nvPr/>
        </p:nvSpPr>
        <p:spPr>
          <a:xfrm>
            <a:off x="4392474" y="5469358"/>
            <a:ext cx="5185459" cy="369332"/>
          </a:xfrm>
          <a:prstGeom prst="rect">
            <a:avLst/>
          </a:prstGeom>
          <a:noFill/>
        </p:spPr>
        <p:txBody>
          <a:bodyPr wrap="square" rtlCol="0" anchor="ctr">
            <a:spAutoFit/>
          </a:bodyPr>
          <a:lstStyle/>
          <a:p>
            <a:r>
              <a:rPr lang="en-US" b="1" dirty="0"/>
              <a:t>2001: Impact of Dale Earnhardt’s death surprises </a:t>
            </a:r>
          </a:p>
        </p:txBody>
      </p:sp>
      <p:sp>
        <p:nvSpPr>
          <p:cNvPr id="49" name="TextBox 48">
            <a:extLst>
              <a:ext uri="{FF2B5EF4-FFF2-40B4-BE49-F238E27FC236}">
                <a16:creationId xmlns:a16="http://schemas.microsoft.com/office/drawing/2014/main" id="{1C5BA95F-50BB-5281-FF0C-E495E1D194CC}"/>
              </a:ext>
            </a:extLst>
          </p:cNvPr>
          <p:cNvSpPr txBox="1"/>
          <p:nvPr/>
        </p:nvSpPr>
        <p:spPr>
          <a:xfrm>
            <a:off x="4284374" y="5196254"/>
            <a:ext cx="5185459" cy="369332"/>
          </a:xfrm>
          <a:prstGeom prst="rect">
            <a:avLst/>
          </a:prstGeom>
          <a:noFill/>
        </p:spPr>
        <p:txBody>
          <a:bodyPr wrap="square" rtlCol="0" anchor="ctr">
            <a:spAutoFit/>
          </a:bodyPr>
          <a:lstStyle/>
          <a:p>
            <a:r>
              <a:rPr lang="en-US" b="1" dirty="0"/>
              <a:t>1995: Impact of Selena’s death surprises  </a:t>
            </a:r>
          </a:p>
        </p:txBody>
      </p:sp>
      <p:sp>
        <p:nvSpPr>
          <p:cNvPr id="50" name="TextBox 49">
            <a:extLst>
              <a:ext uri="{FF2B5EF4-FFF2-40B4-BE49-F238E27FC236}">
                <a16:creationId xmlns:a16="http://schemas.microsoft.com/office/drawing/2014/main" id="{0F181F78-0D4E-EFDA-2BB5-8D5BF3929B90}"/>
              </a:ext>
            </a:extLst>
          </p:cNvPr>
          <p:cNvSpPr txBox="1"/>
          <p:nvPr/>
        </p:nvSpPr>
        <p:spPr>
          <a:xfrm>
            <a:off x="4528781" y="5742461"/>
            <a:ext cx="5009339" cy="369332"/>
          </a:xfrm>
          <a:prstGeom prst="rect">
            <a:avLst/>
          </a:prstGeom>
          <a:noFill/>
        </p:spPr>
        <p:txBody>
          <a:bodyPr wrap="square" rtlCol="0" anchor="ctr">
            <a:spAutoFit/>
          </a:bodyPr>
          <a:lstStyle/>
          <a:p>
            <a:r>
              <a:rPr lang="en-US" b="1" dirty="0"/>
              <a:t>2017: NFL and NBA kneel during National Anthem</a:t>
            </a:r>
          </a:p>
        </p:txBody>
      </p:sp>
      <p:sp>
        <p:nvSpPr>
          <p:cNvPr id="52" name="TextBox 51">
            <a:extLst>
              <a:ext uri="{FF2B5EF4-FFF2-40B4-BE49-F238E27FC236}">
                <a16:creationId xmlns:a16="http://schemas.microsoft.com/office/drawing/2014/main" id="{00D44887-7802-9CCF-3D50-C1557CDE382A}"/>
              </a:ext>
            </a:extLst>
          </p:cNvPr>
          <p:cNvSpPr txBox="1"/>
          <p:nvPr/>
        </p:nvSpPr>
        <p:spPr>
          <a:xfrm>
            <a:off x="9483747" y="2462535"/>
            <a:ext cx="1150516" cy="523220"/>
          </a:xfrm>
          <a:prstGeom prst="rect">
            <a:avLst/>
          </a:prstGeom>
          <a:noFill/>
        </p:spPr>
        <p:txBody>
          <a:bodyPr wrap="square" rtlCol="0" anchor="ctr">
            <a:spAutoFit/>
          </a:bodyPr>
          <a:lstStyle/>
          <a:p>
            <a:pPr algn="ctr"/>
            <a:r>
              <a:rPr lang="en-US" sz="1400" b="1" dirty="0">
                <a:solidFill>
                  <a:srgbClr val="CC00FF"/>
                </a:solidFill>
              </a:rPr>
              <a:t>Porn Industry</a:t>
            </a:r>
          </a:p>
        </p:txBody>
      </p:sp>
      <p:sp>
        <p:nvSpPr>
          <p:cNvPr id="54" name="TextBox 53">
            <a:extLst>
              <a:ext uri="{FF2B5EF4-FFF2-40B4-BE49-F238E27FC236}">
                <a16:creationId xmlns:a16="http://schemas.microsoft.com/office/drawing/2014/main" id="{2CC9CFF3-7B59-5296-22DE-20C194B759EC}"/>
              </a:ext>
            </a:extLst>
          </p:cNvPr>
          <p:cNvSpPr txBox="1"/>
          <p:nvPr/>
        </p:nvSpPr>
        <p:spPr>
          <a:xfrm>
            <a:off x="2766028" y="1737306"/>
            <a:ext cx="6681896" cy="369332"/>
          </a:xfrm>
          <a:prstGeom prst="rect">
            <a:avLst/>
          </a:prstGeom>
          <a:noFill/>
        </p:spPr>
        <p:txBody>
          <a:bodyPr wrap="square" rtlCol="0" anchor="ctr">
            <a:spAutoFit/>
          </a:bodyPr>
          <a:lstStyle/>
          <a:p>
            <a:r>
              <a:rPr lang="en-US" b="1" dirty="0">
                <a:solidFill>
                  <a:srgbClr val="FF0000"/>
                </a:solidFill>
              </a:rPr>
              <a:t>1960s: Open “breaking barriers” – continues with no end in sight</a:t>
            </a:r>
          </a:p>
        </p:txBody>
      </p:sp>
      <p:sp>
        <p:nvSpPr>
          <p:cNvPr id="4" name="Star: 5 Points 3">
            <a:extLst>
              <a:ext uri="{FF2B5EF4-FFF2-40B4-BE49-F238E27FC236}">
                <a16:creationId xmlns:a16="http://schemas.microsoft.com/office/drawing/2014/main" id="{5B0E1605-9F59-5FAA-240E-76481F78C9C2}"/>
              </a:ext>
            </a:extLst>
          </p:cNvPr>
          <p:cNvSpPr/>
          <p:nvPr/>
        </p:nvSpPr>
        <p:spPr>
          <a:xfrm>
            <a:off x="10007048" y="3280362"/>
            <a:ext cx="337253" cy="29931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51301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Arrow Connector 52">
            <a:extLst>
              <a:ext uri="{FF2B5EF4-FFF2-40B4-BE49-F238E27FC236}">
                <a16:creationId xmlns:a16="http://schemas.microsoft.com/office/drawing/2014/main" id="{AEFE36C9-2155-432A-A9AA-DBA70A68FA6C}"/>
              </a:ext>
            </a:extLst>
          </p:cNvPr>
          <p:cNvCxnSpPr>
            <a:cxnSpLocks/>
          </p:cNvCxnSpPr>
          <p:nvPr/>
        </p:nvCxnSpPr>
        <p:spPr>
          <a:xfrm>
            <a:off x="1308300" y="3423464"/>
            <a:ext cx="9975050" cy="0"/>
          </a:xfrm>
          <a:prstGeom prst="straightConnector1">
            <a:avLst/>
          </a:prstGeom>
          <a:ln w="38100">
            <a:solidFill>
              <a:schemeClr val="bg2"/>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AD17216-E4B3-4C24-B2D9-1D100DBDA5C3}"/>
              </a:ext>
            </a:extLst>
          </p:cNvPr>
          <p:cNvSpPr>
            <a:spLocks noGrp="1"/>
          </p:cNvSpPr>
          <p:nvPr>
            <p:ph type="ctrTitle"/>
          </p:nvPr>
        </p:nvSpPr>
        <p:spPr>
          <a:xfrm>
            <a:off x="1516883" y="-15507"/>
            <a:ext cx="9144000" cy="746224"/>
          </a:xfrm>
        </p:spPr>
        <p:txBody>
          <a:bodyPr>
            <a:normAutofit fontScale="90000"/>
          </a:bodyPr>
          <a:lstStyle/>
          <a:p>
            <a:r>
              <a:rPr lang="en-US" dirty="0"/>
              <a:t>Religion</a:t>
            </a:r>
          </a:p>
        </p:txBody>
      </p:sp>
      <p:sp>
        <p:nvSpPr>
          <p:cNvPr id="3" name="Subtitle 2">
            <a:extLst>
              <a:ext uri="{FF2B5EF4-FFF2-40B4-BE49-F238E27FC236}">
                <a16:creationId xmlns:a16="http://schemas.microsoft.com/office/drawing/2014/main" id="{1065AF91-15A7-41EC-99FD-1D449C2F93AD}"/>
              </a:ext>
            </a:extLst>
          </p:cNvPr>
          <p:cNvSpPr>
            <a:spLocks noGrp="1"/>
          </p:cNvSpPr>
          <p:nvPr>
            <p:ph type="subTitle" idx="1"/>
          </p:nvPr>
        </p:nvSpPr>
        <p:spPr>
          <a:xfrm>
            <a:off x="1066554" y="677243"/>
            <a:ext cx="10016072" cy="493149"/>
          </a:xfrm>
        </p:spPr>
        <p:txBody>
          <a:bodyPr>
            <a:normAutofit fontScale="92500"/>
          </a:bodyPr>
          <a:lstStyle/>
          <a:p>
            <a:r>
              <a:rPr lang="en-US" i="1" dirty="0"/>
              <a:t>From Protestant to Christian to Judeo-Christian to Culture War Clash of Worldviews</a:t>
            </a:r>
          </a:p>
        </p:txBody>
      </p:sp>
      <p:sp>
        <p:nvSpPr>
          <p:cNvPr id="22" name="TextBox 21">
            <a:extLst>
              <a:ext uri="{FF2B5EF4-FFF2-40B4-BE49-F238E27FC236}">
                <a16:creationId xmlns:a16="http://schemas.microsoft.com/office/drawing/2014/main" id="{438A4D61-41B0-4A6D-9E70-28B256048897}"/>
              </a:ext>
            </a:extLst>
          </p:cNvPr>
          <p:cNvSpPr txBox="1"/>
          <p:nvPr/>
        </p:nvSpPr>
        <p:spPr>
          <a:xfrm rot="5400000">
            <a:off x="-38421" y="1809991"/>
            <a:ext cx="1296760" cy="707886"/>
          </a:xfrm>
          <a:prstGeom prst="rect">
            <a:avLst/>
          </a:prstGeom>
          <a:noFill/>
        </p:spPr>
        <p:txBody>
          <a:bodyPr wrap="square" rtlCol="0" anchor="ctr">
            <a:spAutoFit/>
          </a:bodyPr>
          <a:lstStyle/>
          <a:p>
            <a:pPr algn="ctr"/>
            <a:r>
              <a:rPr lang="en-US" sz="4000" b="1" dirty="0">
                <a:solidFill>
                  <a:srgbClr val="0070C0"/>
                </a:solidFill>
              </a:rPr>
              <a:t>Left</a:t>
            </a:r>
          </a:p>
        </p:txBody>
      </p:sp>
      <p:sp>
        <p:nvSpPr>
          <p:cNvPr id="26" name="TextBox 25">
            <a:extLst>
              <a:ext uri="{FF2B5EF4-FFF2-40B4-BE49-F238E27FC236}">
                <a16:creationId xmlns:a16="http://schemas.microsoft.com/office/drawing/2014/main" id="{68C4E985-173C-4531-B949-0B7C6810298C}"/>
              </a:ext>
            </a:extLst>
          </p:cNvPr>
          <p:cNvSpPr txBox="1"/>
          <p:nvPr/>
        </p:nvSpPr>
        <p:spPr>
          <a:xfrm>
            <a:off x="234709" y="3261814"/>
            <a:ext cx="750499" cy="369332"/>
          </a:xfrm>
          <a:prstGeom prst="rect">
            <a:avLst/>
          </a:prstGeom>
          <a:noFill/>
        </p:spPr>
        <p:txBody>
          <a:bodyPr wrap="square" rtlCol="0" anchor="ctr">
            <a:spAutoFit/>
          </a:bodyPr>
          <a:lstStyle/>
          <a:p>
            <a:pPr algn="ctr"/>
            <a:r>
              <a:rPr lang="en-US" b="1" dirty="0"/>
              <a:t>1790</a:t>
            </a:r>
          </a:p>
        </p:txBody>
      </p:sp>
      <p:sp>
        <p:nvSpPr>
          <p:cNvPr id="35" name="TextBox 34">
            <a:extLst>
              <a:ext uri="{FF2B5EF4-FFF2-40B4-BE49-F238E27FC236}">
                <a16:creationId xmlns:a16="http://schemas.microsoft.com/office/drawing/2014/main" id="{C2D48270-FD04-4649-AC4F-DF6B41EF008C}"/>
              </a:ext>
            </a:extLst>
          </p:cNvPr>
          <p:cNvSpPr txBox="1"/>
          <p:nvPr/>
        </p:nvSpPr>
        <p:spPr>
          <a:xfrm>
            <a:off x="695464" y="1058383"/>
            <a:ext cx="10863375" cy="369332"/>
          </a:xfrm>
          <a:prstGeom prst="rect">
            <a:avLst/>
          </a:prstGeom>
          <a:noFill/>
        </p:spPr>
        <p:txBody>
          <a:bodyPr wrap="square" rtlCol="0" anchor="ctr">
            <a:spAutoFit/>
          </a:bodyPr>
          <a:lstStyle/>
          <a:p>
            <a:pPr algn="ctr"/>
            <a:r>
              <a:rPr lang="en-US" sz="1800" b="1" dirty="0"/>
              <a:t>Human Secularism is a religion.  Worships small god of “Self.”  Holy Trinity of Race, Clas</a:t>
            </a:r>
            <a:r>
              <a:rPr lang="en-US" b="1" dirty="0"/>
              <a:t>s (Privilege), Gender(s)</a:t>
            </a:r>
            <a:endParaRPr lang="en-US" sz="1800" b="1" dirty="0"/>
          </a:p>
        </p:txBody>
      </p:sp>
      <p:sp>
        <p:nvSpPr>
          <p:cNvPr id="40" name="Arrow: Right 39">
            <a:extLst>
              <a:ext uri="{FF2B5EF4-FFF2-40B4-BE49-F238E27FC236}">
                <a16:creationId xmlns:a16="http://schemas.microsoft.com/office/drawing/2014/main" id="{DEC5A28E-B7D0-4264-9A57-39CB5158EC4B}"/>
              </a:ext>
            </a:extLst>
          </p:cNvPr>
          <p:cNvSpPr/>
          <p:nvPr/>
        </p:nvSpPr>
        <p:spPr>
          <a:xfrm>
            <a:off x="609958" y="2252098"/>
            <a:ext cx="11552957" cy="2901268"/>
          </a:xfrm>
          <a:prstGeom prst="rightArrow">
            <a:avLst/>
          </a:prstGeom>
          <a:no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91A2B8D-0691-4EA7-A0C5-9B9F9D6521EC}"/>
              </a:ext>
            </a:extLst>
          </p:cNvPr>
          <p:cNvSpPr txBox="1"/>
          <p:nvPr/>
        </p:nvSpPr>
        <p:spPr>
          <a:xfrm>
            <a:off x="994957" y="6412369"/>
            <a:ext cx="10226748" cy="461665"/>
          </a:xfrm>
          <a:prstGeom prst="rect">
            <a:avLst/>
          </a:prstGeom>
          <a:noFill/>
        </p:spPr>
        <p:txBody>
          <a:bodyPr wrap="square" rtlCol="0">
            <a:spAutoFit/>
          </a:bodyPr>
          <a:lstStyle/>
          <a:p>
            <a:pPr algn="ctr"/>
            <a:r>
              <a:rPr lang="en-US" sz="2400" b="1" i="1" dirty="0"/>
              <a:t>Christianity still growing, but slower rate than Secularization</a:t>
            </a:r>
          </a:p>
        </p:txBody>
      </p:sp>
      <p:sp>
        <p:nvSpPr>
          <p:cNvPr id="59" name="TextBox 58">
            <a:extLst>
              <a:ext uri="{FF2B5EF4-FFF2-40B4-BE49-F238E27FC236}">
                <a16:creationId xmlns:a16="http://schemas.microsoft.com/office/drawing/2014/main" id="{B0A42D99-06F2-4D62-B0F7-5B617F295A04}"/>
              </a:ext>
            </a:extLst>
          </p:cNvPr>
          <p:cNvSpPr txBox="1"/>
          <p:nvPr/>
        </p:nvSpPr>
        <p:spPr>
          <a:xfrm>
            <a:off x="-7704" y="2543869"/>
            <a:ext cx="1060719" cy="369332"/>
          </a:xfrm>
          <a:prstGeom prst="rect">
            <a:avLst/>
          </a:prstGeom>
          <a:noFill/>
        </p:spPr>
        <p:txBody>
          <a:bodyPr wrap="square" rtlCol="0" anchor="ctr">
            <a:spAutoFit/>
          </a:bodyPr>
          <a:lstStyle/>
          <a:p>
            <a:pPr algn="ctr"/>
            <a:r>
              <a:rPr lang="en-US" dirty="0"/>
              <a:t>Jefferson</a:t>
            </a:r>
          </a:p>
        </p:txBody>
      </p:sp>
      <p:sp>
        <p:nvSpPr>
          <p:cNvPr id="63" name="TextBox 62">
            <a:extLst>
              <a:ext uri="{FF2B5EF4-FFF2-40B4-BE49-F238E27FC236}">
                <a16:creationId xmlns:a16="http://schemas.microsoft.com/office/drawing/2014/main" id="{365D7D83-DDBB-4B42-A9AD-E9C386B7BA6C}"/>
              </a:ext>
            </a:extLst>
          </p:cNvPr>
          <p:cNvSpPr txBox="1"/>
          <p:nvPr/>
        </p:nvSpPr>
        <p:spPr>
          <a:xfrm>
            <a:off x="-14234" y="4360847"/>
            <a:ext cx="1060719" cy="369332"/>
          </a:xfrm>
          <a:prstGeom prst="rect">
            <a:avLst/>
          </a:prstGeom>
          <a:noFill/>
        </p:spPr>
        <p:txBody>
          <a:bodyPr wrap="square" rtlCol="0" anchor="ctr">
            <a:spAutoFit/>
          </a:bodyPr>
          <a:lstStyle/>
          <a:p>
            <a:pPr algn="ctr"/>
            <a:r>
              <a:rPr lang="en-US" dirty="0"/>
              <a:t>Hamilton</a:t>
            </a:r>
          </a:p>
        </p:txBody>
      </p:sp>
      <p:cxnSp>
        <p:nvCxnSpPr>
          <p:cNvPr id="5" name="Straight Connector 4">
            <a:extLst>
              <a:ext uri="{FF2B5EF4-FFF2-40B4-BE49-F238E27FC236}">
                <a16:creationId xmlns:a16="http://schemas.microsoft.com/office/drawing/2014/main" id="{C38DBED2-9790-D77A-E07E-E6FB25E583FE}"/>
              </a:ext>
            </a:extLst>
          </p:cNvPr>
          <p:cNvCxnSpPr>
            <a:cxnSpLocks/>
          </p:cNvCxnSpPr>
          <p:nvPr/>
        </p:nvCxnSpPr>
        <p:spPr>
          <a:xfrm flipV="1">
            <a:off x="-14234" y="3414178"/>
            <a:ext cx="12206234" cy="31594"/>
          </a:xfrm>
          <a:prstGeom prst="line">
            <a:avLst/>
          </a:prstGeom>
          <a:ln w="9525" cap="flat" cmpd="sng" algn="ctr">
            <a:solidFill>
              <a:schemeClr val="accent1"/>
            </a:solidFill>
            <a:prstDash val="dash"/>
            <a:round/>
            <a:headEnd type="none" w="med" len="med"/>
            <a:tailEnd type="none" w="med" len="med"/>
          </a:ln>
          <a:effectLst>
            <a:glow rad="101600">
              <a:srgbClr val="7030A0">
                <a:alpha val="60000"/>
              </a:srgbClr>
            </a:glow>
          </a:effectLst>
        </p:spPr>
        <p:style>
          <a:lnRef idx="0">
            <a:scrgbClr r="0" g="0" b="0"/>
          </a:lnRef>
          <a:fillRef idx="0">
            <a:scrgbClr r="0" g="0" b="0"/>
          </a:fillRef>
          <a:effectRef idx="0">
            <a:scrgbClr r="0" g="0" b="0"/>
          </a:effectRef>
          <a:fontRef idx="minor">
            <a:schemeClr val="tx1"/>
          </a:fontRef>
        </p:style>
      </p:cxnSp>
      <p:sp>
        <p:nvSpPr>
          <p:cNvPr id="8" name="TextBox 7">
            <a:extLst>
              <a:ext uri="{FF2B5EF4-FFF2-40B4-BE49-F238E27FC236}">
                <a16:creationId xmlns:a16="http://schemas.microsoft.com/office/drawing/2014/main" id="{B8BC993F-823C-C1B7-2C8D-70141478DE02}"/>
              </a:ext>
            </a:extLst>
          </p:cNvPr>
          <p:cNvSpPr txBox="1"/>
          <p:nvPr/>
        </p:nvSpPr>
        <p:spPr>
          <a:xfrm rot="5400000">
            <a:off x="10927268" y="1827091"/>
            <a:ext cx="1296760" cy="707886"/>
          </a:xfrm>
          <a:prstGeom prst="rect">
            <a:avLst/>
          </a:prstGeom>
          <a:noFill/>
        </p:spPr>
        <p:txBody>
          <a:bodyPr wrap="square" rtlCol="0" anchor="ctr">
            <a:spAutoFit/>
          </a:bodyPr>
          <a:lstStyle/>
          <a:p>
            <a:pPr algn="ctr"/>
            <a:r>
              <a:rPr lang="en-US" sz="4000" b="1" dirty="0">
                <a:solidFill>
                  <a:srgbClr val="0070C0"/>
                </a:solidFill>
              </a:rPr>
              <a:t>Left</a:t>
            </a:r>
          </a:p>
        </p:txBody>
      </p:sp>
      <p:sp>
        <p:nvSpPr>
          <p:cNvPr id="9" name="TextBox 8">
            <a:extLst>
              <a:ext uri="{FF2B5EF4-FFF2-40B4-BE49-F238E27FC236}">
                <a16:creationId xmlns:a16="http://schemas.microsoft.com/office/drawing/2014/main" id="{24F15247-9E4B-2562-EF09-585547053978}"/>
              </a:ext>
            </a:extLst>
          </p:cNvPr>
          <p:cNvSpPr txBox="1"/>
          <p:nvPr/>
        </p:nvSpPr>
        <p:spPr>
          <a:xfrm rot="5400000">
            <a:off x="-38421" y="5010405"/>
            <a:ext cx="1296760" cy="707886"/>
          </a:xfrm>
          <a:prstGeom prst="rect">
            <a:avLst/>
          </a:prstGeom>
          <a:noFill/>
        </p:spPr>
        <p:txBody>
          <a:bodyPr wrap="square" rtlCol="0" anchor="ctr">
            <a:spAutoFit/>
          </a:bodyPr>
          <a:lstStyle/>
          <a:p>
            <a:pPr algn="ctr"/>
            <a:r>
              <a:rPr lang="en-US" sz="4000" b="1" dirty="0">
                <a:solidFill>
                  <a:srgbClr val="FF0000"/>
                </a:solidFill>
              </a:rPr>
              <a:t>Right</a:t>
            </a:r>
          </a:p>
        </p:txBody>
      </p:sp>
      <p:sp>
        <p:nvSpPr>
          <p:cNvPr id="10" name="TextBox 9">
            <a:extLst>
              <a:ext uri="{FF2B5EF4-FFF2-40B4-BE49-F238E27FC236}">
                <a16:creationId xmlns:a16="http://schemas.microsoft.com/office/drawing/2014/main" id="{BC54FDCD-E60D-A20C-316B-BD4E43E107F9}"/>
              </a:ext>
            </a:extLst>
          </p:cNvPr>
          <p:cNvSpPr txBox="1"/>
          <p:nvPr/>
        </p:nvSpPr>
        <p:spPr>
          <a:xfrm rot="5400000">
            <a:off x="10927268" y="4942598"/>
            <a:ext cx="1296760" cy="707886"/>
          </a:xfrm>
          <a:prstGeom prst="rect">
            <a:avLst/>
          </a:prstGeom>
          <a:noFill/>
        </p:spPr>
        <p:txBody>
          <a:bodyPr wrap="square" rtlCol="0" anchor="ctr">
            <a:spAutoFit/>
          </a:bodyPr>
          <a:lstStyle/>
          <a:p>
            <a:pPr algn="ctr"/>
            <a:r>
              <a:rPr lang="en-US" sz="4000" b="1" dirty="0">
                <a:solidFill>
                  <a:srgbClr val="FF0000"/>
                </a:solidFill>
              </a:rPr>
              <a:t>Right</a:t>
            </a:r>
          </a:p>
        </p:txBody>
      </p:sp>
      <p:sp>
        <p:nvSpPr>
          <p:cNvPr id="11" name="TextBox 10">
            <a:extLst>
              <a:ext uri="{FF2B5EF4-FFF2-40B4-BE49-F238E27FC236}">
                <a16:creationId xmlns:a16="http://schemas.microsoft.com/office/drawing/2014/main" id="{D4A056CA-234B-51FF-9D10-6EC2134A52D4}"/>
              </a:ext>
            </a:extLst>
          </p:cNvPr>
          <p:cNvSpPr txBox="1"/>
          <p:nvPr/>
        </p:nvSpPr>
        <p:spPr>
          <a:xfrm>
            <a:off x="3855711" y="3261814"/>
            <a:ext cx="750499" cy="369332"/>
          </a:xfrm>
          <a:prstGeom prst="rect">
            <a:avLst/>
          </a:prstGeom>
          <a:noFill/>
        </p:spPr>
        <p:txBody>
          <a:bodyPr wrap="square" rtlCol="0" anchor="ctr">
            <a:spAutoFit/>
          </a:bodyPr>
          <a:lstStyle/>
          <a:p>
            <a:pPr algn="ctr"/>
            <a:r>
              <a:rPr lang="en-US" b="1" dirty="0"/>
              <a:t>1870</a:t>
            </a:r>
          </a:p>
        </p:txBody>
      </p:sp>
      <p:sp>
        <p:nvSpPr>
          <p:cNvPr id="12" name="TextBox 11">
            <a:extLst>
              <a:ext uri="{FF2B5EF4-FFF2-40B4-BE49-F238E27FC236}">
                <a16:creationId xmlns:a16="http://schemas.microsoft.com/office/drawing/2014/main" id="{06A0D3CA-230F-2666-BDA9-C3F34EB0367C}"/>
              </a:ext>
            </a:extLst>
          </p:cNvPr>
          <p:cNvSpPr txBox="1"/>
          <p:nvPr/>
        </p:nvSpPr>
        <p:spPr>
          <a:xfrm>
            <a:off x="2064551" y="3261814"/>
            <a:ext cx="750499" cy="369332"/>
          </a:xfrm>
          <a:prstGeom prst="rect">
            <a:avLst/>
          </a:prstGeom>
          <a:noFill/>
        </p:spPr>
        <p:txBody>
          <a:bodyPr wrap="square" rtlCol="0" anchor="ctr">
            <a:spAutoFit/>
          </a:bodyPr>
          <a:lstStyle/>
          <a:p>
            <a:pPr algn="ctr"/>
            <a:r>
              <a:rPr lang="en-US" b="1" dirty="0"/>
              <a:t>1830</a:t>
            </a:r>
          </a:p>
        </p:txBody>
      </p:sp>
      <p:sp>
        <p:nvSpPr>
          <p:cNvPr id="13" name="TextBox 12">
            <a:extLst>
              <a:ext uri="{FF2B5EF4-FFF2-40B4-BE49-F238E27FC236}">
                <a16:creationId xmlns:a16="http://schemas.microsoft.com/office/drawing/2014/main" id="{A1FADAD3-16D7-68DD-1967-B968472FD91E}"/>
              </a:ext>
            </a:extLst>
          </p:cNvPr>
          <p:cNvSpPr txBox="1"/>
          <p:nvPr/>
        </p:nvSpPr>
        <p:spPr>
          <a:xfrm>
            <a:off x="1120351" y="3261814"/>
            <a:ext cx="750499" cy="369332"/>
          </a:xfrm>
          <a:prstGeom prst="rect">
            <a:avLst/>
          </a:prstGeom>
          <a:noFill/>
        </p:spPr>
        <p:txBody>
          <a:bodyPr wrap="square" rtlCol="0" anchor="ctr">
            <a:spAutoFit/>
          </a:bodyPr>
          <a:lstStyle/>
          <a:p>
            <a:pPr algn="ctr"/>
            <a:r>
              <a:rPr lang="en-US" b="1" dirty="0"/>
              <a:t>1810</a:t>
            </a:r>
          </a:p>
        </p:txBody>
      </p:sp>
      <p:sp>
        <p:nvSpPr>
          <p:cNvPr id="14" name="TextBox 13">
            <a:extLst>
              <a:ext uri="{FF2B5EF4-FFF2-40B4-BE49-F238E27FC236}">
                <a16:creationId xmlns:a16="http://schemas.microsoft.com/office/drawing/2014/main" id="{921958CE-687A-23F0-C274-FC9EAFB3E739}"/>
              </a:ext>
            </a:extLst>
          </p:cNvPr>
          <p:cNvSpPr txBox="1"/>
          <p:nvPr/>
        </p:nvSpPr>
        <p:spPr>
          <a:xfrm>
            <a:off x="11209869" y="3261814"/>
            <a:ext cx="750499" cy="369332"/>
          </a:xfrm>
          <a:prstGeom prst="rect">
            <a:avLst/>
          </a:prstGeom>
          <a:noFill/>
        </p:spPr>
        <p:txBody>
          <a:bodyPr wrap="square" rtlCol="0" anchor="ctr">
            <a:spAutoFit/>
          </a:bodyPr>
          <a:lstStyle/>
          <a:p>
            <a:pPr algn="ctr"/>
            <a:r>
              <a:rPr lang="en-US" b="1" dirty="0"/>
              <a:t>2020</a:t>
            </a:r>
          </a:p>
        </p:txBody>
      </p:sp>
      <p:sp>
        <p:nvSpPr>
          <p:cNvPr id="15" name="TextBox 14">
            <a:extLst>
              <a:ext uri="{FF2B5EF4-FFF2-40B4-BE49-F238E27FC236}">
                <a16:creationId xmlns:a16="http://schemas.microsoft.com/office/drawing/2014/main" id="{4E0543D6-BD48-DE90-7812-E49778A9202A}"/>
              </a:ext>
            </a:extLst>
          </p:cNvPr>
          <p:cNvSpPr txBox="1"/>
          <p:nvPr/>
        </p:nvSpPr>
        <p:spPr>
          <a:xfrm>
            <a:off x="10259014" y="3261814"/>
            <a:ext cx="750499" cy="369332"/>
          </a:xfrm>
          <a:prstGeom prst="rect">
            <a:avLst/>
          </a:prstGeom>
          <a:noFill/>
        </p:spPr>
        <p:txBody>
          <a:bodyPr wrap="square" rtlCol="0" anchor="ctr">
            <a:spAutoFit/>
          </a:bodyPr>
          <a:lstStyle/>
          <a:p>
            <a:pPr algn="ctr"/>
            <a:r>
              <a:rPr lang="en-US" b="1" dirty="0"/>
              <a:t>2010</a:t>
            </a:r>
          </a:p>
        </p:txBody>
      </p:sp>
      <p:sp>
        <p:nvSpPr>
          <p:cNvPr id="16" name="TextBox 15">
            <a:extLst>
              <a:ext uri="{FF2B5EF4-FFF2-40B4-BE49-F238E27FC236}">
                <a16:creationId xmlns:a16="http://schemas.microsoft.com/office/drawing/2014/main" id="{79655929-BB36-5C65-AF81-022DD0EB1EB6}"/>
              </a:ext>
            </a:extLst>
          </p:cNvPr>
          <p:cNvSpPr txBox="1"/>
          <p:nvPr/>
        </p:nvSpPr>
        <p:spPr>
          <a:xfrm>
            <a:off x="9353732" y="3261814"/>
            <a:ext cx="750499" cy="369332"/>
          </a:xfrm>
          <a:prstGeom prst="rect">
            <a:avLst/>
          </a:prstGeom>
          <a:noFill/>
        </p:spPr>
        <p:txBody>
          <a:bodyPr wrap="square" rtlCol="0" anchor="ctr">
            <a:spAutoFit/>
          </a:bodyPr>
          <a:lstStyle/>
          <a:p>
            <a:pPr algn="ctr"/>
            <a:r>
              <a:rPr lang="en-US" b="1" dirty="0"/>
              <a:t>1990</a:t>
            </a:r>
          </a:p>
        </p:txBody>
      </p:sp>
      <p:sp>
        <p:nvSpPr>
          <p:cNvPr id="17" name="TextBox 16">
            <a:extLst>
              <a:ext uri="{FF2B5EF4-FFF2-40B4-BE49-F238E27FC236}">
                <a16:creationId xmlns:a16="http://schemas.microsoft.com/office/drawing/2014/main" id="{20B021A2-3E03-F8BD-8DA7-A3878A1952AE}"/>
              </a:ext>
            </a:extLst>
          </p:cNvPr>
          <p:cNvSpPr txBox="1"/>
          <p:nvPr/>
        </p:nvSpPr>
        <p:spPr>
          <a:xfrm>
            <a:off x="7538023" y="3261814"/>
            <a:ext cx="750499" cy="369332"/>
          </a:xfrm>
          <a:prstGeom prst="rect">
            <a:avLst/>
          </a:prstGeom>
          <a:noFill/>
        </p:spPr>
        <p:txBody>
          <a:bodyPr wrap="square" rtlCol="0" anchor="ctr">
            <a:spAutoFit/>
          </a:bodyPr>
          <a:lstStyle/>
          <a:p>
            <a:pPr algn="ctr"/>
            <a:r>
              <a:rPr lang="en-US" b="1" dirty="0"/>
              <a:t>1950</a:t>
            </a:r>
          </a:p>
        </p:txBody>
      </p:sp>
      <p:sp>
        <p:nvSpPr>
          <p:cNvPr id="18" name="TextBox 17">
            <a:extLst>
              <a:ext uri="{FF2B5EF4-FFF2-40B4-BE49-F238E27FC236}">
                <a16:creationId xmlns:a16="http://schemas.microsoft.com/office/drawing/2014/main" id="{68EEB78E-8A2F-893C-7D1F-C36147F364AB}"/>
              </a:ext>
            </a:extLst>
          </p:cNvPr>
          <p:cNvSpPr txBox="1"/>
          <p:nvPr/>
        </p:nvSpPr>
        <p:spPr>
          <a:xfrm>
            <a:off x="5732715" y="3261814"/>
            <a:ext cx="750499" cy="369332"/>
          </a:xfrm>
          <a:prstGeom prst="rect">
            <a:avLst/>
          </a:prstGeom>
          <a:noFill/>
        </p:spPr>
        <p:txBody>
          <a:bodyPr wrap="square" rtlCol="0" anchor="ctr">
            <a:spAutoFit/>
          </a:bodyPr>
          <a:lstStyle/>
          <a:p>
            <a:pPr algn="ctr"/>
            <a:r>
              <a:rPr lang="en-US" b="1" dirty="0"/>
              <a:t>1910</a:t>
            </a:r>
          </a:p>
        </p:txBody>
      </p:sp>
      <p:sp>
        <p:nvSpPr>
          <p:cNvPr id="19" name="TextBox 18">
            <a:extLst>
              <a:ext uri="{FF2B5EF4-FFF2-40B4-BE49-F238E27FC236}">
                <a16:creationId xmlns:a16="http://schemas.microsoft.com/office/drawing/2014/main" id="{3B0DEBF2-8B47-5234-E4F2-758337193ECE}"/>
              </a:ext>
            </a:extLst>
          </p:cNvPr>
          <p:cNvSpPr txBox="1"/>
          <p:nvPr/>
        </p:nvSpPr>
        <p:spPr>
          <a:xfrm>
            <a:off x="4789072" y="3261814"/>
            <a:ext cx="750499" cy="369332"/>
          </a:xfrm>
          <a:prstGeom prst="rect">
            <a:avLst/>
          </a:prstGeom>
          <a:noFill/>
        </p:spPr>
        <p:txBody>
          <a:bodyPr wrap="square" rtlCol="0" anchor="ctr">
            <a:spAutoFit/>
          </a:bodyPr>
          <a:lstStyle/>
          <a:p>
            <a:pPr algn="ctr"/>
            <a:r>
              <a:rPr lang="en-US" b="1" dirty="0"/>
              <a:t>1890</a:t>
            </a:r>
          </a:p>
        </p:txBody>
      </p:sp>
      <p:sp>
        <p:nvSpPr>
          <p:cNvPr id="20" name="TextBox 19">
            <a:extLst>
              <a:ext uri="{FF2B5EF4-FFF2-40B4-BE49-F238E27FC236}">
                <a16:creationId xmlns:a16="http://schemas.microsoft.com/office/drawing/2014/main" id="{95ACDDD7-1BF3-BB48-C0E9-255AF1A06BD2}"/>
              </a:ext>
            </a:extLst>
          </p:cNvPr>
          <p:cNvSpPr txBox="1"/>
          <p:nvPr/>
        </p:nvSpPr>
        <p:spPr>
          <a:xfrm>
            <a:off x="2975083" y="3261814"/>
            <a:ext cx="750499" cy="369332"/>
          </a:xfrm>
          <a:prstGeom prst="rect">
            <a:avLst/>
          </a:prstGeom>
          <a:noFill/>
        </p:spPr>
        <p:txBody>
          <a:bodyPr wrap="square" rtlCol="0" anchor="ctr">
            <a:spAutoFit/>
          </a:bodyPr>
          <a:lstStyle/>
          <a:p>
            <a:pPr algn="ctr"/>
            <a:r>
              <a:rPr lang="en-US" b="1" dirty="0"/>
              <a:t>1850</a:t>
            </a:r>
          </a:p>
        </p:txBody>
      </p:sp>
      <p:sp>
        <p:nvSpPr>
          <p:cNvPr id="36" name="TextBox 35">
            <a:extLst>
              <a:ext uri="{FF2B5EF4-FFF2-40B4-BE49-F238E27FC236}">
                <a16:creationId xmlns:a16="http://schemas.microsoft.com/office/drawing/2014/main" id="{C5B62A30-ECE6-B86B-EF4D-068027665523}"/>
              </a:ext>
            </a:extLst>
          </p:cNvPr>
          <p:cNvSpPr txBox="1"/>
          <p:nvPr/>
        </p:nvSpPr>
        <p:spPr>
          <a:xfrm>
            <a:off x="8448450" y="3261814"/>
            <a:ext cx="750499" cy="369332"/>
          </a:xfrm>
          <a:prstGeom prst="rect">
            <a:avLst/>
          </a:prstGeom>
          <a:noFill/>
        </p:spPr>
        <p:txBody>
          <a:bodyPr wrap="square" rtlCol="0" anchor="ctr">
            <a:spAutoFit/>
          </a:bodyPr>
          <a:lstStyle/>
          <a:p>
            <a:pPr algn="ctr"/>
            <a:r>
              <a:rPr lang="en-US" b="1" dirty="0"/>
              <a:t>1970</a:t>
            </a:r>
          </a:p>
        </p:txBody>
      </p:sp>
      <p:sp>
        <p:nvSpPr>
          <p:cNvPr id="37" name="TextBox 36">
            <a:extLst>
              <a:ext uri="{FF2B5EF4-FFF2-40B4-BE49-F238E27FC236}">
                <a16:creationId xmlns:a16="http://schemas.microsoft.com/office/drawing/2014/main" id="{0936CC0B-913A-1DA9-12B0-5814ECB9FA17}"/>
              </a:ext>
            </a:extLst>
          </p:cNvPr>
          <p:cNvSpPr txBox="1"/>
          <p:nvPr/>
        </p:nvSpPr>
        <p:spPr>
          <a:xfrm>
            <a:off x="6609955" y="3261814"/>
            <a:ext cx="750499" cy="369332"/>
          </a:xfrm>
          <a:prstGeom prst="rect">
            <a:avLst/>
          </a:prstGeom>
          <a:noFill/>
        </p:spPr>
        <p:txBody>
          <a:bodyPr wrap="square" rtlCol="0" anchor="ctr">
            <a:spAutoFit/>
          </a:bodyPr>
          <a:lstStyle/>
          <a:p>
            <a:pPr algn="ctr"/>
            <a:r>
              <a:rPr lang="en-US" b="1" dirty="0"/>
              <a:t>1930</a:t>
            </a:r>
          </a:p>
        </p:txBody>
      </p:sp>
      <p:sp>
        <p:nvSpPr>
          <p:cNvPr id="69" name="Star: 5 Points 68">
            <a:extLst>
              <a:ext uri="{FF2B5EF4-FFF2-40B4-BE49-F238E27FC236}">
                <a16:creationId xmlns:a16="http://schemas.microsoft.com/office/drawing/2014/main" id="{EE9BBE13-DD81-C1B0-7A3F-472E8F35CF00}"/>
              </a:ext>
            </a:extLst>
          </p:cNvPr>
          <p:cNvSpPr/>
          <p:nvPr/>
        </p:nvSpPr>
        <p:spPr>
          <a:xfrm>
            <a:off x="3695782" y="3280362"/>
            <a:ext cx="337253" cy="29931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Star: 5 Points 78">
            <a:extLst>
              <a:ext uri="{FF2B5EF4-FFF2-40B4-BE49-F238E27FC236}">
                <a16:creationId xmlns:a16="http://schemas.microsoft.com/office/drawing/2014/main" id="{609319A5-27E0-90C9-3BA4-4F3FD1D2074F}"/>
              </a:ext>
            </a:extLst>
          </p:cNvPr>
          <p:cNvSpPr/>
          <p:nvPr/>
        </p:nvSpPr>
        <p:spPr>
          <a:xfrm>
            <a:off x="7040196" y="3444110"/>
            <a:ext cx="337253" cy="29931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Star: 5 Points 79">
            <a:extLst>
              <a:ext uri="{FF2B5EF4-FFF2-40B4-BE49-F238E27FC236}">
                <a16:creationId xmlns:a16="http://schemas.microsoft.com/office/drawing/2014/main" id="{6BD8FCD0-B173-DE5D-3AE6-7D3A597EFD1B}"/>
              </a:ext>
            </a:extLst>
          </p:cNvPr>
          <p:cNvSpPr/>
          <p:nvPr/>
        </p:nvSpPr>
        <p:spPr>
          <a:xfrm>
            <a:off x="7433146" y="3250745"/>
            <a:ext cx="337253" cy="29931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Star: 5 Points 80">
            <a:extLst>
              <a:ext uri="{FF2B5EF4-FFF2-40B4-BE49-F238E27FC236}">
                <a16:creationId xmlns:a16="http://schemas.microsoft.com/office/drawing/2014/main" id="{FCDFB254-84E0-EEB5-C4EB-77A63D4A06F6}"/>
              </a:ext>
            </a:extLst>
          </p:cNvPr>
          <p:cNvSpPr/>
          <p:nvPr/>
        </p:nvSpPr>
        <p:spPr>
          <a:xfrm>
            <a:off x="6279662" y="3349634"/>
            <a:ext cx="337253" cy="29931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Star: 5 Points 81">
            <a:extLst>
              <a:ext uri="{FF2B5EF4-FFF2-40B4-BE49-F238E27FC236}">
                <a16:creationId xmlns:a16="http://schemas.microsoft.com/office/drawing/2014/main" id="{496E8386-BC2F-148A-7B4B-1E390C978207}"/>
              </a:ext>
            </a:extLst>
          </p:cNvPr>
          <p:cNvSpPr/>
          <p:nvPr/>
        </p:nvSpPr>
        <p:spPr>
          <a:xfrm>
            <a:off x="8337056" y="3297679"/>
            <a:ext cx="337253" cy="29931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D1F15E57-3BC7-821A-D884-8C1990879687}"/>
              </a:ext>
            </a:extLst>
          </p:cNvPr>
          <p:cNvSpPr txBox="1"/>
          <p:nvPr/>
        </p:nvSpPr>
        <p:spPr>
          <a:xfrm rot="3336314">
            <a:off x="5775339" y="3255898"/>
            <a:ext cx="1803810" cy="369332"/>
          </a:xfrm>
          <a:prstGeom prst="rect">
            <a:avLst/>
          </a:prstGeom>
          <a:noFill/>
        </p:spPr>
        <p:txBody>
          <a:bodyPr wrap="square" rtlCol="0" anchor="ctr">
            <a:spAutoFit/>
          </a:bodyPr>
          <a:lstStyle/>
          <a:p>
            <a:pPr algn="ctr"/>
            <a:r>
              <a:rPr lang="en-US" b="1" dirty="0">
                <a:solidFill>
                  <a:srgbClr val="FF0000"/>
                </a:solidFill>
              </a:rPr>
              <a:t>1920s</a:t>
            </a:r>
          </a:p>
        </p:txBody>
      </p:sp>
      <p:sp>
        <p:nvSpPr>
          <p:cNvPr id="44" name="TextBox 43">
            <a:extLst>
              <a:ext uri="{FF2B5EF4-FFF2-40B4-BE49-F238E27FC236}">
                <a16:creationId xmlns:a16="http://schemas.microsoft.com/office/drawing/2014/main" id="{8DC7D1FC-65D3-E7F1-CA69-322C53BA548A}"/>
              </a:ext>
            </a:extLst>
          </p:cNvPr>
          <p:cNvSpPr txBox="1"/>
          <p:nvPr/>
        </p:nvSpPr>
        <p:spPr>
          <a:xfrm>
            <a:off x="3707512" y="4741162"/>
            <a:ext cx="5380166" cy="369332"/>
          </a:xfrm>
          <a:prstGeom prst="rect">
            <a:avLst/>
          </a:prstGeom>
          <a:noFill/>
        </p:spPr>
        <p:txBody>
          <a:bodyPr wrap="square" rtlCol="0" anchor="ctr">
            <a:spAutoFit/>
          </a:bodyPr>
          <a:lstStyle/>
          <a:p>
            <a:pPr algn="ctr"/>
            <a:r>
              <a:rPr lang="en-US" b="1" dirty="0"/>
              <a:t>1962: Engel v Vitale, SCOTUS bans prayer in school</a:t>
            </a:r>
          </a:p>
        </p:txBody>
      </p:sp>
      <p:sp>
        <p:nvSpPr>
          <p:cNvPr id="51" name="TextBox 50">
            <a:extLst>
              <a:ext uri="{FF2B5EF4-FFF2-40B4-BE49-F238E27FC236}">
                <a16:creationId xmlns:a16="http://schemas.microsoft.com/office/drawing/2014/main" id="{F6CC7CCD-4A49-0B44-553A-6A62CCF9BBE5}"/>
              </a:ext>
            </a:extLst>
          </p:cNvPr>
          <p:cNvSpPr txBox="1"/>
          <p:nvPr/>
        </p:nvSpPr>
        <p:spPr>
          <a:xfrm>
            <a:off x="11232835" y="2638229"/>
            <a:ext cx="970295" cy="523220"/>
          </a:xfrm>
          <a:prstGeom prst="rect">
            <a:avLst/>
          </a:prstGeom>
          <a:noFill/>
        </p:spPr>
        <p:txBody>
          <a:bodyPr wrap="square" rtlCol="0" anchor="ctr">
            <a:spAutoFit/>
          </a:bodyPr>
          <a:lstStyle/>
          <a:p>
            <a:pPr algn="ctr"/>
            <a:r>
              <a:rPr lang="en-US" sz="1400" b="1" dirty="0">
                <a:solidFill>
                  <a:srgbClr val="CC00FF"/>
                </a:solidFill>
              </a:rPr>
              <a:t>USA &lt; 50% Protestant</a:t>
            </a:r>
          </a:p>
        </p:txBody>
      </p:sp>
      <p:sp>
        <p:nvSpPr>
          <p:cNvPr id="24" name="TextBox 23">
            <a:extLst>
              <a:ext uri="{FF2B5EF4-FFF2-40B4-BE49-F238E27FC236}">
                <a16:creationId xmlns:a16="http://schemas.microsoft.com/office/drawing/2014/main" id="{77F837E6-71AB-D6C1-74AE-A6D86C116F2A}"/>
              </a:ext>
            </a:extLst>
          </p:cNvPr>
          <p:cNvSpPr txBox="1"/>
          <p:nvPr/>
        </p:nvSpPr>
        <p:spPr>
          <a:xfrm>
            <a:off x="7602923" y="2998345"/>
            <a:ext cx="1289284" cy="307777"/>
          </a:xfrm>
          <a:prstGeom prst="rect">
            <a:avLst/>
          </a:prstGeom>
          <a:noFill/>
        </p:spPr>
        <p:txBody>
          <a:bodyPr wrap="square" rtlCol="0" anchor="ctr">
            <a:spAutoFit/>
          </a:bodyPr>
          <a:lstStyle/>
          <a:p>
            <a:pPr algn="ctr"/>
            <a:r>
              <a:rPr lang="en-US" sz="1400" b="1" dirty="0">
                <a:solidFill>
                  <a:srgbClr val="CC00FF"/>
                </a:solidFill>
              </a:rPr>
              <a:t>Vatican II</a:t>
            </a:r>
          </a:p>
        </p:txBody>
      </p:sp>
      <p:sp>
        <p:nvSpPr>
          <p:cNvPr id="28" name="TextBox 27">
            <a:extLst>
              <a:ext uri="{FF2B5EF4-FFF2-40B4-BE49-F238E27FC236}">
                <a16:creationId xmlns:a16="http://schemas.microsoft.com/office/drawing/2014/main" id="{6EC9B4DF-9C3C-02B9-CE3B-515205FB4C93}"/>
              </a:ext>
            </a:extLst>
          </p:cNvPr>
          <p:cNvSpPr txBox="1"/>
          <p:nvPr/>
        </p:nvSpPr>
        <p:spPr>
          <a:xfrm>
            <a:off x="1732372" y="1315706"/>
            <a:ext cx="8720862" cy="646331"/>
          </a:xfrm>
          <a:prstGeom prst="rect">
            <a:avLst/>
          </a:prstGeom>
          <a:noFill/>
        </p:spPr>
        <p:txBody>
          <a:bodyPr wrap="square" rtlCol="0">
            <a:spAutoFit/>
          </a:bodyPr>
          <a:lstStyle/>
          <a:p>
            <a:pPr algn="ctr"/>
            <a:r>
              <a:rPr lang="en-US" b="1" dirty="0"/>
              <a:t> Many self-identifying Christians and Jews have the worldview of the French Revolution: The Left is Human Secularist Totalitarianism  </a:t>
            </a:r>
            <a:endParaRPr lang="en-US" dirty="0"/>
          </a:p>
        </p:txBody>
      </p:sp>
      <p:sp>
        <p:nvSpPr>
          <p:cNvPr id="38" name="TextBox 37">
            <a:extLst>
              <a:ext uri="{FF2B5EF4-FFF2-40B4-BE49-F238E27FC236}">
                <a16:creationId xmlns:a16="http://schemas.microsoft.com/office/drawing/2014/main" id="{D9DF6124-DFB9-DEF7-8A34-99A4536762AE}"/>
              </a:ext>
            </a:extLst>
          </p:cNvPr>
          <p:cNvSpPr txBox="1"/>
          <p:nvPr/>
        </p:nvSpPr>
        <p:spPr>
          <a:xfrm>
            <a:off x="1982024" y="6070012"/>
            <a:ext cx="8221558" cy="369332"/>
          </a:xfrm>
          <a:prstGeom prst="rect">
            <a:avLst/>
          </a:prstGeom>
          <a:noFill/>
        </p:spPr>
        <p:txBody>
          <a:bodyPr wrap="square" rtlCol="0" anchor="ctr">
            <a:spAutoFit/>
          </a:bodyPr>
          <a:lstStyle/>
          <a:p>
            <a:pPr algn="ctr"/>
            <a:r>
              <a:rPr lang="en-US" b="1" i="1" dirty="0"/>
              <a:t>Islamists in Islam are antithetical to Western Civilization and can’t be assimilated </a:t>
            </a:r>
          </a:p>
        </p:txBody>
      </p:sp>
      <p:sp>
        <p:nvSpPr>
          <p:cNvPr id="25" name="TextBox 24">
            <a:extLst>
              <a:ext uri="{FF2B5EF4-FFF2-40B4-BE49-F238E27FC236}">
                <a16:creationId xmlns:a16="http://schemas.microsoft.com/office/drawing/2014/main" id="{D5B0D873-F5AF-C768-367C-962198E37111}"/>
              </a:ext>
            </a:extLst>
          </p:cNvPr>
          <p:cNvSpPr txBox="1"/>
          <p:nvPr/>
        </p:nvSpPr>
        <p:spPr>
          <a:xfrm>
            <a:off x="3707512" y="3009839"/>
            <a:ext cx="1179600" cy="307777"/>
          </a:xfrm>
          <a:prstGeom prst="rect">
            <a:avLst/>
          </a:prstGeom>
          <a:noFill/>
        </p:spPr>
        <p:txBody>
          <a:bodyPr wrap="square" rtlCol="0" anchor="ctr">
            <a:spAutoFit/>
          </a:bodyPr>
          <a:lstStyle/>
          <a:p>
            <a:pPr algn="ctr"/>
            <a:r>
              <a:rPr lang="en-US" sz="1400" b="1" dirty="0">
                <a:solidFill>
                  <a:srgbClr val="CC00FF"/>
                </a:solidFill>
              </a:rPr>
              <a:t>Darwin </a:t>
            </a:r>
          </a:p>
        </p:txBody>
      </p:sp>
      <p:sp>
        <p:nvSpPr>
          <p:cNvPr id="31" name="TextBox 30">
            <a:extLst>
              <a:ext uri="{FF2B5EF4-FFF2-40B4-BE49-F238E27FC236}">
                <a16:creationId xmlns:a16="http://schemas.microsoft.com/office/drawing/2014/main" id="{E8920C0C-D1A7-E05D-DA2B-0DF41EDEDD83}"/>
              </a:ext>
            </a:extLst>
          </p:cNvPr>
          <p:cNvSpPr txBox="1"/>
          <p:nvPr/>
        </p:nvSpPr>
        <p:spPr>
          <a:xfrm>
            <a:off x="8531774" y="2988710"/>
            <a:ext cx="1489133" cy="307777"/>
          </a:xfrm>
          <a:prstGeom prst="rect">
            <a:avLst/>
          </a:prstGeom>
          <a:noFill/>
        </p:spPr>
        <p:txBody>
          <a:bodyPr wrap="square" rtlCol="0" anchor="ctr">
            <a:spAutoFit/>
          </a:bodyPr>
          <a:lstStyle/>
          <a:p>
            <a:pPr algn="ctr"/>
            <a:r>
              <a:rPr lang="en-US" sz="1400" b="1" dirty="0">
                <a:solidFill>
                  <a:srgbClr val="CC00FF"/>
                </a:solidFill>
              </a:rPr>
              <a:t>Billy Graham</a:t>
            </a:r>
          </a:p>
        </p:txBody>
      </p:sp>
      <p:sp>
        <p:nvSpPr>
          <p:cNvPr id="6" name="TextBox 5">
            <a:extLst>
              <a:ext uri="{FF2B5EF4-FFF2-40B4-BE49-F238E27FC236}">
                <a16:creationId xmlns:a16="http://schemas.microsoft.com/office/drawing/2014/main" id="{CEA0FF35-924A-7949-BE0B-0199219C47B0}"/>
              </a:ext>
            </a:extLst>
          </p:cNvPr>
          <p:cNvSpPr txBox="1"/>
          <p:nvPr/>
        </p:nvSpPr>
        <p:spPr>
          <a:xfrm>
            <a:off x="8899475" y="3463796"/>
            <a:ext cx="1077974" cy="954107"/>
          </a:xfrm>
          <a:prstGeom prst="rect">
            <a:avLst/>
          </a:prstGeom>
          <a:noFill/>
        </p:spPr>
        <p:txBody>
          <a:bodyPr wrap="square" rtlCol="0" anchor="ctr">
            <a:spAutoFit/>
          </a:bodyPr>
          <a:lstStyle/>
          <a:p>
            <a:pPr algn="ctr"/>
            <a:r>
              <a:rPr lang="en-US" sz="1400" b="1" dirty="0">
                <a:solidFill>
                  <a:srgbClr val="CC00FF"/>
                </a:solidFill>
              </a:rPr>
              <a:t>Southern Baptist Seminary Fight </a:t>
            </a:r>
          </a:p>
        </p:txBody>
      </p:sp>
      <p:sp>
        <p:nvSpPr>
          <p:cNvPr id="32" name="TextBox 31">
            <a:extLst>
              <a:ext uri="{FF2B5EF4-FFF2-40B4-BE49-F238E27FC236}">
                <a16:creationId xmlns:a16="http://schemas.microsoft.com/office/drawing/2014/main" id="{9377D5F7-2BD2-36B6-D436-1B219DAD56A2}"/>
              </a:ext>
            </a:extLst>
          </p:cNvPr>
          <p:cNvSpPr txBox="1"/>
          <p:nvPr/>
        </p:nvSpPr>
        <p:spPr>
          <a:xfrm>
            <a:off x="5970442" y="3705941"/>
            <a:ext cx="1449091" cy="738664"/>
          </a:xfrm>
          <a:prstGeom prst="rect">
            <a:avLst/>
          </a:prstGeom>
          <a:noFill/>
        </p:spPr>
        <p:txBody>
          <a:bodyPr wrap="square" rtlCol="0" anchor="ctr">
            <a:spAutoFit/>
          </a:bodyPr>
          <a:lstStyle/>
          <a:p>
            <a:pPr algn="ctr"/>
            <a:r>
              <a:rPr lang="en-US" sz="1400" b="1" dirty="0">
                <a:solidFill>
                  <a:srgbClr val="CC00FF"/>
                </a:solidFill>
              </a:rPr>
              <a:t>Mainstream Protestant vs Fundamentalists</a:t>
            </a:r>
          </a:p>
        </p:txBody>
      </p:sp>
      <p:sp>
        <p:nvSpPr>
          <p:cNvPr id="33" name="TextBox 32">
            <a:extLst>
              <a:ext uri="{FF2B5EF4-FFF2-40B4-BE49-F238E27FC236}">
                <a16:creationId xmlns:a16="http://schemas.microsoft.com/office/drawing/2014/main" id="{2F42117F-59A8-F611-36A0-A81BA6EA1F2A}"/>
              </a:ext>
            </a:extLst>
          </p:cNvPr>
          <p:cNvSpPr txBox="1"/>
          <p:nvPr/>
        </p:nvSpPr>
        <p:spPr>
          <a:xfrm>
            <a:off x="7546315" y="3574559"/>
            <a:ext cx="1449090" cy="738664"/>
          </a:xfrm>
          <a:prstGeom prst="rect">
            <a:avLst/>
          </a:prstGeom>
          <a:noFill/>
        </p:spPr>
        <p:txBody>
          <a:bodyPr wrap="square" rtlCol="0" anchor="ctr">
            <a:spAutoFit/>
          </a:bodyPr>
          <a:lstStyle/>
          <a:p>
            <a:pPr algn="ctr"/>
            <a:r>
              <a:rPr lang="en-US" sz="1400" b="1" dirty="0">
                <a:solidFill>
                  <a:srgbClr val="CC00FF"/>
                </a:solidFill>
              </a:rPr>
              <a:t>4</a:t>
            </a:r>
            <a:r>
              <a:rPr lang="en-US" sz="1400" b="1" baseline="30000" dirty="0">
                <a:solidFill>
                  <a:srgbClr val="CC00FF"/>
                </a:solidFill>
              </a:rPr>
              <a:t>th</a:t>
            </a:r>
            <a:r>
              <a:rPr lang="en-US" sz="1400" b="1" dirty="0">
                <a:solidFill>
                  <a:srgbClr val="CC00FF"/>
                </a:solidFill>
              </a:rPr>
              <a:t> Great Awakening or Mini-Awakening</a:t>
            </a:r>
          </a:p>
        </p:txBody>
      </p:sp>
      <p:sp>
        <p:nvSpPr>
          <p:cNvPr id="34" name="TextBox 33">
            <a:extLst>
              <a:ext uri="{FF2B5EF4-FFF2-40B4-BE49-F238E27FC236}">
                <a16:creationId xmlns:a16="http://schemas.microsoft.com/office/drawing/2014/main" id="{E736E020-9F6B-78A3-8626-D70D25727B30}"/>
              </a:ext>
            </a:extLst>
          </p:cNvPr>
          <p:cNvSpPr txBox="1"/>
          <p:nvPr/>
        </p:nvSpPr>
        <p:spPr>
          <a:xfrm>
            <a:off x="4187245" y="3588108"/>
            <a:ext cx="1060718" cy="523220"/>
          </a:xfrm>
          <a:prstGeom prst="rect">
            <a:avLst/>
          </a:prstGeom>
          <a:noFill/>
        </p:spPr>
        <p:txBody>
          <a:bodyPr wrap="square" rtlCol="0" anchor="ctr">
            <a:spAutoFit/>
          </a:bodyPr>
          <a:lstStyle/>
          <a:p>
            <a:pPr algn="ctr"/>
            <a:r>
              <a:rPr lang="en-US" sz="1400" b="1" dirty="0">
                <a:solidFill>
                  <a:srgbClr val="CC00FF"/>
                </a:solidFill>
              </a:rPr>
              <a:t>3</a:t>
            </a:r>
            <a:r>
              <a:rPr lang="en-US" sz="1400" b="1" baseline="30000" dirty="0">
                <a:solidFill>
                  <a:srgbClr val="CC00FF"/>
                </a:solidFill>
              </a:rPr>
              <a:t>rd</a:t>
            </a:r>
            <a:r>
              <a:rPr lang="en-US" sz="1400" b="1" dirty="0">
                <a:solidFill>
                  <a:srgbClr val="CC00FF"/>
                </a:solidFill>
              </a:rPr>
              <a:t> Great Awakening </a:t>
            </a:r>
          </a:p>
        </p:txBody>
      </p:sp>
      <p:sp>
        <p:nvSpPr>
          <p:cNvPr id="42" name="TextBox 41">
            <a:extLst>
              <a:ext uri="{FF2B5EF4-FFF2-40B4-BE49-F238E27FC236}">
                <a16:creationId xmlns:a16="http://schemas.microsoft.com/office/drawing/2014/main" id="{2E574DC7-FC10-F395-8E62-A69024B153E8}"/>
              </a:ext>
            </a:extLst>
          </p:cNvPr>
          <p:cNvSpPr txBox="1"/>
          <p:nvPr/>
        </p:nvSpPr>
        <p:spPr>
          <a:xfrm>
            <a:off x="1910021" y="2364674"/>
            <a:ext cx="8395885" cy="369332"/>
          </a:xfrm>
          <a:prstGeom prst="rect">
            <a:avLst/>
          </a:prstGeom>
          <a:noFill/>
        </p:spPr>
        <p:txBody>
          <a:bodyPr wrap="square" rtlCol="0">
            <a:spAutoFit/>
          </a:bodyPr>
          <a:lstStyle/>
          <a:p>
            <a:pPr algn="ctr"/>
            <a:r>
              <a:rPr lang="en-US" b="1" dirty="0"/>
              <a:t> Judicial tyranny rules in the absence of Executive and Legislative checks and balances</a:t>
            </a:r>
            <a:endParaRPr lang="en-US" dirty="0"/>
          </a:p>
        </p:txBody>
      </p:sp>
      <p:sp>
        <p:nvSpPr>
          <p:cNvPr id="45" name="TextBox 44">
            <a:extLst>
              <a:ext uri="{FF2B5EF4-FFF2-40B4-BE49-F238E27FC236}">
                <a16:creationId xmlns:a16="http://schemas.microsoft.com/office/drawing/2014/main" id="{9BC1F4CD-B42D-D994-F554-5997A094A99D}"/>
              </a:ext>
            </a:extLst>
          </p:cNvPr>
          <p:cNvSpPr txBox="1"/>
          <p:nvPr/>
        </p:nvSpPr>
        <p:spPr>
          <a:xfrm>
            <a:off x="1234152" y="2107351"/>
            <a:ext cx="9696981" cy="369332"/>
          </a:xfrm>
          <a:prstGeom prst="rect">
            <a:avLst/>
          </a:prstGeom>
          <a:noFill/>
        </p:spPr>
        <p:txBody>
          <a:bodyPr wrap="square" rtlCol="0" anchor="ctr">
            <a:spAutoFit/>
          </a:bodyPr>
          <a:lstStyle/>
          <a:p>
            <a:pPr algn="ctr"/>
            <a:r>
              <a:rPr lang="en-US" b="1" dirty="0"/>
              <a:t>Separation of Church and State fights increased as the Left fought consensus Judeo-Christian culture </a:t>
            </a:r>
          </a:p>
        </p:txBody>
      </p:sp>
      <p:sp>
        <p:nvSpPr>
          <p:cNvPr id="46" name="TextBox 45">
            <a:extLst>
              <a:ext uri="{FF2B5EF4-FFF2-40B4-BE49-F238E27FC236}">
                <a16:creationId xmlns:a16="http://schemas.microsoft.com/office/drawing/2014/main" id="{E2BA4768-60C9-5C94-19F9-59FD56D13FCB}"/>
              </a:ext>
            </a:extLst>
          </p:cNvPr>
          <p:cNvSpPr txBox="1"/>
          <p:nvPr/>
        </p:nvSpPr>
        <p:spPr>
          <a:xfrm>
            <a:off x="1837870" y="3601646"/>
            <a:ext cx="1150516" cy="523220"/>
          </a:xfrm>
          <a:prstGeom prst="rect">
            <a:avLst/>
          </a:prstGeom>
          <a:noFill/>
        </p:spPr>
        <p:txBody>
          <a:bodyPr wrap="square" rtlCol="0" anchor="ctr">
            <a:spAutoFit/>
          </a:bodyPr>
          <a:lstStyle/>
          <a:p>
            <a:pPr algn="ctr"/>
            <a:r>
              <a:rPr lang="en-US" sz="1400" b="1" dirty="0">
                <a:solidFill>
                  <a:srgbClr val="CC00FF"/>
                </a:solidFill>
              </a:rPr>
              <a:t>2</a:t>
            </a:r>
            <a:r>
              <a:rPr lang="en-US" sz="1400" b="1" baseline="30000" dirty="0">
                <a:solidFill>
                  <a:srgbClr val="CC00FF"/>
                </a:solidFill>
              </a:rPr>
              <a:t>nd</a:t>
            </a:r>
            <a:r>
              <a:rPr lang="en-US" sz="1400" b="1" dirty="0">
                <a:solidFill>
                  <a:srgbClr val="CC00FF"/>
                </a:solidFill>
              </a:rPr>
              <a:t> Great Awakening </a:t>
            </a:r>
          </a:p>
        </p:txBody>
      </p:sp>
      <p:sp>
        <p:nvSpPr>
          <p:cNvPr id="50" name="TextBox 49">
            <a:extLst>
              <a:ext uri="{FF2B5EF4-FFF2-40B4-BE49-F238E27FC236}">
                <a16:creationId xmlns:a16="http://schemas.microsoft.com/office/drawing/2014/main" id="{0F181F78-0D4E-EFDA-2BB5-8D5BF3929B90}"/>
              </a:ext>
            </a:extLst>
          </p:cNvPr>
          <p:cNvSpPr txBox="1"/>
          <p:nvPr/>
        </p:nvSpPr>
        <p:spPr>
          <a:xfrm>
            <a:off x="3454621" y="4465609"/>
            <a:ext cx="6480732" cy="369332"/>
          </a:xfrm>
          <a:prstGeom prst="rect">
            <a:avLst/>
          </a:prstGeom>
          <a:noFill/>
        </p:spPr>
        <p:txBody>
          <a:bodyPr wrap="square" rtlCol="0" anchor="ctr">
            <a:spAutoFit/>
          </a:bodyPr>
          <a:lstStyle/>
          <a:p>
            <a:pPr algn="ctr"/>
            <a:r>
              <a:rPr lang="en-US" b="1" dirty="0"/>
              <a:t>1896: Mormons have to renounce polygamy for Utah statehood</a:t>
            </a:r>
          </a:p>
        </p:txBody>
      </p:sp>
      <p:sp>
        <p:nvSpPr>
          <p:cNvPr id="52" name="TextBox 51">
            <a:extLst>
              <a:ext uri="{FF2B5EF4-FFF2-40B4-BE49-F238E27FC236}">
                <a16:creationId xmlns:a16="http://schemas.microsoft.com/office/drawing/2014/main" id="{00D44887-7802-9CCF-3D50-C1557CDE382A}"/>
              </a:ext>
            </a:extLst>
          </p:cNvPr>
          <p:cNvSpPr txBox="1"/>
          <p:nvPr/>
        </p:nvSpPr>
        <p:spPr>
          <a:xfrm>
            <a:off x="-157075" y="3607479"/>
            <a:ext cx="1150516" cy="523220"/>
          </a:xfrm>
          <a:prstGeom prst="rect">
            <a:avLst/>
          </a:prstGeom>
          <a:noFill/>
        </p:spPr>
        <p:txBody>
          <a:bodyPr wrap="square" rtlCol="0" anchor="ctr">
            <a:spAutoFit/>
          </a:bodyPr>
          <a:lstStyle/>
          <a:p>
            <a:pPr algn="ctr"/>
            <a:r>
              <a:rPr lang="en-US" sz="1400" b="1" dirty="0">
                <a:solidFill>
                  <a:srgbClr val="CC00FF"/>
                </a:solidFill>
              </a:rPr>
              <a:t>1</a:t>
            </a:r>
            <a:r>
              <a:rPr lang="en-US" sz="1400" b="1" baseline="30000" dirty="0">
                <a:solidFill>
                  <a:srgbClr val="CC00FF"/>
                </a:solidFill>
              </a:rPr>
              <a:t>st</a:t>
            </a:r>
            <a:r>
              <a:rPr lang="en-US" sz="1400" b="1" dirty="0">
                <a:solidFill>
                  <a:srgbClr val="CC00FF"/>
                </a:solidFill>
              </a:rPr>
              <a:t> Great Awakening </a:t>
            </a:r>
          </a:p>
        </p:txBody>
      </p:sp>
      <p:sp>
        <p:nvSpPr>
          <p:cNvPr id="4" name="TextBox 3">
            <a:extLst>
              <a:ext uri="{FF2B5EF4-FFF2-40B4-BE49-F238E27FC236}">
                <a16:creationId xmlns:a16="http://schemas.microsoft.com/office/drawing/2014/main" id="{44F76CB8-2D2A-E88E-F609-D1EF0DB27E9A}"/>
              </a:ext>
            </a:extLst>
          </p:cNvPr>
          <p:cNvSpPr txBox="1"/>
          <p:nvPr/>
        </p:nvSpPr>
        <p:spPr>
          <a:xfrm>
            <a:off x="1886094" y="2621996"/>
            <a:ext cx="8395885" cy="369332"/>
          </a:xfrm>
          <a:prstGeom prst="rect">
            <a:avLst/>
          </a:prstGeom>
          <a:noFill/>
        </p:spPr>
        <p:txBody>
          <a:bodyPr wrap="square" rtlCol="0">
            <a:spAutoFit/>
          </a:bodyPr>
          <a:lstStyle/>
          <a:p>
            <a:pPr algn="ctr"/>
            <a:r>
              <a:rPr lang="en-US" b="1" dirty="0"/>
              <a:t> Islamist Totalitarians in league with Human Secularist Totalitarians</a:t>
            </a:r>
            <a:endParaRPr lang="en-US" dirty="0"/>
          </a:p>
        </p:txBody>
      </p:sp>
      <p:sp>
        <p:nvSpPr>
          <p:cNvPr id="7" name="TextBox 6">
            <a:extLst>
              <a:ext uri="{FF2B5EF4-FFF2-40B4-BE49-F238E27FC236}">
                <a16:creationId xmlns:a16="http://schemas.microsoft.com/office/drawing/2014/main" id="{AE1A074E-6CA7-16E0-752B-F73EC024A3A6}"/>
              </a:ext>
            </a:extLst>
          </p:cNvPr>
          <p:cNvSpPr txBox="1"/>
          <p:nvPr/>
        </p:nvSpPr>
        <p:spPr>
          <a:xfrm>
            <a:off x="10444681" y="3527698"/>
            <a:ext cx="1077974" cy="954107"/>
          </a:xfrm>
          <a:prstGeom prst="rect">
            <a:avLst/>
          </a:prstGeom>
          <a:noFill/>
        </p:spPr>
        <p:txBody>
          <a:bodyPr wrap="square" rtlCol="0" anchor="ctr">
            <a:spAutoFit/>
          </a:bodyPr>
          <a:lstStyle/>
          <a:p>
            <a:pPr algn="ctr"/>
            <a:r>
              <a:rPr lang="en-US" sz="1400" b="1" dirty="0">
                <a:solidFill>
                  <a:srgbClr val="CC00FF"/>
                </a:solidFill>
              </a:rPr>
              <a:t>Worldview divisions in every religion</a:t>
            </a:r>
          </a:p>
        </p:txBody>
      </p:sp>
      <p:sp>
        <p:nvSpPr>
          <p:cNvPr id="23" name="TextBox 22">
            <a:extLst>
              <a:ext uri="{FF2B5EF4-FFF2-40B4-BE49-F238E27FC236}">
                <a16:creationId xmlns:a16="http://schemas.microsoft.com/office/drawing/2014/main" id="{CC730C3F-05F0-1864-EC53-ED7E497B8B0F}"/>
              </a:ext>
            </a:extLst>
          </p:cNvPr>
          <p:cNvSpPr txBox="1"/>
          <p:nvPr/>
        </p:nvSpPr>
        <p:spPr>
          <a:xfrm>
            <a:off x="2719353" y="1850028"/>
            <a:ext cx="6815596" cy="369332"/>
          </a:xfrm>
          <a:prstGeom prst="rect">
            <a:avLst/>
          </a:prstGeom>
          <a:noFill/>
        </p:spPr>
        <p:txBody>
          <a:bodyPr wrap="square" rtlCol="0" anchor="ctr">
            <a:spAutoFit/>
          </a:bodyPr>
          <a:lstStyle/>
          <a:p>
            <a:r>
              <a:rPr lang="en-US" b="1" dirty="0">
                <a:solidFill>
                  <a:srgbClr val="FF0000"/>
                </a:solidFill>
              </a:rPr>
              <a:t>1920s: Mainstream Protestants lose confidence in Biblical Christianity</a:t>
            </a:r>
          </a:p>
        </p:txBody>
      </p:sp>
      <p:sp>
        <p:nvSpPr>
          <p:cNvPr id="27" name="TextBox 26">
            <a:extLst>
              <a:ext uri="{FF2B5EF4-FFF2-40B4-BE49-F238E27FC236}">
                <a16:creationId xmlns:a16="http://schemas.microsoft.com/office/drawing/2014/main" id="{FF42D9EE-FD42-F1D7-EC23-924FE3E89BF6}"/>
              </a:ext>
            </a:extLst>
          </p:cNvPr>
          <p:cNvSpPr txBox="1"/>
          <p:nvPr/>
        </p:nvSpPr>
        <p:spPr>
          <a:xfrm>
            <a:off x="2482902" y="5050175"/>
            <a:ext cx="8388683" cy="369332"/>
          </a:xfrm>
          <a:prstGeom prst="rect">
            <a:avLst/>
          </a:prstGeom>
          <a:noFill/>
        </p:spPr>
        <p:txBody>
          <a:bodyPr wrap="square" rtlCol="0" anchor="ctr">
            <a:spAutoFit/>
          </a:bodyPr>
          <a:lstStyle/>
          <a:p>
            <a:pPr algn="ctr"/>
            <a:r>
              <a:rPr lang="en-US" b="1" dirty="0"/>
              <a:t>Byzantine mix of conflicting court decisions on separation of church and state</a:t>
            </a:r>
          </a:p>
        </p:txBody>
      </p:sp>
      <p:sp>
        <p:nvSpPr>
          <p:cNvPr id="30" name="TextBox 29">
            <a:extLst>
              <a:ext uri="{FF2B5EF4-FFF2-40B4-BE49-F238E27FC236}">
                <a16:creationId xmlns:a16="http://schemas.microsoft.com/office/drawing/2014/main" id="{A0402B7D-698B-0DA8-C8DB-F8B35D101E93}"/>
              </a:ext>
            </a:extLst>
          </p:cNvPr>
          <p:cNvSpPr txBox="1"/>
          <p:nvPr/>
        </p:nvSpPr>
        <p:spPr>
          <a:xfrm>
            <a:off x="1901658" y="5383869"/>
            <a:ext cx="8388683" cy="369332"/>
          </a:xfrm>
          <a:prstGeom prst="rect">
            <a:avLst/>
          </a:prstGeom>
          <a:noFill/>
        </p:spPr>
        <p:txBody>
          <a:bodyPr wrap="square" rtlCol="0" anchor="ctr">
            <a:spAutoFit/>
          </a:bodyPr>
          <a:lstStyle/>
          <a:p>
            <a:pPr algn="ctr"/>
            <a:r>
              <a:rPr lang="en-US" b="1" dirty="0"/>
              <a:t>Growing Muslim minority</a:t>
            </a:r>
          </a:p>
        </p:txBody>
      </p:sp>
      <p:sp>
        <p:nvSpPr>
          <p:cNvPr id="54" name="TextBox 53">
            <a:extLst>
              <a:ext uri="{FF2B5EF4-FFF2-40B4-BE49-F238E27FC236}">
                <a16:creationId xmlns:a16="http://schemas.microsoft.com/office/drawing/2014/main" id="{3A146C2D-A0B9-0778-87DC-21EB889F94CF}"/>
              </a:ext>
            </a:extLst>
          </p:cNvPr>
          <p:cNvSpPr txBox="1"/>
          <p:nvPr/>
        </p:nvSpPr>
        <p:spPr>
          <a:xfrm>
            <a:off x="4606210" y="5726941"/>
            <a:ext cx="2997121" cy="369332"/>
          </a:xfrm>
          <a:prstGeom prst="rect">
            <a:avLst/>
          </a:prstGeom>
          <a:noFill/>
        </p:spPr>
        <p:txBody>
          <a:bodyPr wrap="square" rtlCol="0" anchor="ctr">
            <a:spAutoFit/>
          </a:bodyPr>
          <a:lstStyle/>
          <a:p>
            <a:pPr algn="ctr"/>
            <a:r>
              <a:rPr lang="en-US" b="1" dirty="0"/>
              <a:t>There is a Bible Belt</a:t>
            </a:r>
          </a:p>
        </p:txBody>
      </p:sp>
      <p:sp>
        <p:nvSpPr>
          <p:cNvPr id="21" name="Star: 5 Points 20">
            <a:extLst>
              <a:ext uri="{FF2B5EF4-FFF2-40B4-BE49-F238E27FC236}">
                <a16:creationId xmlns:a16="http://schemas.microsoft.com/office/drawing/2014/main" id="{A5CE7C60-2230-1530-9A93-92EABB2F6C00}"/>
              </a:ext>
            </a:extLst>
          </p:cNvPr>
          <p:cNvSpPr/>
          <p:nvPr/>
        </p:nvSpPr>
        <p:spPr>
          <a:xfrm>
            <a:off x="10006968" y="3288789"/>
            <a:ext cx="337253" cy="29931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28142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Arrow Connector 52">
            <a:extLst>
              <a:ext uri="{FF2B5EF4-FFF2-40B4-BE49-F238E27FC236}">
                <a16:creationId xmlns:a16="http://schemas.microsoft.com/office/drawing/2014/main" id="{AEFE36C9-2155-432A-A9AA-DBA70A68FA6C}"/>
              </a:ext>
            </a:extLst>
          </p:cNvPr>
          <p:cNvCxnSpPr>
            <a:cxnSpLocks/>
          </p:cNvCxnSpPr>
          <p:nvPr/>
        </p:nvCxnSpPr>
        <p:spPr>
          <a:xfrm>
            <a:off x="1308300" y="3423464"/>
            <a:ext cx="9975050" cy="0"/>
          </a:xfrm>
          <a:prstGeom prst="straightConnector1">
            <a:avLst/>
          </a:prstGeom>
          <a:ln w="38100">
            <a:solidFill>
              <a:schemeClr val="bg2"/>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AD17216-E4B3-4C24-B2D9-1D100DBDA5C3}"/>
              </a:ext>
            </a:extLst>
          </p:cNvPr>
          <p:cNvSpPr>
            <a:spLocks noGrp="1"/>
          </p:cNvSpPr>
          <p:nvPr>
            <p:ph type="ctrTitle"/>
          </p:nvPr>
        </p:nvSpPr>
        <p:spPr>
          <a:xfrm>
            <a:off x="1516883" y="-15507"/>
            <a:ext cx="9144000" cy="806680"/>
          </a:xfrm>
        </p:spPr>
        <p:txBody>
          <a:bodyPr/>
          <a:lstStyle/>
          <a:p>
            <a:r>
              <a:rPr lang="en-US" dirty="0"/>
              <a:t>Family</a:t>
            </a:r>
          </a:p>
        </p:txBody>
      </p:sp>
      <p:sp>
        <p:nvSpPr>
          <p:cNvPr id="3" name="Subtitle 2">
            <a:extLst>
              <a:ext uri="{FF2B5EF4-FFF2-40B4-BE49-F238E27FC236}">
                <a16:creationId xmlns:a16="http://schemas.microsoft.com/office/drawing/2014/main" id="{1065AF91-15A7-41EC-99FD-1D449C2F93AD}"/>
              </a:ext>
            </a:extLst>
          </p:cNvPr>
          <p:cNvSpPr>
            <a:spLocks noGrp="1"/>
          </p:cNvSpPr>
          <p:nvPr>
            <p:ph type="subTitle" idx="1"/>
          </p:nvPr>
        </p:nvSpPr>
        <p:spPr>
          <a:xfrm>
            <a:off x="1108831" y="666353"/>
            <a:ext cx="10016072" cy="493149"/>
          </a:xfrm>
        </p:spPr>
        <p:txBody>
          <a:bodyPr>
            <a:normAutofit/>
          </a:bodyPr>
          <a:lstStyle/>
          <a:p>
            <a:r>
              <a:rPr lang="en-US" i="1" dirty="0"/>
              <a:t>From Extended Families to Nuclear Families to Singles Without Children</a:t>
            </a:r>
          </a:p>
        </p:txBody>
      </p:sp>
      <p:sp>
        <p:nvSpPr>
          <p:cNvPr id="22" name="TextBox 21">
            <a:extLst>
              <a:ext uri="{FF2B5EF4-FFF2-40B4-BE49-F238E27FC236}">
                <a16:creationId xmlns:a16="http://schemas.microsoft.com/office/drawing/2014/main" id="{438A4D61-41B0-4A6D-9E70-28B256048897}"/>
              </a:ext>
            </a:extLst>
          </p:cNvPr>
          <p:cNvSpPr txBox="1"/>
          <p:nvPr/>
        </p:nvSpPr>
        <p:spPr>
          <a:xfrm rot="5400000">
            <a:off x="-38421" y="1809991"/>
            <a:ext cx="1296760" cy="707886"/>
          </a:xfrm>
          <a:prstGeom prst="rect">
            <a:avLst/>
          </a:prstGeom>
          <a:noFill/>
        </p:spPr>
        <p:txBody>
          <a:bodyPr wrap="square" rtlCol="0" anchor="ctr">
            <a:spAutoFit/>
          </a:bodyPr>
          <a:lstStyle/>
          <a:p>
            <a:pPr algn="ctr"/>
            <a:r>
              <a:rPr lang="en-US" sz="4000" b="1" dirty="0">
                <a:solidFill>
                  <a:srgbClr val="0070C0"/>
                </a:solidFill>
              </a:rPr>
              <a:t>Left</a:t>
            </a:r>
          </a:p>
        </p:txBody>
      </p:sp>
      <p:sp>
        <p:nvSpPr>
          <p:cNvPr id="26" name="TextBox 25">
            <a:extLst>
              <a:ext uri="{FF2B5EF4-FFF2-40B4-BE49-F238E27FC236}">
                <a16:creationId xmlns:a16="http://schemas.microsoft.com/office/drawing/2014/main" id="{68C4E985-173C-4531-B949-0B7C6810298C}"/>
              </a:ext>
            </a:extLst>
          </p:cNvPr>
          <p:cNvSpPr txBox="1"/>
          <p:nvPr/>
        </p:nvSpPr>
        <p:spPr>
          <a:xfrm>
            <a:off x="234709" y="3261814"/>
            <a:ext cx="750499" cy="369332"/>
          </a:xfrm>
          <a:prstGeom prst="rect">
            <a:avLst/>
          </a:prstGeom>
          <a:noFill/>
        </p:spPr>
        <p:txBody>
          <a:bodyPr wrap="square" rtlCol="0" anchor="ctr">
            <a:spAutoFit/>
          </a:bodyPr>
          <a:lstStyle/>
          <a:p>
            <a:pPr algn="ctr"/>
            <a:r>
              <a:rPr lang="en-US" b="1" dirty="0"/>
              <a:t>1790</a:t>
            </a:r>
          </a:p>
        </p:txBody>
      </p:sp>
      <p:sp>
        <p:nvSpPr>
          <p:cNvPr id="35" name="TextBox 34">
            <a:extLst>
              <a:ext uri="{FF2B5EF4-FFF2-40B4-BE49-F238E27FC236}">
                <a16:creationId xmlns:a16="http://schemas.microsoft.com/office/drawing/2014/main" id="{C2D48270-FD04-4649-AC4F-DF6B41EF008C}"/>
              </a:ext>
            </a:extLst>
          </p:cNvPr>
          <p:cNvSpPr txBox="1"/>
          <p:nvPr/>
        </p:nvSpPr>
        <p:spPr>
          <a:xfrm>
            <a:off x="695464" y="1073484"/>
            <a:ext cx="10863375" cy="369332"/>
          </a:xfrm>
          <a:prstGeom prst="rect">
            <a:avLst/>
          </a:prstGeom>
          <a:noFill/>
        </p:spPr>
        <p:txBody>
          <a:bodyPr wrap="square" rtlCol="0" anchor="ctr">
            <a:spAutoFit/>
          </a:bodyPr>
          <a:lstStyle/>
          <a:p>
            <a:pPr algn="ctr"/>
            <a:r>
              <a:rPr lang="en-US" sz="1800" b="1" dirty="0"/>
              <a:t>Every Sub-Culture and ethnicity has family values which are different</a:t>
            </a:r>
          </a:p>
        </p:txBody>
      </p:sp>
      <p:sp>
        <p:nvSpPr>
          <p:cNvPr id="40" name="Arrow: Right 39">
            <a:extLst>
              <a:ext uri="{FF2B5EF4-FFF2-40B4-BE49-F238E27FC236}">
                <a16:creationId xmlns:a16="http://schemas.microsoft.com/office/drawing/2014/main" id="{DEC5A28E-B7D0-4264-9A57-39CB5158EC4B}"/>
              </a:ext>
            </a:extLst>
          </p:cNvPr>
          <p:cNvSpPr/>
          <p:nvPr/>
        </p:nvSpPr>
        <p:spPr>
          <a:xfrm>
            <a:off x="609958" y="2252098"/>
            <a:ext cx="11552957" cy="2901268"/>
          </a:xfrm>
          <a:prstGeom prst="rightArrow">
            <a:avLst/>
          </a:prstGeom>
          <a:no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91A2B8D-0691-4EA7-A0C5-9B9F9D6521EC}"/>
              </a:ext>
            </a:extLst>
          </p:cNvPr>
          <p:cNvSpPr txBox="1"/>
          <p:nvPr/>
        </p:nvSpPr>
        <p:spPr>
          <a:xfrm>
            <a:off x="994957" y="6412369"/>
            <a:ext cx="10226748" cy="461665"/>
          </a:xfrm>
          <a:prstGeom prst="rect">
            <a:avLst/>
          </a:prstGeom>
          <a:noFill/>
        </p:spPr>
        <p:txBody>
          <a:bodyPr wrap="square" rtlCol="0">
            <a:spAutoFit/>
          </a:bodyPr>
          <a:lstStyle/>
          <a:p>
            <a:pPr algn="ctr"/>
            <a:r>
              <a:rPr lang="en-US" sz="2400" b="1" i="1" dirty="0"/>
              <a:t>Last, best bastion of traditional American Civilization</a:t>
            </a:r>
          </a:p>
        </p:txBody>
      </p:sp>
      <p:sp>
        <p:nvSpPr>
          <p:cNvPr id="59" name="TextBox 58">
            <a:extLst>
              <a:ext uri="{FF2B5EF4-FFF2-40B4-BE49-F238E27FC236}">
                <a16:creationId xmlns:a16="http://schemas.microsoft.com/office/drawing/2014/main" id="{B0A42D99-06F2-4D62-B0F7-5B617F295A04}"/>
              </a:ext>
            </a:extLst>
          </p:cNvPr>
          <p:cNvSpPr txBox="1"/>
          <p:nvPr/>
        </p:nvSpPr>
        <p:spPr>
          <a:xfrm>
            <a:off x="-7704" y="2543869"/>
            <a:ext cx="1060719" cy="369332"/>
          </a:xfrm>
          <a:prstGeom prst="rect">
            <a:avLst/>
          </a:prstGeom>
          <a:noFill/>
        </p:spPr>
        <p:txBody>
          <a:bodyPr wrap="square" rtlCol="0" anchor="ctr">
            <a:spAutoFit/>
          </a:bodyPr>
          <a:lstStyle/>
          <a:p>
            <a:pPr algn="ctr"/>
            <a:r>
              <a:rPr lang="en-US" dirty="0"/>
              <a:t>Jefferson</a:t>
            </a:r>
          </a:p>
        </p:txBody>
      </p:sp>
      <p:sp>
        <p:nvSpPr>
          <p:cNvPr id="63" name="TextBox 62">
            <a:extLst>
              <a:ext uri="{FF2B5EF4-FFF2-40B4-BE49-F238E27FC236}">
                <a16:creationId xmlns:a16="http://schemas.microsoft.com/office/drawing/2014/main" id="{365D7D83-DDBB-4B42-A9AD-E9C386B7BA6C}"/>
              </a:ext>
            </a:extLst>
          </p:cNvPr>
          <p:cNvSpPr txBox="1"/>
          <p:nvPr/>
        </p:nvSpPr>
        <p:spPr>
          <a:xfrm>
            <a:off x="-14234" y="4360847"/>
            <a:ext cx="1060719" cy="369332"/>
          </a:xfrm>
          <a:prstGeom prst="rect">
            <a:avLst/>
          </a:prstGeom>
          <a:noFill/>
        </p:spPr>
        <p:txBody>
          <a:bodyPr wrap="square" rtlCol="0" anchor="ctr">
            <a:spAutoFit/>
          </a:bodyPr>
          <a:lstStyle/>
          <a:p>
            <a:pPr algn="ctr"/>
            <a:r>
              <a:rPr lang="en-US" dirty="0"/>
              <a:t>Hamilton</a:t>
            </a:r>
          </a:p>
        </p:txBody>
      </p:sp>
      <p:cxnSp>
        <p:nvCxnSpPr>
          <p:cNvPr id="5" name="Straight Connector 4">
            <a:extLst>
              <a:ext uri="{FF2B5EF4-FFF2-40B4-BE49-F238E27FC236}">
                <a16:creationId xmlns:a16="http://schemas.microsoft.com/office/drawing/2014/main" id="{C38DBED2-9790-D77A-E07E-E6FB25E583FE}"/>
              </a:ext>
            </a:extLst>
          </p:cNvPr>
          <p:cNvCxnSpPr>
            <a:cxnSpLocks/>
          </p:cNvCxnSpPr>
          <p:nvPr/>
        </p:nvCxnSpPr>
        <p:spPr>
          <a:xfrm flipV="1">
            <a:off x="-14234" y="3414178"/>
            <a:ext cx="12206234" cy="31594"/>
          </a:xfrm>
          <a:prstGeom prst="line">
            <a:avLst/>
          </a:prstGeom>
          <a:ln w="9525" cap="flat" cmpd="sng" algn="ctr">
            <a:solidFill>
              <a:schemeClr val="accent1"/>
            </a:solidFill>
            <a:prstDash val="dash"/>
            <a:round/>
            <a:headEnd type="none" w="med" len="med"/>
            <a:tailEnd type="none" w="med" len="med"/>
          </a:ln>
          <a:effectLst>
            <a:glow rad="101600">
              <a:srgbClr val="7030A0">
                <a:alpha val="60000"/>
              </a:srgbClr>
            </a:glow>
          </a:effectLst>
        </p:spPr>
        <p:style>
          <a:lnRef idx="0">
            <a:scrgbClr r="0" g="0" b="0"/>
          </a:lnRef>
          <a:fillRef idx="0">
            <a:scrgbClr r="0" g="0" b="0"/>
          </a:fillRef>
          <a:effectRef idx="0">
            <a:scrgbClr r="0" g="0" b="0"/>
          </a:effectRef>
          <a:fontRef idx="minor">
            <a:schemeClr val="tx1"/>
          </a:fontRef>
        </p:style>
      </p:cxnSp>
      <p:sp>
        <p:nvSpPr>
          <p:cNvPr id="8" name="TextBox 7">
            <a:extLst>
              <a:ext uri="{FF2B5EF4-FFF2-40B4-BE49-F238E27FC236}">
                <a16:creationId xmlns:a16="http://schemas.microsoft.com/office/drawing/2014/main" id="{B8BC993F-823C-C1B7-2C8D-70141478DE02}"/>
              </a:ext>
            </a:extLst>
          </p:cNvPr>
          <p:cNvSpPr txBox="1"/>
          <p:nvPr/>
        </p:nvSpPr>
        <p:spPr>
          <a:xfrm rot="5400000">
            <a:off x="10927268" y="1827091"/>
            <a:ext cx="1296760" cy="707886"/>
          </a:xfrm>
          <a:prstGeom prst="rect">
            <a:avLst/>
          </a:prstGeom>
          <a:noFill/>
        </p:spPr>
        <p:txBody>
          <a:bodyPr wrap="square" rtlCol="0" anchor="ctr">
            <a:spAutoFit/>
          </a:bodyPr>
          <a:lstStyle/>
          <a:p>
            <a:pPr algn="ctr"/>
            <a:r>
              <a:rPr lang="en-US" sz="4000" b="1" dirty="0">
                <a:solidFill>
                  <a:srgbClr val="0070C0"/>
                </a:solidFill>
              </a:rPr>
              <a:t>Left</a:t>
            </a:r>
          </a:p>
        </p:txBody>
      </p:sp>
      <p:sp>
        <p:nvSpPr>
          <p:cNvPr id="9" name="TextBox 8">
            <a:extLst>
              <a:ext uri="{FF2B5EF4-FFF2-40B4-BE49-F238E27FC236}">
                <a16:creationId xmlns:a16="http://schemas.microsoft.com/office/drawing/2014/main" id="{24F15247-9E4B-2562-EF09-585547053978}"/>
              </a:ext>
            </a:extLst>
          </p:cNvPr>
          <p:cNvSpPr txBox="1"/>
          <p:nvPr/>
        </p:nvSpPr>
        <p:spPr>
          <a:xfrm rot="5400000">
            <a:off x="-38421" y="5010405"/>
            <a:ext cx="1296760" cy="707886"/>
          </a:xfrm>
          <a:prstGeom prst="rect">
            <a:avLst/>
          </a:prstGeom>
          <a:noFill/>
        </p:spPr>
        <p:txBody>
          <a:bodyPr wrap="square" rtlCol="0" anchor="ctr">
            <a:spAutoFit/>
          </a:bodyPr>
          <a:lstStyle/>
          <a:p>
            <a:pPr algn="ctr"/>
            <a:r>
              <a:rPr lang="en-US" sz="4000" b="1" dirty="0">
                <a:solidFill>
                  <a:srgbClr val="FF0000"/>
                </a:solidFill>
              </a:rPr>
              <a:t>Right</a:t>
            </a:r>
          </a:p>
        </p:txBody>
      </p:sp>
      <p:sp>
        <p:nvSpPr>
          <p:cNvPr id="10" name="TextBox 9">
            <a:extLst>
              <a:ext uri="{FF2B5EF4-FFF2-40B4-BE49-F238E27FC236}">
                <a16:creationId xmlns:a16="http://schemas.microsoft.com/office/drawing/2014/main" id="{BC54FDCD-E60D-A20C-316B-BD4E43E107F9}"/>
              </a:ext>
            </a:extLst>
          </p:cNvPr>
          <p:cNvSpPr txBox="1"/>
          <p:nvPr/>
        </p:nvSpPr>
        <p:spPr>
          <a:xfrm rot="5400000">
            <a:off x="10927268" y="4942598"/>
            <a:ext cx="1296760" cy="707886"/>
          </a:xfrm>
          <a:prstGeom prst="rect">
            <a:avLst/>
          </a:prstGeom>
          <a:noFill/>
        </p:spPr>
        <p:txBody>
          <a:bodyPr wrap="square" rtlCol="0" anchor="ctr">
            <a:spAutoFit/>
          </a:bodyPr>
          <a:lstStyle/>
          <a:p>
            <a:pPr algn="ctr"/>
            <a:r>
              <a:rPr lang="en-US" sz="4000" b="1" dirty="0">
                <a:solidFill>
                  <a:srgbClr val="FF0000"/>
                </a:solidFill>
              </a:rPr>
              <a:t>Right</a:t>
            </a:r>
          </a:p>
        </p:txBody>
      </p:sp>
      <p:sp>
        <p:nvSpPr>
          <p:cNvPr id="11" name="TextBox 10">
            <a:extLst>
              <a:ext uri="{FF2B5EF4-FFF2-40B4-BE49-F238E27FC236}">
                <a16:creationId xmlns:a16="http://schemas.microsoft.com/office/drawing/2014/main" id="{D4A056CA-234B-51FF-9D10-6EC2134A52D4}"/>
              </a:ext>
            </a:extLst>
          </p:cNvPr>
          <p:cNvSpPr txBox="1"/>
          <p:nvPr/>
        </p:nvSpPr>
        <p:spPr>
          <a:xfrm>
            <a:off x="3855711" y="3261814"/>
            <a:ext cx="750499" cy="369332"/>
          </a:xfrm>
          <a:prstGeom prst="rect">
            <a:avLst/>
          </a:prstGeom>
          <a:noFill/>
        </p:spPr>
        <p:txBody>
          <a:bodyPr wrap="square" rtlCol="0" anchor="ctr">
            <a:spAutoFit/>
          </a:bodyPr>
          <a:lstStyle/>
          <a:p>
            <a:pPr algn="ctr"/>
            <a:r>
              <a:rPr lang="en-US" b="1" dirty="0"/>
              <a:t>1870</a:t>
            </a:r>
          </a:p>
        </p:txBody>
      </p:sp>
      <p:sp>
        <p:nvSpPr>
          <p:cNvPr id="12" name="TextBox 11">
            <a:extLst>
              <a:ext uri="{FF2B5EF4-FFF2-40B4-BE49-F238E27FC236}">
                <a16:creationId xmlns:a16="http://schemas.microsoft.com/office/drawing/2014/main" id="{06A0D3CA-230F-2666-BDA9-C3F34EB0367C}"/>
              </a:ext>
            </a:extLst>
          </p:cNvPr>
          <p:cNvSpPr txBox="1"/>
          <p:nvPr/>
        </p:nvSpPr>
        <p:spPr>
          <a:xfrm>
            <a:off x="2064551" y="3261814"/>
            <a:ext cx="750499" cy="369332"/>
          </a:xfrm>
          <a:prstGeom prst="rect">
            <a:avLst/>
          </a:prstGeom>
          <a:noFill/>
        </p:spPr>
        <p:txBody>
          <a:bodyPr wrap="square" rtlCol="0" anchor="ctr">
            <a:spAutoFit/>
          </a:bodyPr>
          <a:lstStyle/>
          <a:p>
            <a:pPr algn="ctr"/>
            <a:r>
              <a:rPr lang="en-US" b="1" dirty="0"/>
              <a:t>1830</a:t>
            </a:r>
          </a:p>
        </p:txBody>
      </p:sp>
      <p:sp>
        <p:nvSpPr>
          <p:cNvPr id="13" name="TextBox 12">
            <a:extLst>
              <a:ext uri="{FF2B5EF4-FFF2-40B4-BE49-F238E27FC236}">
                <a16:creationId xmlns:a16="http://schemas.microsoft.com/office/drawing/2014/main" id="{A1FADAD3-16D7-68DD-1967-B968472FD91E}"/>
              </a:ext>
            </a:extLst>
          </p:cNvPr>
          <p:cNvSpPr txBox="1"/>
          <p:nvPr/>
        </p:nvSpPr>
        <p:spPr>
          <a:xfrm>
            <a:off x="1120351" y="3261814"/>
            <a:ext cx="750499" cy="369332"/>
          </a:xfrm>
          <a:prstGeom prst="rect">
            <a:avLst/>
          </a:prstGeom>
          <a:noFill/>
        </p:spPr>
        <p:txBody>
          <a:bodyPr wrap="square" rtlCol="0" anchor="ctr">
            <a:spAutoFit/>
          </a:bodyPr>
          <a:lstStyle/>
          <a:p>
            <a:pPr algn="ctr"/>
            <a:r>
              <a:rPr lang="en-US" b="1" dirty="0"/>
              <a:t>1810</a:t>
            </a:r>
          </a:p>
        </p:txBody>
      </p:sp>
      <p:sp>
        <p:nvSpPr>
          <p:cNvPr id="14" name="TextBox 13">
            <a:extLst>
              <a:ext uri="{FF2B5EF4-FFF2-40B4-BE49-F238E27FC236}">
                <a16:creationId xmlns:a16="http://schemas.microsoft.com/office/drawing/2014/main" id="{921958CE-687A-23F0-C274-FC9EAFB3E739}"/>
              </a:ext>
            </a:extLst>
          </p:cNvPr>
          <p:cNvSpPr txBox="1"/>
          <p:nvPr/>
        </p:nvSpPr>
        <p:spPr>
          <a:xfrm>
            <a:off x="11209869" y="3261814"/>
            <a:ext cx="750499" cy="369332"/>
          </a:xfrm>
          <a:prstGeom prst="rect">
            <a:avLst/>
          </a:prstGeom>
          <a:noFill/>
        </p:spPr>
        <p:txBody>
          <a:bodyPr wrap="square" rtlCol="0" anchor="ctr">
            <a:spAutoFit/>
          </a:bodyPr>
          <a:lstStyle/>
          <a:p>
            <a:pPr algn="ctr"/>
            <a:r>
              <a:rPr lang="en-US" b="1" dirty="0"/>
              <a:t>2020</a:t>
            </a:r>
          </a:p>
        </p:txBody>
      </p:sp>
      <p:sp>
        <p:nvSpPr>
          <p:cNvPr id="15" name="TextBox 14">
            <a:extLst>
              <a:ext uri="{FF2B5EF4-FFF2-40B4-BE49-F238E27FC236}">
                <a16:creationId xmlns:a16="http://schemas.microsoft.com/office/drawing/2014/main" id="{4E0543D6-BD48-DE90-7812-E49778A9202A}"/>
              </a:ext>
            </a:extLst>
          </p:cNvPr>
          <p:cNvSpPr txBox="1"/>
          <p:nvPr/>
        </p:nvSpPr>
        <p:spPr>
          <a:xfrm>
            <a:off x="10259014" y="3261814"/>
            <a:ext cx="750499" cy="369332"/>
          </a:xfrm>
          <a:prstGeom prst="rect">
            <a:avLst/>
          </a:prstGeom>
          <a:noFill/>
        </p:spPr>
        <p:txBody>
          <a:bodyPr wrap="square" rtlCol="0" anchor="ctr">
            <a:spAutoFit/>
          </a:bodyPr>
          <a:lstStyle/>
          <a:p>
            <a:pPr algn="ctr"/>
            <a:r>
              <a:rPr lang="en-US" b="1" dirty="0"/>
              <a:t>2010</a:t>
            </a:r>
          </a:p>
        </p:txBody>
      </p:sp>
      <p:sp>
        <p:nvSpPr>
          <p:cNvPr id="16" name="TextBox 15">
            <a:extLst>
              <a:ext uri="{FF2B5EF4-FFF2-40B4-BE49-F238E27FC236}">
                <a16:creationId xmlns:a16="http://schemas.microsoft.com/office/drawing/2014/main" id="{79655929-BB36-5C65-AF81-022DD0EB1EB6}"/>
              </a:ext>
            </a:extLst>
          </p:cNvPr>
          <p:cNvSpPr txBox="1"/>
          <p:nvPr/>
        </p:nvSpPr>
        <p:spPr>
          <a:xfrm>
            <a:off x="9353732" y="3261814"/>
            <a:ext cx="750499" cy="369332"/>
          </a:xfrm>
          <a:prstGeom prst="rect">
            <a:avLst/>
          </a:prstGeom>
          <a:noFill/>
        </p:spPr>
        <p:txBody>
          <a:bodyPr wrap="square" rtlCol="0" anchor="ctr">
            <a:spAutoFit/>
          </a:bodyPr>
          <a:lstStyle/>
          <a:p>
            <a:pPr algn="ctr"/>
            <a:r>
              <a:rPr lang="en-US" b="1" dirty="0"/>
              <a:t>1990</a:t>
            </a:r>
          </a:p>
        </p:txBody>
      </p:sp>
      <p:sp>
        <p:nvSpPr>
          <p:cNvPr id="17" name="TextBox 16">
            <a:extLst>
              <a:ext uri="{FF2B5EF4-FFF2-40B4-BE49-F238E27FC236}">
                <a16:creationId xmlns:a16="http://schemas.microsoft.com/office/drawing/2014/main" id="{20B021A2-3E03-F8BD-8DA7-A3878A1952AE}"/>
              </a:ext>
            </a:extLst>
          </p:cNvPr>
          <p:cNvSpPr txBox="1"/>
          <p:nvPr/>
        </p:nvSpPr>
        <p:spPr>
          <a:xfrm>
            <a:off x="7538023" y="3261814"/>
            <a:ext cx="750499" cy="369332"/>
          </a:xfrm>
          <a:prstGeom prst="rect">
            <a:avLst/>
          </a:prstGeom>
          <a:noFill/>
        </p:spPr>
        <p:txBody>
          <a:bodyPr wrap="square" rtlCol="0" anchor="ctr">
            <a:spAutoFit/>
          </a:bodyPr>
          <a:lstStyle/>
          <a:p>
            <a:pPr algn="ctr"/>
            <a:r>
              <a:rPr lang="en-US" b="1" dirty="0"/>
              <a:t>1950</a:t>
            </a:r>
          </a:p>
        </p:txBody>
      </p:sp>
      <p:sp>
        <p:nvSpPr>
          <p:cNvPr id="18" name="TextBox 17">
            <a:extLst>
              <a:ext uri="{FF2B5EF4-FFF2-40B4-BE49-F238E27FC236}">
                <a16:creationId xmlns:a16="http://schemas.microsoft.com/office/drawing/2014/main" id="{68EEB78E-8A2F-893C-7D1F-C36147F364AB}"/>
              </a:ext>
            </a:extLst>
          </p:cNvPr>
          <p:cNvSpPr txBox="1"/>
          <p:nvPr/>
        </p:nvSpPr>
        <p:spPr>
          <a:xfrm>
            <a:off x="5732715" y="3261814"/>
            <a:ext cx="750499" cy="369332"/>
          </a:xfrm>
          <a:prstGeom prst="rect">
            <a:avLst/>
          </a:prstGeom>
          <a:noFill/>
        </p:spPr>
        <p:txBody>
          <a:bodyPr wrap="square" rtlCol="0" anchor="ctr">
            <a:spAutoFit/>
          </a:bodyPr>
          <a:lstStyle/>
          <a:p>
            <a:pPr algn="ctr"/>
            <a:r>
              <a:rPr lang="en-US" b="1" dirty="0"/>
              <a:t>1910</a:t>
            </a:r>
          </a:p>
        </p:txBody>
      </p:sp>
      <p:sp>
        <p:nvSpPr>
          <p:cNvPr id="19" name="TextBox 18">
            <a:extLst>
              <a:ext uri="{FF2B5EF4-FFF2-40B4-BE49-F238E27FC236}">
                <a16:creationId xmlns:a16="http://schemas.microsoft.com/office/drawing/2014/main" id="{3B0DEBF2-8B47-5234-E4F2-758337193ECE}"/>
              </a:ext>
            </a:extLst>
          </p:cNvPr>
          <p:cNvSpPr txBox="1"/>
          <p:nvPr/>
        </p:nvSpPr>
        <p:spPr>
          <a:xfrm>
            <a:off x="4789072" y="3261814"/>
            <a:ext cx="750499" cy="369332"/>
          </a:xfrm>
          <a:prstGeom prst="rect">
            <a:avLst/>
          </a:prstGeom>
          <a:noFill/>
        </p:spPr>
        <p:txBody>
          <a:bodyPr wrap="square" rtlCol="0" anchor="ctr">
            <a:spAutoFit/>
          </a:bodyPr>
          <a:lstStyle/>
          <a:p>
            <a:pPr algn="ctr"/>
            <a:r>
              <a:rPr lang="en-US" b="1" dirty="0"/>
              <a:t>1890</a:t>
            </a:r>
          </a:p>
        </p:txBody>
      </p:sp>
      <p:sp>
        <p:nvSpPr>
          <p:cNvPr id="20" name="TextBox 19">
            <a:extLst>
              <a:ext uri="{FF2B5EF4-FFF2-40B4-BE49-F238E27FC236}">
                <a16:creationId xmlns:a16="http://schemas.microsoft.com/office/drawing/2014/main" id="{95ACDDD7-1BF3-BB48-C0E9-255AF1A06BD2}"/>
              </a:ext>
            </a:extLst>
          </p:cNvPr>
          <p:cNvSpPr txBox="1"/>
          <p:nvPr/>
        </p:nvSpPr>
        <p:spPr>
          <a:xfrm>
            <a:off x="2975083" y="3261814"/>
            <a:ext cx="750499" cy="369332"/>
          </a:xfrm>
          <a:prstGeom prst="rect">
            <a:avLst/>
          </a:prstGeom>
          <a:noFill/>
        </p:spPr>
        <p:txBody>
          <a:bodyPr wrap="square" rtlCol="0" anchor="ctr">
            <a:spAutoFit/>
          </a:bodyPr>
          <a:lstStyle/>
          <a:p>
            <a:pPr algn="ctr"/>
            <a:r>
              <a:rPr lang="en-US" b="1" dirty="0"/>
              <a:t>1850</a:t>
            </a:r>
          </a:p>
        </p:txBody>
      </p:sp>
      <p:sp>
        <p:nvSpPr>
          <p:cNvPr id="36" name="TextBox 35">
            <a:extLst>
              <a:ext uri="{FF2B5EF4-FFF2-40B4-BE49-F238E27FC236}">
                <a16:creationId xmlns:a16="http://schemas.microsoft.com/office/drawing/2014/main" id="{C5B62A30-ECE6-B86B-EF4D-068027665523}"/>
              </a:ext>
            </a:extLst>
          </p:cNvPr>
          <p:cNvSpPr txBox="1"/>
          <p:nvPr/>
        </p:nvSpPr>
        <p:spPr>
          <a:xfrm>
            <a:off x="8448450" y="3261814"/>
            <a:ext cx="750499" cy="369332"/>
          </a:xfrm>
          <a:prstGeom prst="rect">
            <a:avLst/>
          </a:prstGeom>
          <a:noFill/>
        </p:spPr>
        <p:txBody>
          <a:bodyPr wrap="square" rtlCol="0" anchor="ctr">
            <a:spAutoFit/>
          </a:bodyPr>
          <a:lstStyle/>
          <a:p>
            <a:pPr algn="ctr"/>
            <a:r>
              <a:rPr lang="en-US" b="1" dirty="0"/>
              <a:t>1970</a:t>
            </a:r>
          </a:p>
        </p:txBody>
      </p:sp>
      <p:sp>
        <p:nvSpPr>
          <p:cNvPr id="37" name="TextBox 36">
            <a:extLst>
              <a:ext uri="{FF2B5EF4-FFF2-40B4-BE49-F238E27FC236}">
                <a16:creationId xmlns:a16="http://schemas.microsoft.com/office/drawing/2014/main" id="{0936CC0B-913A-1DA9-12B0-5814ECB9FA17}"/>
              </a:ext>
            </a:extLst>
          </p:cNvPr>
          <p:cNvSpPr txBox="1"/>
          <p:nvPr/>
        </p:nvSpPr>
        <p:spPr>
          <a:xfrm>
            <a:off x="6609955" y="3261814"/>
            <a:ext cx="750499" cy="369332"/>
          </a:xfrm>
          <a:prstGeom prst="rect">
            <a:avLst/>
          </a:prstGeom>
          <a:noFill/>
        </p:spPr>
        <p:txBody>
          <a:bodyPr wrap="square" rtlCol="0" anchor="ctr">
            <a:spAutoFit/>
          </a:bodyPr>
          <a:lstStyle/>
          <a:p>
            <a:pPr algn="ctr"/>
            <a:r>
              <a:rPr lang="en-US" b="1" dirty="0"/>
              <a:t>1930</a:t>
            </a:r>
          </a:p>
        </p:txBody>
      </p:sp>
      <p:sp>
        <p:nvSpPr>
          <p:cNvPr id="69" name="Star: 5 Points 68">
            <a:extLst>
              <a:ext uri="{FF2B5EF4-FFF2-40B4-BE49-F238E27FC236}">
                <a16:creationId xmlns:a16="http://schemas.microsoft.com/office/drawing/2014/main" id="{EE9BBE13-DD81-C1B0-7A3F-472E8F35CF00}"/>
              </a:ext>
            </a:extLst>
          </p:cNvPr>
          <p:cNvSpPr/>
          <p:nvPr/>
        </p:nvSpPr>
        <p:spPr>
          <a:xfrm>
            <a:off x="3695782" y="3280362"/>
            <a:ext cx="337253" cy="29931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Star: 5 Points 78">
            <a:extLst>
              <a:ext uri="{FF2B5EF4-FFF2-40B4-BE49-F238E27FC236}">
                <a16:creationId xmlns:a16="http://schemas.microsoft.com/office/drawing/2014/main" id="{609319A5-27E0-90C9-3BA4-4F3FD1D2074F}"/>
              </a:ext>
            </a:extLst>
          </p:cNvPr>
          <p:cNvSpPr/>
          <p:nvPr/>
        </p:nvSpPr>
        <p:spPr>
          <a:xfrm>
            <a:off x="7040196" y="3444110"/>
            <a:ext cx="337253" cy="29931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Star: 5 Points 79">
            <a:extLst>
              <a:ext uri="{FF2B5EF4-FFF2-40B4-BE49-F238E27FC236}">
                <a16:creationId xmlns:a16="http://schemas.microsoft.com/office/drawing/2014/main" id="{6BD8FCD0-B173-DE5D-3AE6-7D3A597EFD1B}"/>
              </a:ext>
            </a:extLst>
          </p:cNvPr>
          <p:cNvSpPr/>
          <p:nvPr/>
        </p:nvSpPr>
        <p:spPr>
          <a:xfrm>
            <a:off x="7433146" y="3250745"/>
            <a:ext cx="337253" cy="29931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Star: 5 Points 80">
            <a:extLst>
              <a:ext uri="{FF2B5EF4-FFF2-40B4-BE49-F238E27FC236}">
                <a16:creationId xmlns:a16="http://schemas.microsoft.com/office/drawing/2014/main" id="{FCDFB254-84E0-EEB5-C4EB-77A63D4A06F6}"/>
              </a:ext>
            </a:extLst>
          </p:cNvPr>
          <p:cNvSpPr/>
          <p:nvPr/>
        </p:nvSpPr>
        <p:spPr>
          <a:xfrm>
            <a:off x="6279662" y="3349634"/>
            <a:ext cx="337253" cy="29931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Star: 5 Points 81">
            <a:extLst>
              <a:ext uri="{FF2B5EF4-FFF2-40B4-BE49-F238E27FC236}">
                <a16:creationId xmlns:a16="http://schemas.microsoft.com/office/drawing/2014/main" id="{496E8386-BC2F-148A-7B4B-1E390C978207}"/>
              </a:ext>
            </a:extLst>
          </p:cNvPr>
          <p:cNvSpPr/>
          <p:nvPr/>
        </p:nvSpPr>
        <p:spPr>
          <a:xfrm>
            <a:off x="8337056" y="3297679"/>
            <a:ext cx="337253" cy="29931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D1F15E57-3BC7-821A-D884-8C1990879687}"/>
              </a:ext>
            </a:extLst>
          </p:cNvPr>
          <p:cNvSpPr txBox="1"/>
          <p:nvPr/>
        </p:nvSpPr>
        <p:spPr>
          <a:xfrm rot="3336314">
            <a:off x="7386616" y="3296894"/>
            <a:ext cx="1803810" cy="369332"/>
          </a:xfrm>
          <a:prstGeom prst="rect">
            <a:avLst/>
          </a:prstGeom>
          <a:noFill/>
        </p:spPr>
        <p:txBody>
          <a:bodyPr wrap="square" rtlCol="0" anchor="ctr">
            <a:spAutoFit/>
          </a:bodyPr>
          <a:lstStyle/>
          <a:p>
            <a:pPr algn="ctr"/>
            <a:r>
              <a:rPr lang="en-US" b="1" dirty="0">
                <a:solidFill>
                  <a:srgbClr val="FF0000"/>
                </a:solidFill>
              </a:rPr>
              <a:t>1960s</a:t>
            </a:r>
          </a:p>
        </p:txBody>
      </p:sp>
      <p:sp>
        <p:nvSpPr>
          <p:cNvPr id="56" name="TextBox 55">
            <a:extLst>
              <a:ext uri="{FF2B5EF4-FFF2-40B4-BE49-F238E27FC236}">
                <a16:creationId xmlns:a16="http://schemas.microsoft.com/office/drawing/2014/main" id="{99325FCD-0E0B-9041-FCF5-0D78A149C7E0}"/>
              </a:ext>
            </a:extLst>
          </p:cNvPr>
          <p:cNvSpPr txBox="1"/>
          <p:nvPr/>
        </p:nvSpPr>
        <p:spPr>
          <a:xfrm>
            <a:off x="4155178" y="5292268"/>
            <a:ext cx="6226334" cy="369332"/>
          </a:xfrm>
          <a:prstGeom prst="rect">
            <a:avLst/>
          </a:prstGeom>
          <a:noFill/>
        </p:spPr>
        <p:txBody>
          <a:bodyPr wrap="square" rtlCol="0" anchor="ctr">
            <a:spAutoFit/>
          </a:bodyPr>
          <a:lstStyle/>
          <a:p>
            <a:r>
              <a:rPr lang="en-US" b="1" dirty="0"/>
              <a:t>2003: Lawrence v TX, SCOTUS declares sodomy is Constitutional </a:t>
            </a:r>
          </a:p>
        </p:txBody>
      </p:sp>
      <p:sp>
        <p:nvSpPr>
          <p:cNvPr id="51" name="TextBox 50">
            <a:extLst>
              <a:ext uri="{FF2B5EF4-FFF2-40B4-BE49-F238E27FC236}">
                <a16:creationId xmlns:a16="http://schemas.microsoft.com/office/drawing/2014/main" id="{F6CC7CCD-4A49-0B44-553A-6A62CCF9BBE5}"/>
              </a:ext>
            </a:extLst>
          </p:cNvPr>
          <p:cNvSpPr txBox="1"/>
          <p:nvPr/>
        </p:nvSpPr>
        <p:spPr>
          <a:xfrm>
            <a:off x="9217377" y="2498762"/>
            <a:ext cx="1114374" cy="738664"/>
          </a:xfrm>
          <a:prstGeom prst="rect">
            <a:avLst/>
          </a:prstGeom>
          <a:noFill/>
        </p:spPr>
        <p:txBody>
          <a:bodyPr wrap="square" rtlCol="0" anchor="ctr">
            <a:spAutoFit/>
          </a:bodyPr>
          <a:lstStyle/>
          <a:p>
            <a:pPr algn="ctr"/>
            <a:r>
              <a:rPr lang="en-US" sz="1400" b="1" dirty="0">
                <a:solidFill>
                  <a:srgbClr val="CC00FF"/>
                </a:solidFill>
              </a:rPr>
              <a:t>Destruction of Black Family</a:t>
            </a:r>
          </a:p>
        </p:txBody>
      </p:sp>
      <p:sp>
        <p:nvSpPr>
          <p:cNvPr id="24" name="TextBox 23">
            <a:extLst>
              <a:ext uri="{FF2B5EF4-FFF2-40B4-BE49-F238E27FC236}">
                <a16:creationId xmlns:a16="http://schemas.microsoft.com/office/drawing/2014/main" id="{77F837E6-71AB-D6C1-74AE-A6D86C116F2A}"/>
              </a:ext>
            </a:extLst>
          </p:cNvPr>
          <p:cNvSpPr txBox="1"/>
          <p:nvPr/>
        </p:nvSpPr>
        <p:spPr>
          <a:xfrm>
            <a:off x="8644663" y="3459006"/>
            <a:ext cx="907315" cy="523220"/>
          </a:xfrm>
          <a:prstGeom prst="rect">
            <a:avLst/>
          </a:prstGeom>
          <a:noFill/>
        </p:spPr>
        <p:txBody>
          <a:bodyPr wrap="square" rtlCol="0" anchor="ctr">
            <a:spAutoFit/>
          </a:bodyPr>
          <a:lstStyle/>
          <a:p>
            <a:pPr algn="ctr"/>
            <a:r>
              <a:rPr lang="en-US" sz="1400" b="1" dirty="0">
                <a:solidFill>
                  <a:srgbClr val="CC00FF"/>
                </a:solidFill>
              </a:rPr>
              <a:t>Legal Abortion</a:t>
            </a:r>
          </a:p>
        </p:txBody>
      </p:sp>
      <p:sp>
        <p:nvSpPr>
          <p:cNvPr id="28" name="TextBox 27">
            <a:extLst>
              <a:ext uri="{FF2B5EF4-FFF2-40B4-BE49-F238E27FC236}">
                <a16:creationId xmlns:a16="http://schemas.microsoft.com/office/drawing/2014/main" id="{6EC9B4DF-9C3C-02B9-CE3B-515205FB4C93}"/>
              </a:ext>
            </a:extLst>
          </p:cNvPr>
          <p:cNvSpPr txBox="1"/>
          <p:nvPr/>
        </p:nvSpPr>
        <p:spPr>
          <a:xfrm>
            <a:off x="1732372" y="1402278"/>
            <a:ext cx="8720862" cy="369332"/>
          </a:xfrm>
          <a:prstGeom prst="rect">
            <a:avLst/>
          </a:prstGeom>
          <a:noFill/>
        </p:spPr>
        <p:txBody>
          <a:bodyPr wrap="square" rtlCol="0">
            <a:spAutoFit/>
          </a:bodyPr>
          <a:lstStyle/>
          <a:p>
            <a:pPr algn="ctr"/>
            <a:r>
              <a:rPr lang="en-US" b="1" dirty="0"/>
              <a:t> Conflicting worldviews have opposing positions on all aspects of “family”</a:t>
            </a:r>
            <a:endParaRPr lang="en-US" dirty="0"/>
          </a:p>
        </p:txBody>
      </p:sp>
      <p:sp>
        <p:nvSpPr>
          <p:cNvPr id="38" name="TextBox 37">
            <a:extLst>
              <a:ext uri="{FF2B5EF4-FFF2-40B4-BE49-F238E27FC236}">
                <a16:creationId xmlns:a16="http://schemas.microsoft.com/office/drawing/2014/main" id="{D9DF6124-DFB9-DEF7-8A34-99A4536762AE}"/>
              </a:ext>
            </a:extLst>
          </p:cNvPr>
          <p:cNvSpPr txBox="1"/>
          <p:nvPr/>
        </p:nvSpPr>
        <p:spPr>
          <a:xfrm>
            <a:off x="2016372" y="6102889"/>
            <a:ext cx="8221558" cy="369332"/>
          </a:xfrm>
          <a:prstGeom prst="rect">
            <a:avLst/>
          </a:prstGeom>
          <a:noFill/>
        </p:spPr>
        <p:txBody>
          <a:bodyPr wrap="square" rtlCol="0" anchor="ctr">
            <a:spAutoFit/>
          </a:bodyPr>
          <a:lstStyle/>
          <a:p>
            <a:pPr algn="ctr"/>
            <a:r>
              <a:rPr lang="en-US" b="1" i="1" dirty="0"/>
              <a:t>1/3 Traditional families, 1/3 Divorced families, 1/3 Mixed families </a:t>
            </a:r>
          </a:p>
        </p:txBody>
      </p:sp>
      <p:sp>
        <p:nvSpPr>
          <p:cNvPr id="31" name="TextBox 30">
            <a:extLst>
              <a:ext uri="{FF2B5EF4-FFF2-40B4-BE49-F238E27FC236}">
                <a16:creationId xmlns:a16="http://schemas.microsoft.com/office/drawing/2014/main" id="{E8920C0C-D1A7-E05D-DA2B-0DF41EDEDD83}"/>
              </a:ext>
            </a:extLst>
          </p:cNvPr>
          <p:cNvSpPr txBox="1"/>
          <p:nvPr/>
        </p:nvSpPr>
        <p:spPr>
          <a:xfrm>
            <a:off x="11109582" y="3544212"/>
            <a:ext cx="707887" cy="307777"/>
          </a:xfrm>
          <a:prstGeom prst="rect">
            <a:avLst/>
          </a:prstGeom>
          <a:noFill/>
        </p:spPr>
        <p:txBody>
          <a:bodyPr wrap="square" rtlCol="0" anchor="ctr">
            <a:spAutoFit/>
          </a:bodyPr>
          <a:lstStyle/>
          <a:p>
            <a:pPr algn="ctr"/>
            <a:r>
              <a:rPr lang="en-US" sz="1400" b="1" dirty="0">
                <a:solidFill>
                  <a:srgbClr val="CC00FF"/>
                </a:solidFill>
              </a:rPr>
              <a:t>Trans</a:t>
            </a:r>
          </a:p>
        </p:txBody>
      </p:sp>
      <p:sp>
        <p:nvSpPr>
          <p:cNvPr id="6" name="TextBox 5">
            <a:extLst>
              <a:ext uri="{FF2B5EF4-FFF2-40B4-BE49-F238E27FC236}">
                <a16:creationId xmlns:a16="http://schemas.microsoft.com/office/drawing/2014/main" id="{CEA0FF35-924A-7949-BE0B-0199219C47B0}"/>
              </a:ext>
            </a:extLst>
          </p:cNvPr>
          <p:cNvSpPr txBox="1"/>
          <p:nvPr/>
        </p:nvSpPr>
        <p:spPr>
          <a:xfrm>
            <a:off x="7870415" y="3754493"/>
            <a:ext cx="1077974" cy="307777"/>
          </a:xfrm>
          <a:prstGeom prst="rect">
            <a:avLst/>
          </a:prstGeom>
          <a:noFill/>
        </p:spPr>
        <p:txBody>
          <a:bodyPr wrap="square" rtlCol="0" anchor="ctr">
            <a:spAutoFit/>
          </a:bodyPr>
          <a:lstStyle/>
          <a:p>
            <a:pPr algn="ctr"/>
            <a:r>
              <a:rPr lang="en-US" sz="1400" b="1" dirty="0">
                <a:solidFill>
                  <a:srgbClr val="CC00FF"/>
                </a:solidFill>
              </a:rPr>
              <a:t>The Pill</a:t>
            </a:r>
          </a:p>
        </p:txBody>
      </p:sp>
      <p:sp>
        <p:nvSpPr>
          <p:cNvPr id="32" name="TextBox 31">
            <a:extLst>
              <a:ext uri="{FF2B5EF4-FFF2-40B4-BE49-F238E27FC236}">
                <a16:creationId xmlns:a16="http://schemas.microsoft.com/office/drawing/2014/main" id="{9377D5F7-2BD2-36B6-D436-1B219DAD56A2}"/>
              </a:ext>
            </a:extLst>
          </p:cNvPr>
          <p:cNvSpPr txBox="1"/>
          <p:nvPr/>
        </p:nvSpPr>
        <p:spPr>
          <a:xfrm>
            <a:off x="9955373" y="3007599"/>
            <a:ext cx="1719299" cy="307777"/>
          </a:xfrm>
          <a:prstGeom prst="rect">
            <a:avLst/>
          </a:prstGeom>
          <a:noFill/>
        </p:spPr>
        <p:txBody>
          <a:bodyPr wrap="square" rtlCol="0" anchor="ctr">
            <a:spAutoFit/>
          </a:bodyPr>
          <a:lstStyle/>
          <a:p>
            <a:pPr algn="ctr"/>
            <a:r>
              <a:rPr lang="en-US" sz="1400" b="1" dirty="0">
                <a:solidFill>
                  <a:srgbClr val="CC00FF"/>
                </a:solidFill>
              </a:rPr>
              <a:t>3</a:t>
            </a:r>
            <a:r>
              <a:rPr lang="en-US" sz="1400" b="1" baseline="30000" dirty="0">
                <a:solidFill>
                  <a:srgbClr val="CC00FF"/>
                </a:solidFill>
              </a:rPr>
              <a:t>rd</a:t>
            </a:r>
            <a:r>
              <a:rPr lang="en-US" sz="1400" b="1" dirty="0">
                <a:solidFill>
                  <a:srgbClr val="CC00FF"/>
                </a:solidFill>
              </a:rPr>
              <a:t> Wave Feminism?</a:t>
            </a:r>
          </a:p>
        </p:txBody>
      </p:sp>
      <p:sp>
        <p:nvSpPr>
          <p:cNvPr id="33" name="TextBox 32">
            <a:extLst>
              <a:ext uri="{FF2B5EF4-FFF2-40B4-BE49-F238E27FC236}">
                <a16:creationId xmlns:a16="http://schemas.microsoft.com/office/drawing/2014/main" id="{2F42117F-59A8-F611-36A0-A81BA6EA1F2A}"/>
              </a:ext>
            </a:extLst>
          </p:cNvPr>
          <p:cNvSpPr txBox="1"/>
          <p:nvPr/>
        </p:nvSpPr>
        <p:spPr>
          <a:xfrm>
            <a:off x="7714396" y="3001181"/>
            <a:ext cx="1909385" cy="307777"/>
          </a:xfrm>
          <a:prstGeom prst="rect">
            <a:avLst/>
          </a:prstGeom>
          <a:noFill/>
        </p:spPr>
        <p:txBody>
          <a:bodyPr wrap="square" rtlCol="0" anchor="ctr">
            <a:spAutoFit/>
          </a:bodyPr>
          <a:lstStyle/>
          <a:p>
            <a:pPr algn="ctr"/>
            <a:r>
              <a:rPr lang="en-US" sz="1400" b="1" dirty="0">
                <a:solidFill>
                  <a:srgbClr val="CC00FF"/>
                </a:solidFill>
              </a:rPr>
              <a:t>2</a:t>
            </a:r>
            <a:r>
              <a:rPr lang="en-US" sz="1400" b="1" baseline="30000" dirty="0">
                <a:solidFill>
                  <a:srgbClr val="CC00FF"/>
                </a:solidFill>
              </a:rPr>
              <a:t>nd</a:t>
            </a:r>
            <a:r>
              <a:rPr lang="en-US" sz="1400" b="1" dirty="0">
                <a:solidFill>
                  <a:srgbClr val="CC00FF"/>
                </a:solidFill>
              </a:rPr>
              <a:t> Wave Feminism</a:t>
            </a:r>
          </a:p>
        </p:txBody>
      </p:sp>
      <p:sp>
        <p:nvSpPr>
          <p:cNvPr id="34" name="TextBox 33">
            <a:extLst>
              <a:ext uri="{FF2B5EF4-FFF2-40B4-BE49-F238E27FC236}">
                <a16:creationId xmlns:a16="http://schemas.microsoft.com/office/drawing/2014/main" id="{E736E020-9F6B-78A3-8626-D70D25727B30}"/>
              </a:ext>
            </a:extLst>
          </p:cNvPr>
          <p:cNvSpPr txBox="1"/>
          <p:nvPr/>
        </p:nvSpPr>
        <p:spPr>
          <a:xfrm>
            <a:off x="2202259" y="3525934"/>
            <a:ext cx="1253874" cy="523220"/>
          </a:xfrm>
          <a:prstGeom prst="rect">
            <a:avLst/>
          </a:prstGeom>
          <a:noFill/>
        </p:spPr>
        <p:txBody>
          <a:bodyPr wrap="square" rtlCol="0" anchor="ctr">
            <a:spAutoFit/>
          </a:bodyPr>
          <a:lstStyle/>
          <a:p>
            <a:pPr algn="ctr"/>
            <a:r>
              <a:rPr lang="en-US" sz="1400" b="1" dirty="0">
                <a:solidFill>
                  <a:srgbClr val="CC00FF"/>
                </a:solidFill>
              </a:rPr>
              <a:t>Communal Experiments </a:t>
            </a:r>
          </a:p>
        </p:txBody>
      </p:sp>
      <p:sp>
        <p:nvSpPr>
          <p:cNvPr id="39" name="TextBox 38">
            <a:extLst>
              <a:ext uri="{FF2B5EF4-FFF2-40B4-BE49-F238E27FC236}">
                <a16:creationId xmlns:a16="http://schemas.microsoft.com/office/drawing/2014/main" id="{D9DBC678-CE28-3FF1-40CB-7FD263D9523D}"/>
              </a:ext>
            </a:extLst>
          </p:cNvPr>
          <p:cNvSpPr txBox="1"/>
          <p:nvPr/>
        </p:nvSpPr>
        <p:spPr>
          <a:xfrm>
            <a:off x="3986902" y="5016715"/>
            <a:ext cx="6530544" cy="369332"/>
          </a:xfrm>
          <a:prstGeom prst="rect">
            <a:avLst/>
          </a:prstGeom>
          <a:noFill/>
        </p:spPr>
        <p:txBody>
          <a:bodyPr wrap="square" rtlCol="0" anchor="ctr">
            <a:spAutoFit/>
          </a:bodyPr>
          <a:lstStyle/>
          <a:p>
            <a:r>
              <a:rPr lang="en-US" b="1" dirty="0"/>
              <a:t>1973: SCOTUS declares abortion is Constitutional  </a:t>
            </a:r>
          </a:p>
        </p:txBody>
      </p:sp>
      <p:sp>
        <p:nvSpPr>
          <p:cNvPr id="42" name="TextBox 41">
            <a:extLst>
              <a:ext uri="{FF2B5EF4-FFF2-40B4-BE49-F238E27FC236}">
                <a16:creationId xmlns:a16="http://schemas.microsoft.com/office/drawing/2014/main" id="{2E574DC7-FC10-F395-8E62-A69024B153E8}"/>
              </a:ext>
            </a:extLst>
          </p:cNvPr>
          <p:cNvSpPr txBox="1"/>
          <p:nvPr/>
        </p:nvSpPr>
        <p:spPr>
          <a:xfrm>
            <a:off x="1898057" y="2053498"/>
            <a:ext cx="8395885" cy="369332"/>
          </a:xfrm>
          <a:prstGeom prst="rect">
            <a:avLst/>
          </a:prstGeom>
          <a:noFill/>
        </p:spPr>
        <p:txBody>
          <a:bodyPr wrap="square" rtlCol="0">
            <a:spAutoFit/>
          </a:bodyPr>
          <a:lstStyle/>
          <a:p>
            <a:pPr algn="ctr"/>
            <a:r>
              <a:rPr lang="en-US" b="1" dirty="0"/>
              <a:t> Special Interests organized, monetized, and pursued political objectives </a:t>
            </a:r>
            <a:endParaRPr lang="en-US" dirty="0"/>
          </a:p>
        </p:txBody>
      </p:sp>
      <p:sp>
        <p:nvSpPr>
          <p:cNvPr id="46" name="TextBox 45">
            <a:extLst>
              <a:ext uri="{FF2B5EF4-FFF2-40B4-BE49-F238E27FC236}">
                <a16:creationId xmlns:a16="http://schemas.microsoft.com/office/drawing/2014/main" id="{E2BA4768-60C9-5C94-19F9-59FD56D13FCB}"/>
              </a:ext>
            </a:extLst>
          </p:cNvPr>
          <p:cNvSpPr txBox="1"/>
          <p:nvPr/>
        </p:nvSpPr>
        <p:spPr>
          <a:xfrm>
            <a:off x="10517446" y="3865772"/>
            <a:ext cx="1150516" cy="523220"/>
          </a:xfrm>
          <a:prstGeom prst="rect">
            <a:avLst/>
          </a:prstGeom>
          <a:noFill/>
        </p:spPr>
        <p:txBody>
          <a:bodyPr wrap="square" rtlCol="0" anchor="ctr">
            <a:spAutoFit/>
          </a:bodyPr>
          <a:lstStyle/>
          <a:p>
            <a:pPr algn="ctr"/>
            <a:r>
              <a:rPr lang="en-US" sz="1400" b="1" dirty="0">
                <a:solidFill>
                  <a:srgbClr val="CC00FF"/>
                </a:solidFill>
              </a:rPr>
              <a:t>Homosexual Marriage </a:t>
            </a:r>
          </a:p>
        </p:txBody>
      </p:sp>
      <p:sp>
        <p:nvSpPr>
          <p:cNvPr id="48" name="TextBox 47">
            <a:extLst>
              <a:ext uri="{FF2B5EF4-FFF2-40B4-BE49-F238E27FC236}">
                <a16:creationId xmlns:a16="http://schemas.microsoft.com/office/drawing/2014/main" id="{032DDD38-4592-757E-03A4-CDBD6FBEEE65}"/>
              </a:ext>
            </a:extLst>
          </p:cNvPr>
          <p:cNvSpPr txBox="1"/>
          <p:nvPr/>
        </p:nvSpPr>
        <p:spPr>
          <a:xfrm>
            <a:off x="4396165" y="5843375"/>
            <a:ext cx="5185459" cy="369332"/>
          </a:xfrm>
          <a:prstGeom prst="rect">
            <a:avLst/>
          </a:prstGeom>
          <a:noFill/>
        </p:spPr>
        <p:txBody>
          <a:bodyPr wrap="square" rtlCol="0" anchor="ctr">
            <a:spAutoFit/>
          </a:bodyPr>
          <a:lstStyle/>
          <a:p>
            <a:r>
              <a:rPr lang="en-US" b="1" dirty="0"/>
              <a:t>2022: SCOTUS reverses Roe</a:t>
            </a:r>
          </a:p>
        </p:txBody>
      </p:sp>
      <p:sp>
        <p:nvSpPr>
          <p:cNvPr id="49" name="TextBox 48">
            <a:extLst>
              <a:ext uri="{FF2B5EF4-FFF2-40B4-BE49-F238E27FC236}">
                <a16:creationId xmlns:a16="http://schemas.microsoft.com/office/drawing/2014/main" id="{1C5BA95F-50BB-5281-FF0C-E495E1D194CC}"/>
              </a:ext>
            </a:extLst>
          </p:cNvPr>
          <p:cNvSpPr txBox="1"/>
          <p:nvPr/>
        </p:nvSpPr>
        <p:spPr>
          <a:xfrm>
            <a:off x="4254779" y="5567821"/>
            <a:ext cx="7471437" cy="369332"/>
          </a:xfrm>
          <a:prstGeom prst="rect">
            <a:avLst/>
          </a:prstGeom>
          <a:noFill/>
        </p:spPr>
        <p:txBody>
          <a:bodyPr wrap="square" rtlCol="0" anchor="ctr">
            <a:spAutoFit/>
          </a:bodyPr>
          <a:lstStyle/>
          <a:p>
            <a:r>
              <a:rPr lang="en-US" b="1" dirty="0"/>
              <a:t>2015: Obergefell, SCOTUS declares homosexual marriage is Constitutional </a:t>
            </a:r>
          </a:p>
        </p:txBody>
      </p:sp>
      <p:sp>
        <p:nvSpPr>
          <p:cNvPr id="50" name="TextBox 49">
            <a:extLst>
              <a:ext uri="{FF2B5EF4-FFF2-40B4-BE49-F238E27FC236}">
                <a16:creationId xmlns:a16="http://schemas.microsoft.com/office/drawing/2014/main" id="{0F181F78-0D4E-EFDA-2BB5-8D5BF3929B90}"/>
              </a:ext>
            </a:extLst>
          </p:cNvPr>
          <p:cNvSpPr txBox="1"/>
          <p:nvPr/>
        </p:nvSpPr>
        <p:spPr>
          <a:xfrm>
            <a:off x="2153288" y="4435317"/>
            <a:ext cx="6480732" cy="369332"/>
          </a:xfrm>
          <a:prstGeom prst="rect">
            <a:avLst/>
          </a:prstGeom>
          <a:noFill/>
        </p:spPr>
        <p:txBody>
          <a:bodyPr wrap="square" rtlCol="0" anchor="ctr">
            <a:spAutoFit/>
          </a:bodyPr>
          <a:lstStyle/>
          <a:p>
            <a:pPr algn="ctr"/>
            <a:r>
              <a:rPr lang="en-US" b="1" dirty="0"/>
              <a:t>1920: Women get the right to vote</a:t>
            </a:r>
          </a:p>
        </p:txBody>
      </p:sp>
      <p:sp>
        <p:nvSpPr>
          <p:cNvPr id="52" name="TextBox 51">
            <a:extLst>
              <a:ext uri="{FF2B5EF4-FFF2-40B4-BE49-F238E27FC236}">
                <a16:creationId xmlns:a16="http://schemas.microsoft.com/office/drawing/2014/main" id="{00D44887-7802-9CCF-3D50-C1557CDE382A}"/>
              </a:ext>
            </a:extLst>
          </p:cNvPr>
          <p:cNvSpPr txBox="1"/>
          <p:nvPr/>
        </p:nvSpPr>
        <p:spPr>
          <a:xfrm>
            <a:off x="9060791" y="3865772"/>
            <a:ext cx="1150516" cy="523220"/>
          </a:xfrm>
          <a:prstGeom prst="rect">
            <a:avLst/>
          </a:prstGeom>
          <a:noFill/>
        </p:spPr>
        <p:txBody>
          <a:bodyPr wrap="square" rtlCol="0" anchor="ctr">
            <a:spAutoFit/>
          </a:bodyPr>
          <a:lstStyle/>
          <a:p>
            <a:pPr algn="ctr"/>
            <a:r>
              <a:rPr lang="en-US" sz="1400" b="1" dirty="0">
                <a:solidFill>
                  <a:srgbClr val="CC00FF"/>
                </a:solidFill>
              </a:rPr>
              <a:t>Homosexual Movement </a:t>
            </a:r>
          </a:p>
        </p:txBody>
      </p:sp>
      <p:sp>
        <p:nvSpPr>
          <p:cNvPr id="7" name="TextBox 6">
            <a:extLst>
              <a:ext uri="{FF2B5EF4-FFF2-40B4-BE49-F238E27FC236}">
                <a16:creationId xmlns:a16="http://schemas.microsoft.com/office/drawing/2014/main" id="{AE1A074E-6CA7-16E0-752B-F73EC024A3A6}"/>
              </a:ext>
            </a:extLst>
          </p:cNvPr>
          <p:cNvSpPr txBox="1"/>
          <p:nvPr/>
        </p:nvSpPr>
        <p:spPr>
          <a:xfrm>
            <a:off x="4533373" y="3021052"/>
            <a:ext cx="1667599" cy="307777"/>
          </a:xfrm>
          <a:prstGeom prst="rect">
            <a:avLst/>
          </a:prstGeom>
          <a:noFill/>
        </p:spPr>
        <p:txBody>
          <a:bodyPr wrap="square" rtlCol="0" anchor="ctr">
            <a:spAutoFit/>
          </a:bodyPr>
          <a:lstStyle/>
          <a:p>
            <a:pPr algn="ctr"/>
            <a:r>
              <a:rPr lang="en-US" sz="1400" b="1" dirty="0">
                <a:solidFill>
                  <a:srgbClr val="CC00FF"/>
                </a:solidFill>
              </a:rPr>
              <a:t>1</a:t>
            </a:r>
            <a:r>
              <a:rPr lang="en-US" sz="1400" b="1" baseline="30000" dirty="0">
                <a:solidFill>
                  <a:srgbClr val="CC00FF"/>
                </a:solidFill>
              </a:rPr>
              <a:t>st</a:t>
            </a:r>
            <a:r>
              <a:rPr lang="en-US" sz="1400" b="1" dirty="0">
                <a:solidFill>
                  <a:srgbClr val="CC00FF"/>
                </a:solidFill>
              </a:rPr>
              <a:t> Wave Feminism</a:t>
            </a:r>
          </a:p>
        </p:txBody>
      </p:sp>
      <p:sp>
        <p:nvSpPr>
          <p:cNvPr id="21" name="TextBox 20">
            <a:extLst>
              <a:ext uri="{FF2B5EF4-FFF2-40B4-BE49-F238E27FC236}">
                <a16:creationId xmlns:a16="http://schemas.microsoft.com/office/drawing/2014/main" id="{61362D26-C377-86A7-0490-E3AD7FB7934C}"/>
              </a:ext>
            </a:extLst>
          </p:cNvPr>
          <p:cNvSpPr txBox="1"/>
          <p:nvPr/>
        </p:nvSpPr>
        <p:spPr>
          <a:xfrm>
            <a:off x="2744201" y="1717478"/>
            <a:ext cx="7338203" cy="369332"/>
          </a:xfrm>
          <a:prstGeom prst="rect">
            <a:avLst/>
          </a:prstGeom>
          <a:noFill/>
        </p:spPr>
        <p:txBody>
          <a:bodyPr wrap="square" rtlCol="0" anchor="ctr">
            <a:spAutoFit/>
          </a:bodyPr>
          <a:lstStyle/>
          <a:p>
            <a:r>
              <a:rPr lang="en-US" b="1" dirty="0">
                <a:solidFill>
                  <a:srgbClr val="FF0000"/>
                </a:solidFill>
              </a:rPr>
              <a:t>1960s: Sexual Revolution, Federal welfare destroys families, Divorce = 50%</a:t>
            </a:r>
          </a:p>
        </p:txBody>
      </p:sp>
      <p:sp>
        <p:nvSpPr>
          <p:cNvPr id="23" name="TextBox 22">
            <a:extLst>
              <a:ext uri="{FF2B5EF4-FFF2-40B4-BE49-F238E27FC236}">
                <a16:creationId xmlns:a16="http://schemas.microsoft.com/office/drawing/2014/main" id="{B6B2884D-ED9E-9931-FB65-368D177A1F17}"/>
              </a:ext>
            </a:extLst>
          </p:cNvPr>
          <p:cNvSpPr txBox="1"/>
          <p:nvPr/>
        </p:nvSpPr>
        <p:spPr>
          <a:xfrm>
            <a:off x="2838549" y="4722426"/>
            <a:ext cx="6480732" cy="369332"/>
          </a:xfrm>
          <a:prstGeom prst="rect">
            <a:avLst/>
          </a:prstGeom>
          <a:noFill/>
        </p:spPr>
        <p:txBody>
          <a:bodyPr wrap="square" rtlCol="0" anchor="ctr">
            <a:spAutoFit/>
          </a:bodyPr>
          <a:lstStyle/>
          <a:p>
            <a:pPr algn="ctr"/>
            <a:r>
              <a:rPr lang="en-US" b="1" dirty="0"/>
              <a:t>1920s: Huge shift in sexual mores and behaviors</a:t>
            </a:r>
          </a:p>
        </p:txBody>
      </p:sp>
      <p:sp>
        <p:nvSpPr>
          <p:cNvPr id="27" name="TextBox 26">
            <a:extLst>
              <a:ext uri="{FF2B5EF4-FFF2-40B4-BE49-F238E27FC236}">
                <a16:creationId xmlns:a16="http://schemas.microsoft.com/office/drawing/2014/main" id="{3F08AEAE-530C-6815-9E32-A69C72EAAA00}"/>
              </a:ext>
            </a:extLst>
          </p:cNvPr>
          <p:cNvSpPr txBox="1"/>
          <p:nvPr/>
        </p:nvSpPr>
        <p:spPr>
          <a:xfrm>
            <a:off x="1831956" y="2403641"/>
            <a:ext cx="8395885" cy="369332"/>
          </a:xfrm>
          <a:prstGeom prst="rect">
            <a:avLst/>
          </a:prstGeom>
          <a:noFill/>
        </p:spPr>
        <p:txBody>
          <a:bodyPr wrap="square" rtlCol="0">
            <a:spAutoFit/>
          </a:bodyPr>
          <a:lstStyle/>
          <a:p>
            <a:pPr algn="ctr"/>
            <a:r>
              <a:rPr lang="en-US" b="1" dirty="0"/>
              <a:t> </a:t>
            </a:r>
            <a:r>
              <a:rPr lang="en-US" b="1" i="1" dirty="0"/>
              <a:t>When did family Thanksgiving go from uncomfortable to intolerable?</a:t>
            </a:r>
            <a:endParaRPr lang="en-US" i="1" dirty="0"/>
          </a:p>
        </p:txBody>
      </p:sp>
      <p:sp>
        <p:nvSpPr>
          <p:cNvPr id="4" name="Star: 5 Points 3">
            <a:extLst>
              <a:ext uri="{FF2B5EF4-FFF2-40B4-BE49-F238E27FC236}">
                <a16:creationId xmlns:a16="http://schemas.microsoft.com/office/drawing/2014/main" id="{89044C32-0FC7-AD61-4458-8C41BF45E32D}"/>
              </a:ext>
            </a:extLst>
          </p:cNvPr>
          <p:cNvSpPr/>
          <p:nvPr/>
        </p:nvSpPr>
        <p:spPr>
          <a:xfrm>
            <a:off x="9997467" y="3280362"/>
            <a:ext cx="337253" cy="29931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99159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17216-E4B3-4C24-B2D9-1D100DBDA5C3}"/>
              </a:ext>
            </a:extLst>
          </p:cNvPr>
          <p:cNvSpPr>
            <a:spLocks noGrp="1"/>
          </p:cNvSpPr>
          <p:nvPr>
            <p:ph type="ctrTitle"/>
          </p:nvPr>
        </p:nvSpPr>
        <p:spPr/>
        <p:txBody>
          <a:bodyPr/>
          <a:lstStyle/>
          <a:p>
            <a:r>
              <a:rPr lang="en-US" dirty="0"/>
              <a:t>No End in Sight </a:t>
            </a:r>
          </a:p>
        </p:txBody>
      </p:sp>
      <p:sp>
        <p:nvSpPr>
          <p:cNvPr id="3" name="Subtitle 2">
            <a:extLst>
              <a:ext uri="{FF2B5EF4-FFF2-40B4-BE49-F238E27FC236}">
                <a16:creationId xmlns:a16="http://schemas.microsoft.com/office/drawing/2014/main" id="{1065AF91-15A7-41EC-99FD-1D449C2F93AD}"/>
              </a:ext>
            </a:extLst>
          </p:cNvPr>
          <p:cNvSpPr>
            <a:spLocks noGrp="1"/>
          </p:cNvSpPr>
          <p:nvPr>
            <p:ph type="subTitle" idx="1"/>
          </p:nvPr>
        </p:nvSpPr>
        <p:spPr>
          <a:xfrm>
            <a:off x="1524000" y="914401"/>
            <a:ext cx="9144000" cy="493149"/>
          </a:xfrm>
        </p:spPr>
        <p:txBody>
          <a:bodyPr/>
          <a:lstStyle/>
          <a:p>
            <a:r>
              <a:rPr lang="en-US" i="1" dirty="0"/>
              <a:t>There Is No Middle Ground</a:t>
            </a:r>
          </a:p>
        </p:txBody>
      </p:sp>
      <p:sp>
        <p:nvSpPr>
          <p:cNvPr id="4" name="TextBox 3">
            <a:extLst>
              <a:ext uri="{FF2B5EF4-FFF2-40B4-BE49-F238E27FC236}">
                <a16:creationId xmlns:a16="http://schemas.microsoft.com/office/drawing/2014/main" id="{51953DA6-8D48-41D7-90A3-1D57D64F8D61}"/>
              </a:ext>
            </a:extLst>
          </p:cNvPr>
          <p:cNvSpPr txBox="1"/>
          <p:nvPr/>
        </p:nvSpPr>
        <p:spPr>
          <a:xfrm>
            <a:off x="2728732" y="1350509"/>
            <a:ext cx="7720383" cy="523220"/>
          </a:xfrm>
          <a:prstGeom prst="rect">
            <a:avLst/>
          </a:prstGeom>
          <a:noFill/>
        </p:spPr>
        <p:txBody>
          <a:bodyPr wrap="none" rtlCol="0">
            <a:spAutoFit/>
          </a:bodyPr>
          <a:lstStyle/>
          <a:p>
            <a:r>
              <a:rPr lang="en-US" sz="2800" b="1" dirty="0"/>
              <a:t>1962:  Supreme Court bans prayer in public school</a:t>
            </a:r>
            <a:r>
              <a:rPr lang="en-US" sz="2400" b="1" dirty="0"/>
              <a:t>.</a:t>
            </a:r>
          </a:p>
        </p:txBody>
      </p:sp>
      <p:sp>
        <p:nvSpPr>
          <p:cNvPr id="5" name="Arrow: Right 4">
            <a:extLst>
              <a:ext uri="{FF2B5EF4-FFF2-40B4-BE49-F238E27FC236}">
                <a16:creationId xmlns:a16="http://schemas.microsoft.com/office/drawing/2014/main" id="{C5970F7F-CD0D-4A35-B9E9-BF2B79146C48}"/>
              </a:ext>
            </a:extLst>
          </p:cNvPr>
          <p:cNvSpPr/>
          <p:nvPr/>
        </p:nvSpPr>
        <p:spPr>
          <a:xfrm rot="21130865">
            <a:off x="1387524" y="1982880"/>
            <a:ext cx="10272876" cy="15762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C797746A-838E-40D9-97C7-D073014C617E}"/>
              </a:ext>
            </a:extLst>
          </p:cNvPr>
          <p:cNvSpPr/>
          <p:nvPr/>
        </p:nvSpPr>
        <p:spPr>
          <a:xfrm rot="504307">
            <a:off x="1258393" y="3442653"/>
            <a:ext cx="10402133" cy="157629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9521300-677D-4BBF-B741-4401EDEE4CED}"/>
              </a:ext>
            </a:extLst>
          </p:cNvPr>
          <p:cNvSpPr txBox="1"/>
          <p:nvPr/>
        </p:nvSpPr>
        <p:spPr>
          <a:xfrm>
            <a:off x="11089" y="2967335"/>
            <a:ext cx="1316966" cy="923330"/>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rPr>
              <a:t>Vietnam War</a:t>
            </a:r>
          </a:p>
          <a:p>
            <a:pPr algn="ctr"/>
            <a:r>
              <a:rPr lang="en-US" b="1" dirty="0">
                <a:effectLst>
                  <a:outerShdw blurRad="38100" dist="38100" dir="2700000" algn="tl">
                    <a:srgbClr val="000000">
                      <a:alpha val="43137"/>
                    </a:srgbClr>
                  </a:outerShdw>
                </a:effectLst>
              </a:rPr>
              <a:t>1964-1975</a:t>
            </a:r>
          </a:p>
        </p:txBody>
      </p:sp>
      <p:sp>
        <p:nvSpPr>
          <p:cNvPr id="10" name="TextBox 9">
            <a:extLst>
              <a:ext uri="{FF2B5EF4-FFF2-40B4-BE49-F238E27FC236}">
                <a16:creationId xmlns:a16="http://schemas.microsoft.com/office/drawing/2014/main" id="{52906767-3C5A-40F8-9E36-BDD9E6AE1094}"/>
              </a:ext>
            </a:extLst>
          </p:cNvPr>
          <p:cNvSpPr txBox="1"/>
          <p:nvPr/>
        </p:nvSpPr>
        <p:spPr>
          <a:xfrm>
            <a:off x="10668000" y="1687572"/>
            <a:ext cx="699418" cy="738664"/>
          </a:xfrm>
          <a:prstGeom prst="rect">
            <a:avLst/>
          </a:prstGeom>
          <a:noFill/>
        </p:spPr>
        <p:txBody>
          <a:bodyPr wrap="square" rtlCol="0" anchor="ctr">
            <a:spAutoFit/>
          </a:bodyPr>
          <a:lstStyle/>
          <a:p>
            <a:pPr algn="ctr"/>
            <a:r>
              <a:rPr lang="en-US" sz="1400" dirty="0">
                <a:solidFill>
                  <a:schemeClr val="bg1"/>
                </a:solidFill>
              </a:rPr>
              <a:t>Critical Race Theory</a:t>
            </a:r>
          </a:p>
        </p:txBody>
      </p:sp>
      <p:sp>
        <p:nvSpPr>
          <p:cNvPr id="11" name="TextBox 10">
            <a:extLst>
              <a:ext uri="{FF2B5EF4-FFF2-40B4-BE49-F238E27FC236}">
                <a16:creationId xmlns:a16="http://schemas.microsoft.com/office/drawing/2014/main" id="{E306B77A-0C25-4883-8C2B-BE358FD7B8AA}"/>
              </a:ext>
            </a:extLst>
          </p:cNvPr>
          <p:cNvSpPr txBox="1"/>
          <p:nvPr/>
        </p:nvSpPr>
        <p:spPr>
          <a:xfrm>
            <a:off x="9729975" y="1902690"/>
            <a:ext cx="1190367" cy="738664"/>
          </a:xfrm>
          <a:prstGeom prst="rect">
            <a:avLst/>
          </a:prstGeom>
          <a:noFill/>
        </p:spPr>
        <p:txBody>
          <a:bodyPr wrap="square" rtlCol="0" anchor="ctr">
            <a:spAutoFit/>
          </a:bodyPr>
          <a:lstStyle/>
          <a:p>
            <a:pPr algn="ctr"/>
            <a:r>
              <a:rPr lang="en-US" sz="1400" dirty="0">
                <a:solidFill>
                  <a:schemeClr val="bg1"/>
                </a:solidFill>
              </a:rPr>
              <a:t>Partial and Post-Birth Abortion</a:t>
            </a:r>
          </a:p>
        </p:txBody>
      </p:sp>
      <p:sp>
        <p:nvSpPr>
          <p:cNvPr id="12" name="TextBox 11">
            <a:extLst>
              <a:ext uri="{FF2B5EF4-FFF2-40B4-BE49-F238E27FC236}">
                <a16:creationId xmlns:a16="http://schemas.microsoft.com/office/drawing/2014/main" id="{9452811C-9230-4BAE-9290-0EC25E377B31}"/>
              </a:ext>
            </a:extLst>
          </p:cNvPr>
          <p:cNvSpPr txBox="1"/>
          <p:nvPr/>
        </p:nvSpPr>
        <p:spPr>
          <a:xfrm>
            <a:off x="8894472" y="1956988"/>
            <a:ext cx="1190367" cy="738664"/>
          </a:xfrm>
          <a:prstGeom prst="rect">
            <a:avLst/>
          </a:prstGeom>
          <a:noFill/>
        </p:spPr>
        <p:txBody>
          <a:bodyPr wrap="square" rtlCol="0" anchor="ctr">
            <a:spAutoFit/>
          </a:bodyPr>
          <a:lstStyle/>
          <a:p>
            <a:pPr algn="ctr"/>
            <a:r>
              <a:rPr lang="en-US" sz="1400" dirty="0">
                <a:solidFill>
                  <a:schemeClr val="bg1"/>
                </a:solidFill>
              </a:rPr>
              <a:t>Sustained and Smart Growth</a:t>
            </a:r>
          </a:p>
        </p:txBody>
      </p:sp>
      <p:sp>
        <p:nvSpPr>
          <p:cNvPr id="13" name="TextBox 12">
            <a:extLst>
              <a:ext uri="{FF2B5EF4-FFF2-40B4-BE49-F238E27FC236}">
                <a16:creationId xmlns:a16="http://schemas.microsoft.com/office/drawing/2014/main" id="{5F33874D-1908-4917-BDC6-D71AE13450C7}"/>
              </a:ext>
            </a:extLst>
          </p:cNvPr>
          <p:cNvSpPr txBox="1"/>
          <p:nvPr/>
        </p:nvSpPr>
        <p:spPr>
          <a:xfrm>
            <a:off x="7581605" y="2654299"/>
            <a:ext cx="1190367" cy="307777"/>
          </a:xfrm>
          <a:prstGeom prst="rect">
            <a:avLst/>
          </a:prstGeom>
          <a:noFill/>
        </p:spPr>
        <p:txBody>
          <a:bodyPr wrap="square" rtlCol="0" anchor="ctr">
            <a:spAutoFit/>
          </a:bodyPr>
          <a:lstStyle/>
          <a:p>
            <a:pPr algn="ctr"/>
            <a:r>
              <a:rPr lang="en-US" sz="1400" dirty="0">
                <a:solidFill>
                  <a:schemeClr val="bg1"/>
                </a:solidFill>
              </a:rPr>
              <a:t>Transgender</a:t>
            </a:r>
          </a:p>
        </p:txBody>
      </p:sp>
      <p:sp>
        <p:nvSpPr>
          <p:cNvPr id="14" name="TextBox 13">
            <a:extLst>
              <a:ext uri="{FF2B5EF4-FFF2-40B4-BE49-F238E27FC236}">
                <a16:creationId xmlns:a16="http://schemas.microsoft.com/office/drawing/2014/main" id="{68843D60-487B-4FC6-9A77-8483F2FE5889}"/>
              </a:ext>
            </a:extLst>
          </p:cNvPr>
          <p:cNvSpPr txBox="1"/>
          <p:nvPr/>
        </p:nvSpPr>
        <p:spPr>
          <a:xfrm>
            <a:off x="7501313" y="2229505"/>
            <a:ext cx="1190367" cy="307777"/>
          </a:xfrm>
          <a:prstGeom prst="rect">
            <a:avLst/>
          </a:prstGeom>
          <a:noFill/>
        </p:spPr>
        <p:txBody>
          <a:bodyPr wrap="square" rtlCol="0" anchor="ctr">
            <a:spAutoFit/>
          </a:bodyPr>
          <a:lstStyle/>
          <a:p>
            <a:pPr algn="ctr"/>
            <a:r>
              <a:rPr lang="en-US" sz="1400" dirty="0">
                <a:solidFill>
                  <a:schemeClr val="bg1"/>
                </a:solidFill>
              </a:rPr>
              <a:t>Globalism</a:t>
            </a:r>
          </a:p>
        </p:txBody>
      </p:sp>
      <p:sp>
        <p:nvSpPr>
          <p:cNvPr id="15" name="TextBox 14">
            <a:extLst>
              <a:ext uri="{FF2B5EF4-FFF2-40B4-BE49-F238E27FC236}">
                <a16:creationId xmlns:a16="http://schemas.microsoft.com/office/drawing/2014/main" id="{163FE89F-BA0E-4037-A6B7-73B592A968F0}"/>
              </a:ext>
            </a:extLst>
          </p:cNvPr>
          <p:cNvSpPr txBox="1"/>
          <p:nvPr/>
        </p:nvSpPr>
        <p:spPr>
          <a:xfrm>
            <a:off x="7030507" y="2228671"/>
            <a:ext cx="825670" cy="738664"/>
          </a:xfrm>
          <a:prstGeom prst="rect">
            <a:avLst/>
          </a:prstGeom>
          <a:noFill/>
        </p:spPr>
        <p:txBody>
          <a:bodyPr wrap="square" rtlCol="0" anchor="ctr">
            <a:spAutoFit/>
          </a:bodyPr>
          <a:lstStyle/>
          <a:p>
            <a:pPr algn="ctr"/>
            <a:r>
              <a:rPr lang="en-US" sz="1400" dirty="0">
                <a:solidFill>
                  <a:schemeClr val="bg1"/>
                </a:solidFill>
              </a:rPr>
              <a:t>Citizen of the World</a:t>
            </a:r>
          </a:p>
        </p:txBody>
      </p:sp>
      <p:sp>
        <p:nvSpPr>
          <p:cNvPr id="16" name="TextBox 15">
            <a:extLst>
              <a:ext uri="{FF2B5EF4-FFF2-40B4-BE49-F238E27FC236}">
                <a16:creationId xmlns:a16="http://schemas.microsoft.com/office/drawing/2014/main" id="{95C5D832-F5D6-47DB-AC6D-3E9F39EE5C01}"/>
              </a:ext>
            </a:extLst>
          </p:cNvPr>
          <p:cNvSpPr txBox="1"/>
          <p:nvPr/>
        </p:nvSpPr>
        <p:spPr>
          <a:xfrm>
            <a:off x="6005487" y="2372091"/>
            <a:ext cx="1190367" cy="307777"/>
          </a:xfrm>
          <a:prstGeom prst="rect">
            <a:avLst/>
          </a:prstGeom>
          <a:noFill/>
        </p:spPr>
        <p:txBody>
          <a:bodyPr wrap="square" rtlCol="0" anchor="ctr">
            <a:spAutoFit/>
          </a:bodyPr>
          <a:lstStyle/>
          <a:p>
            <a:pPr algn="ctr"/>
            <a:r>
              <a:rPr lang="en-US" sz="1400" dirty="0">
                <a:solidFill>
                  <a:schemeClr val="bg1"/>
                </a:solidFill>
              </a:rPr>
              <a:t>Open Borders</a:t>
            </a:r>
          </a:p>
        </p:txBody>
      </p:sp>
      <p:sp>
        <p:nvSpPr>
          <p:cNvPr id="17" name="TextBox 16">
            <a:extLst>
              <a:ext uri="{FF2B5EF4-FFF2-40B4-BE49-F238E27FC236}">
                <a16:creationId xmlns:a16="http://schemas.microsoft.com/office/drawing/2014/main" id="{38E7E730-9AAC-4B6B-BF86-7110B9393540}"/>
              </a:ext>
            </a:extLst>
          </p:cNvPr>
          <p:cNvSpPr txBox="1"/>
          <p:nvPr/>
        </p:nvSpPr>
        <p:spPr>
          <a:xfrm>
            <a:off x="5156968" y="2444115"/>
            <a:ext cx="1190367" cy="523220"/>
          </a:xfrm>
          <a:prstGeom prst="rect">
            <a:avLst/>
          </a:prstGeom>
          <a:noFill/>
        </p:spPr>
        <p:txBody>
          <a:bodyPr wrap="square" rtlCol="0" anchor="ctr">
            <a:spAutoFit/>
          </a:bodyPr>
          <a:lstStyle/>
          <a:p>
            <a:pPr algn="ctr"/>
            <a:r>
              <a:rPr lang="en-US" sz="1400" dirty="0">
                <a:solidFill>
                  <a:schemeClr val="bg1"/>
                </a:solidFill>
              </a:rPr>
              <a:t>Cancel Culture </a:t>
            </a:r>
          </a:p>
        </p:txBody>
      </p:sp>
      <p:sp>
        <p:nvSpPr>
          <p:cNvPr id="18" name="TextBox 17">
            <a:extLst>
              <a:ext uri="{FF2B5EF4-FFF2-40B4-BE49-F238E27FC236}">
                <a16:creationId xmlns:a16="http://schemas.microsoft.com/office/drawing/2014/main" id="{42444B48-FE0B-4382-B8F3-1DCB75B8F12E}"/>
              </a:ext>
            </a:extLst>
          </p:cNvPr>
          <p:cNvSpPr txBox="1"/>
          <p:nvPr/>
        </p:nvSpPr>
        <p:spPr>
          <a:xfrm>
            <a:off x="6067463" y="2612527"/>
            <a:ext cx="1190367" cy="523220"/>
          </a:xfrm>
          <a:prstGeom prst="rect">
            <a:avLst/>
          </a:prstGeom>
          <a:noFill/>
        </p:spPr>
        <p:txBody>
          <a:bodyPr wrap="square" rtlCol="0" anchor="ctr">
            <a:spAutoFit/>
          </a:bodyPr>
          <a:lstStyle/>
          <a:p>
            <a:pPr algn="ctr"/>
            <a:r>
              <a:rPr lang="en-US" sz="1400" dirty="0">
                <a:solidFill>
                  <a:schemeClr val="bg1"/>
                </a:solidFill>
              </a:rPr>
              <a:t>Monument Destruction</a:t>
            </a:r>
          </a:p>
        </p:txBody>
      </p:sp>
      <p:sp>
        <p:nvSpPr>
          <p:cNvPr id="19" name="TextBox 18">
            <a:extLst>
              <a:ext uri="{FF2B5EF4-FFF2-40B4-BE49-F238E27FC236}">
                <a16:creationId xmlns:a16="http://schemas.microsoft.com/office/drawing/2014/main" id="{F64A0900-DA15-4248-AE76-DB05373DC828}"/>
              </a:ext>
            </a:extLst>
          </p:cNvPr>
          <p:cNvSpPr txBox="1"/>
          <p:nvPr/>
        </p:nvSpPr>
        <p:spPr>
          <a:xfrm>
            <a:off x="4407160" y="2576849"/>
            <a:ext cx="1190367" cy="307777"/>
          </a:xfrm>
          <a:prstGeom prst="rect">
            <a:avLst/>
          </a:prstGeom>
          <a:noFill/>
        </p:spPr>
        <p:txBody>
          <a:bodyPr wrap="square" rtlCol="0" anchor="ctr">
            <a:spAutoFit/>
          </a:bodyPr>
          <a:lstStyle/>
          <a:p>
            <a:pPr algn="ctr"/>
            <a:r>
              <a:rPr lang="en-US" sz="1400" dirty="0">
                <a:solidFill>
                  <a:schemeClr val="bg1"/>
                </a:solidFill>
              </a:rPr>
              <a:t>Anti-Racism</a:t>
            </a:r>
          </a:p>
        </p:txBody>
      </p:sp>
      <p:sp>
        <p:nvSpPr>
          <p:cNvPr id="20" name="TextBox 19">
            <a:extLst>
              <a:ext uri="{FF2B5EF4-FFF2-40B4-BE49-F238E27FC236}">
                <a16:creationId xmlns:a16="http://schemas.microsoft.com/office/drawing/2014/main" id="{542F2901-BEF5-4506-A67E-25F78D6F1170}"/>
              </a:ext>
            </a:extLst>
          </p:cNvPr>
          <p:cNvSpPr txBox="1"/>
          <p:nvPr/>
        </p:nvSpPr>
        <p:spPr>
          <a:xfrm>
            <a:off x="5034763" y="2917887"/>
            <a:ext cx="942784" cy="307777"/>
          </a:xfrm>
          <a:prstGeom prst="rect">
            <a:avLst/>
          </a:prstGeom>
          <a:noFill/>
        </p:spPr>
        <p:txBody>
          <a:bodyPr wrap="square" rtlCol="0" anchor="ctr">
            <a:spAutoFit/>
          </a:bodyPr>
          <a:lstStyle/>
          <a:p>
            <a:pPr algn="ctr"/>
            <a:r>
              <a:rPr lang="en-US" sz="1400" dirty="0">
                <a:solidFill>
                  <a:schemeClr val="bg1"/>
                </a:solidFill>
              </a:rPr>
              <a:t>Equity</a:t>
            </a:r>
          </a:p>
        </p:txBody>
      </p:sp>
      <p:sp>
        <p:nvSpPr>
          <p:cNvPr id="21" name="TextBox 20">
            <a:extLst>
              <a:ext uri="{FF2B5EF4-FFF2-40B4-BE49-F238E27FC236}">
                <a16:creationId xmlns:a16="http://schemas.microsoft.com/office/drawing/2014/main" id="{84C93E20-AD4A-4A7D-813A-4B15AD525B75}"/>
              </a:ext>
            </a:extLst>
          </p:cNvPr>
          <p:cNvSpPr txBox="1"/>
          <p:nvPr/>
        </p:nvSpPr>
        <p:spPr>
          <a:xfrm>
            <a:off x="3470387" y="2716692"/>
            <a:ext cx="855035" cy="738664"/>
          </a:xfrm>
          <a:prstGeom prst="rect">
            <a:avLst/>
          </a:prstGeom>
          <a:noFill/>
        </p:spPr>
        <p:txBody>
          <a:bodyPr wrap="square" rtlCol="0" anchor="ctr">
            <a:spAutoFit/>
          </a:bodyPr>
          <a:lstStyle/>
          <a:p>
            <a:pPr algn="ctr"/>
            <a:r>
              <a:rPr lang="en-US" sz="1400" dirty="0">
                <a:solidFill>
                  <a:schemeClr val="bg1"/>
                </a:solidFill>
              </a:rPr>
              <a:t>Green New Deal</a:t>
            </a:r>
          </a:p>
        </p:txBody>
      </p:sp>
      <p:sp>
        <p:nvSpPr>
          <p:cNvPr id="22" name="TextBox 21">
            <a:extLst>
              <a:ext uri="{FF2B5EF4-FFF2-40B4-BE49-F238E27FC236}">
                <a16:creationId xmlns:a16="http://schemas.microsoft.com/office/drawing/2014/main" id="{E619FD1E-3CA6-425A-ADD9-7D62D761DD8F}"/>
              </a:ext>
            </a:extLst>
          </p:cNvPr>
          <p:cNvSpPr txBox="1"/>
          <p:nvPr/>
        </p:nvSpPr>
        <p:spPr>
          <a:xfrm>
            <a:off x="2459548" y="2848106"/>
            <a:ext cx="1257299" cy="523220"/>
          </a:xfrm>
          <a:prstGeom prst="rect">
            <a:avLst/>
          </a:prstGeom>
          <a:noFill/>
        </p:spPr>
        <p:txBody>
          <a:bodyPr wrap="square" rtlCol="0" anchor="ctr">
            <a:spAutoFit/>
          </a:bodyPr>
          <a:lstStyle/>
          <a:p>
            <a:pPr algn="ctr"/>
            <a:r>
              <a:rPr lang="en-US" sz="1400" dirty="0">
                <a:solidFill>
                  <a:schemeClr val="bg1"/>
                </a:solidFill>
              </a:rPr>
              <a:t>Commonsense Gun Laws</a:t>
            </a:r>
          </a:p>
        </p:txBody>
      </p:sp>
      <p:sp>
        <p:nvSpPr>
          <p:cNvPr id="23" name="TextBox 22">
            <a:extLst>
              <a:ext uri="{FF2B5EF4-FFF2-40B4-BE49-F238E27FC236}">
                <a16:creationId xmlns:a16="http://schemas.microsoft.com/office/drawing/2014/main" id="{C6620F49-665F-4E3E-B5DA-8A348AF09BF8}"/>
              </a:ext>
            </a:extLst>
          </p:cNvPr>
          <p:cNvSpPr txBox="1"/>
          <p:nvPr/>
        </p:nvSpPr>
        <p:spPr>
          <a:xfrm>
            <a:off x="4016174" y="2957358"/>
            <a:ext cx="979870" cy="523220"/>
          </a:xfrm>
          <a:prstGeom prst="rect">
            <a:avLst/>
          </a:prstGeom>
          <a:noFill/>
        </p:spPr>
        <p:txBody>
          <a:bodyPr wrap="square" rtlCol="0" anchor="ctr">
            <a:spAutoFit/>
          </a:bodyPr>
          <a:lstStyle/>
          <a:p>
            <a:pPr algn="ctr"/>
            <a:r>
              <a:rPr lang="en-US" sz="1400" dirty="0">
                <a:solidFill>
                  <a:schemeClr val="bg1"/>
                </a:solidFill>
              </a:rPr>
              <a:t>Red Flag Gun Laws</a:t>
            </a:r>
          </a:p>
        </p:txBody>
      </p:sp>
      <p:sp>
        <p:nvSpPr>
          <p:cNvPr id="24" name="TextBox 23">
            <a:extLst>
              <a:ext uri="{FF2B5EF4-FFF2-40B4-BE49-F238E27FC236}">
                <a16:creationId xmlns:a16="http://schemas.microsoft.com/office/drawing/2014/main" id="{484B04BB-F364-48BE-A0BB-E5B83523140C}"/>
              </a:ext>
            </a:extLst>
          </p:cNvPr>
          <p:cNvSpPr txBox="1"/>
          <p:nvPr/>
        </p:nvSpPr>
        <p:spPr>
          <a:xfrm>
            <a:off x="8246331" y="2048752"/>
            <a:ext cx="1095741" cy="523220"/>
          </a:xfrm>
          <a:prstGeom prst="rect">
            <a:avLst/>
          </a:prstGeom>
          <a:noFill/>
        </p:spPr>
        <p:txBody>
          <a:bodyPr wrap="square" rtlCol="0" anchor="ctr">
            <a:spAutoFit/>
          </a:bodyPr>
          <a:lstStyle/>
          <a:p>
            <a:pPr algn="ctr"/>
            <a:r>
              <a:rPr lang="en-US" sz="1400" dirty="0">
                <a:solidFill>
                  <a:schemeClr val="bg1"/>
                </a:solidFill>
              </a:rPr>
              <a:t>LGBT-Z Rights</a:t>
            </a:r>
          </a:p>
        </p:txBody>
      </p:sp>
      <p:sp>
        <p:nvSpPr>
          <p:cNvPr id="25" name="TextBox 24">
            <a:extLst>
              <a:ext uri="{FF2B5EF4-FFF2-40B4-BE49-F238E27FC236}">
                <a16:creationId xmlns:a16="http://schemas.microsoft.com/office/drawing/2014/main" id="{EE9ACEC9-7122-4E1C-9A0C-8D8755AACA91}"/>
              </a:ext>
            </a:extLst>
          </p:cNvPr>
          <p:cNvSpPr txBox="1"/>
          <p:nvPr/>
        </p:nvSpPr>
        <p:spPr>
          <a:xfrm>
            <a:off x="4186783" y="2764298"/>
            <a:ext cx="1190367" cy="307777"/>
          </a:xfrm>
          <a:prstGeom prst="rect">
            <a:avLst/>
          </a:prstGeom>
          <a:noFill/>
        </p:spPr>
        <p:txBody>
          <a:bodyPr wrap="square" rtlCol="0" anchor="ctr">
            <a:spAutoFit/>
          </a:bodyPr>
          <a:lstStyle/>
          <a:p>
            <a:pPr algn="ctr"/>
            <a:r>
              <a:rPr lang="en-US" sz="1400" dirty="0">
                <a:solidFill>
                  <a:schemeClr val="bg1"/>
                </a:solidFill>
              </a:rPr>
              <a:t>Reparations</a:t>
            </a:r>
          </a:p>
        </p:txBody>
      </p:sp>
      <p:sp>
        <p:nvSpPr>
          <p:cNvPr id="26" name="TextBox 25">
            <a:extLst>
              <a:ext uri="{FF2B5EF4-FFF2-40B4-BE49-F238E27FC236}">
                <a16:creationId xmlns:a16="http://schemas.microsoft.com/office/drawing/2014/main" id="{AFF1CECA-030A-46BE-8A94-66F0B0E5C0BE}"/>
              </a:ext>
            </a:extLst>
          </p:cNvPr>
          <p:cNvSpPr txBox="1"/>
          <p:nvPr/>
        </p:nvSpPr>
        <p:spPr>
          <a:xfrm>
            <a:off x="10503014" y="4406292"/>
            <a:ext cx="979870" cy="954107"/>
          </a:xfrm>
          <a:prstGeom prst="rect">
            <a:avLst/>
          </a:prstGeom>
          <a:noFill/>
        </p:spPr>
        <p:txBody>
          <a:bodyPr wrap="square" rtlCol="0" anchor="ctr">
            <a:spAutoFit/>
          </a:bodyPr>
          <a:lstStyle/>
          <a:p>
            <a:pPr algn="ctr"/>
            <a:r>
              <a:rPr lang="en-US" sz="1400" dirty="0">
                <a:solidFill>
                  <a:schemeClr val="bg1"/>
                </a:solidFill>
              </a:rPr>
              <a:t>Make America Great Again</a:t>
            </a:r>
          </a:p>
        </p:txBody>
      </p:sp>
      <p:sp>
        <p:nvSpPr>
          <p:cNvPr id="27" name="TextBox 26">
            <a:extLst>
              <a:ext uri="{FF2B5EF4-FFF2-40B4-BE49-F238E27FC236}">
                <a16:creationId xmlns:a16="http://schemas.microsoft.com/office/drawing/2014/main" id="{724DDF8D-40FB-44A6-AE3A-00355E397B47}"/>
              </a:ext>
            </a:extLst>
          </p:cNvPr>
          <p:cNvSpPr txBox="1"/>
          <p:nvPr/>
        </p:nvSpPr>
        <p:spPr>
          <a:xfrm>
            <a:off x="9342072" y="3149970"/>
            <a:ext cx="1952788" cy="646331"/>
          </a:xfrm>
          <a:prstGeom prst="rect">
            <a:avLst/>
          </a:prstGeom>
          <a:noFill/>
        </p:spPr>
        <p:txBody>
          <a:bodyPr wrap="square" rtlCol="0">
            <a:spAutoFit/>
          </a:bodyPr>
          <a:lstStyle/>
          <a:p>
            <a:pPr algn="ctr"/>
            <a:r>
              <a:rPr lang="en-US" b="1" i="1" dirty="0"/>
              <a:t>Gap is widening</a:t>
            </a:r>
          </a:p>
          <a:p>
            <a:pPr algn="ctr"/>
            <a:r>
              <a:rPr lang="en-US" b="1" i="1" dirty="0"/>
              <a:t>2026 </a:t>
            </a:r>
          </a:p>
        </p:txBody>
      </p:sp>
      <p:cxnSp>
        <p:nvCxnSpPr>
          <p:cNvPr id="29" name="Straight Arrow Connector 28">
            <a:extLst>
              <a:ext uri="{FF2B5EF4-FFF2-40B4-BE49-F238E27FC236}">
                <a16:creationId xmlns:a16="http://schemas.microsoft.com/office/drawing/2014/main" id="{1D598D58-F944-4B2C-8595-1FC24158A5A4}"/>
              </a:ext>
            </a:extLst>
          </p:cNvPr>
          <p:cNvCxnSpPr>
            <a:stCxn id="27" idx="0"/>
          </p:cNvCxnSpPr>
          <p:nvPr/>
        </p:nvCxnSpPr>
        <p:spPr>
          <a:xfrm flipV="1">
            <a:off x="10318466" y="2675906"/>
            <a:ext cx="0" cy="47406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FA21DEE-4636-47A1-A53A-69AE6F7C5C74}"/>
              </a:ext>
            </a:extLst>
          </p:cNvPr>
          <p:cNvCxnSpPr>
            <a:cxnSpLocks/>
          </p:cNvCxnSpPr>
          <p:nvPr/>
        </p:nvCxnSpPr>
        <p:spPr>
          <a:xfrm>
            <a:off x="10318466" y="3796301"/>
            <a:ext cx="0" cy="52245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BB3CD620-1BC1-40F3-A283-A8AFBCA57F9A}"/>
              </a:ext>
            </a:extLst>
          </p:cNvPr>
          <p:cNvSpPr txBox="1"/>
          <p:nvPr/>
        </p:nvSpPr>
        <p:spPr>
          <a:xfrm>
            <a:off x="7685166" y="2450055"/>
            <a:ext cx="659207" cy="307777"/>
          </a:xfrm>
          <a:prstGeom prst="rect">
            <a:avLst/>
          </a:prstGeom>
          <a:noFill/>
        </p:spPr>
        <p:txBody>
          <a:bodyPr wrap="square" rtlCol="0" anchor="ctr">
            <a:spAutoFit/>
          </a:bodyPr>
          <a:lstStyle/>
          <a:p>
            <a:pPr algn="ctr"/>
            <a:r>
              <a:rPr lang="en-US" sz="1400" dirty="0">
                <a:solidFill>
                  <a:schemeClr val="bg1"/>
                </a:solidFill>
              </a:rPr>
              <a:t>UBI</a:t>
            </a:r>
          </a:p>
        </p:txBody>
      </p:sp>
      <p:sp>
        <p:nvSpPr>
          <p:cNvPr id="36" name="TextBox 35">
            <a:extLst>
              <a:ext uri="{FF2B5EF4-FFF2-40B4-BE49-F238E27FC236}">
                <a16:creationId xmlns:a16="http://schemas.microsoft.com/office/drawing/2014/main" id="{79D9B6FD-F603-47A6-8B62-7BA0CAA574F8}"/>
              </a:ext>
            </a:extLst>
          </p:cNvPr>
          <p:cNvSpPr txBox="1"/>
          <p:nvPr/>
        </p:nvSpPr>
        <p:spPr>
          <a:xfrm rot="21128176">
            <a:off x="7048900" y="2923554"/>
            <a:ext cx="2400388" cy="369332"/>
          </a:xfrm>
          <a:prstGeom prst="rect">
            <a:avLst/>
          </a:prstGeom>
          <a:noFill/>
        </p:spPr>
        <p:txBody>
          <a:bodyPr wrap="square" rtlCol="0">
            <a:spAutoFit/>
          </a:bodyPr>
          <a:lstStyle/>
          <a:p>
            <a:pPr algn="ctr"/>
            <a:r>
              <a:rPr lang="en-US" b="1" i="1" dirty="0"/>
              <a:t>Government Decides </a:t>
            </a:r>
          </a:p>
        </p:txBody>
      </p:sp>
      <p:sp>
        <p:nvSpPr>
          <p:cNvPr id="37" name="TextBox 36">
            <a:extLst>
              <a:ext uri="{FF2B5EF4-FFF2-40B4-BE49-F238E27FC236}">
                <a16:creationId xmlns:a16="http://schemas.microsoft.com/office/drawing/2014/main" id="{156A05C0-4C74-4B49-92C9-28553E38ECD5}"/>
              </a:ext>
            </a:extLst>
          </p:cNvPr>
          <p:cNvSpPr txBox="1"/>
          <p:nvPr/>
        </p:nvSpPr>
        <p:spPr>
          <a:xfrm rot="487819">
            <a:off x="7030456" y="3757523"/>
            <a:ext cx="2745007" cy="369332"/>
          </a:xfrm>
          <a:prstGeom prst="rect">
            <a:avLst/>
          </a:prstGeom>
          <a:noFill/>
        </p:spPr>
        <p:txBody>
          <a:bodyPr wrap="square" rtlCol="0">
            <a:spAutoFit/>
          </a:bodyPr>
          <a:lstStyle/>
          <a:p>
            <a:pPr algn="ctr"/>
            <a:r>
              <a:rPr lang="en-US" b="1" i="1" dirty="0"/>
              <a:t>Individual Citizen Decides </a:t>
            </a:r>
          </a:p>
        </p:txBody>
      </p:sp>
      <p:sp>
        <p:nvSpPr>
          <p:cNvPr id="38" name="TextBox 37">
            <a:extLst>
              <a:ext uri="{FF2B5EF4-FFF2-40B4-BE49-F238E27FC236}">
                <a16:creationId xmlns:a16="http://schemas.microsoft.com/office/drawing/2014/main" id="{BA071095-FE88-4277-A9BD-2240DB44AC58}"/>
              </a:ext>
            </a:extLst>
          </p:cNvPr>
          <p:cNvSpPr txBox="1"/>
          <p:nvPr/>
        </p:nvSpPr>
        <p:spPr>
          <a:xfrm>
            <a:off x="8137092" y="2482963"/>
            <a:ext cx="1190367" cy="307777"/>
          </a:xfrm>
          <a:prstGeom prst="rect">
            <a:avLst/>
          </a:prstGeom>
          <a:noFill/>
        </p:spPr>
        <p:txBody>
          <a:bodyPr wrap="square" rtlCol="0" anchor="ctr">
            <a:spAutoFit/>
          </a:bodyPr>
          <a:lstStyle/>
          <a:p>
            <a:pPr algn="ctr"/>
            <a:r>
              <a:rPr lang="en-US" sz="1400" dirty="0">
                <a:solidFill>
                  <a:schemeClr val="bg1"/>
                </a:solidFill>
              </a:rPr>
              <a:t>Obamacare</a:t>
            </a:r>
          </a:p>
        </p:txBody>
      </p:sp>
      <p:sp>
        <p:nvSpPr>
          <p:cNvPr id="34" name="TextBox 33">
            <a:extLst>
              <a:ext uri="{FF2B5EF4-FFF2-40B4-BE49-F238E27FC236}">
                <a16:creationId xmlns:a16="http://schemas.microsoft.com/office/drawing/2014/main" id="{833A771D-040C-4C71-8C63-7E6ABD7D5D25}"/>
              </a:ext>
            </a:extLst>
          </p:cNvPr>
          <p:cNvSpPr txBox="1"/>
          <p:nvPr/>
        </p:nvSpPr>
        <p:spPr>
          <a:xfrm>
            <a:off x="7257830" y="4285790"/>
            <a:ext cx="2591931" cy="307777"/>
          </a:xfrm>
          <a:prstGeom prst="rect">
            <a:avLst/>
          </a:prstGeom>
          <a:noFill/>
        </p:spPr>
        <p:txBody>
          <a:bodyPr wrap="square" rtlCol="0" anchor="ctr">
            <a:spAutoFit/>
          </a:bodyPr>
          <a:lstStyle/>
          <a:p>
            <a:pPr algn="ctr"/>
            <a:r>
              <a:rPr lang="en-US" sz="1400" dirty="0">
                <a:solidFill>
                  <a:schemeClr val="bg1"/>
                </a:solidFill>
              </a:rPr>
              <a:t>Christian and Jewish Faith</a:t>
            </a:r>
          </a:p>
        </p:txBody>
      </p:sp>
      <p:sp>
        <p:nvSpPr>
          <p:cNvPr id="39" name="TextBox 38">
            <a:extLst>
              <a:ext uri="{FF2B5EF4-FFF2-40B4-BE49-F238E27FC236}">
                <a16:creationId xmlns:a16="http://schemas.microsoft.com/office/drawing/2014/main" id="{ACCCEC3D-7C88-45DB-9F43-6A4CF69B0A1A}"/>
              </a:ext>
            </a:extLst>
          </p:cNvPr>
          <p:cNvSpPr txBox="1"/>
          <p:nvPr/>
        </p:nvSpPr>
        <p:spPr>
          <a:xfrm>
            <a:off x="8957255" y="4504078"/>
            <a:ext cx="1487510" cy="307777"/>
          </a:xfrm>
          <a:prstGeom prst="rect">
            <a:avLst/>
          </a:prstGeom>
          <a:noFill/>
        </p:spPr>
        <p:txBody>
          <a:bodyPr wrap="square" rtlCol="0" anchor="ctr">
            <a:spAutoFit/>
          </a:bodyPr>
          <a:lstStyle/>
          <a:p>
            <a:pPr algn="ctr"/>
            <a:r>
              <a:rPr lang="en-US" sz="1400" dirty="0">
                <a:solidFill>
                  <a:schemeClr val="bg1"/>
                </a:solidFill>
              </a:rPr>
              <a:t>Family</a:t>
            </a:r>
          </a:p>
        </p:txBody>
      </p:sp>
      <p:sp>
        <p:nvSpPr>
          <p:cNvPr id="40" name="TextBox 39">
            <a:extLst>
              <a:ext uri="{FF2B5EF4-FFF2-40B4-BE49-F238E27FC236}">
                <a16:creationId xmlns:a16="http://schemas.microsoft.com/office/drawing/2014/main" id="{C8774BBA-52A8-4B6A-AF61-29FC724858FC}"/>
              </a:ext>
            </a:extLst>
          </p:cNvPr>
          <p:cNvSpPr txBox="1"/>
          <p:nvPr/>
        </p:nvSpPr>
        <p:spPr>
          <a:xfrm>
            <a:off x="9432832" y="4752182"/>
            <a:ext cx="1487510" cy="307777"/>
          </a:xfrm>
          <a:prstGeom prst="rect">
            <a:avLst/>
          </a:prstGeom>
          <a:noFill/>
        </p:spPr>
        <p:txBody>
          <a:bodyPr wrap="square" rtlCol="0" anchor="ctr">
            <a:spAutoFit/>
          </a:bodyPr>
          <a:lstStyle/>
          <a:p>
            <a:pPr algn="ctr"/>
            <a:r>
              <a:rPr lang="en-US" sz="1400" dirty="0">
                <a:solidFill>
                  <a:schemeClr val="bg1"/>
                </a:solidFill>
              </a:rPr>
              <a:t>Freedom</a:t>
            </a:r>
          </a:p>
        </p:txBody>
      </p:sp>
      <p:sp>
        <p:nvSpPr>
          <p:cNvPr id="41" name="TextBox 40">
            <a:extLst>
              <a:ext uri="{FF2B5EF4-FFF2-40B4-BE49-F238E27FC236}">
                <a16:creationId xmlns:a16="http://schemas.microsoft.com/office/drawing/2014/main" id="{120E7E62-7A64-4FB5-81C2-F4CD38F03BB0}"/>
              </a:ext>
            </a:extLst>
          </p:cNvPr>
          <p:cNvSpPr txBox="1"/>
          <p:nvPr/>
        </p:nvSpPr>
        <p:spPr>
          <a:xfrm>
            <a:off x="1328055" y="3440730"/>
            <a:ext cx="2591931" cy="307777"/>
          </a:xfrm>
          <a:prstGeom prst="rect">
            <a:avLst/>
          </a:prstGeom>
          <a:noFill/>
        </p:spPr>
        <p:txBody>
          <a:bodyPr wrap="square" rtlCol="0" anchor="ctr">
            <a:spAutoFit/>
          </a:bodyPr>
          <a:lstStyle/>
          <a:p>
            <a:pPr algn="ctr"/>
            <a:r>
              <a:rPr lang="en-US" sz="1400" dirty="0">
                <a:solidFill>
                  <a:schemeClr val="bg1"/>
                </a:solidFill>
              </a:rPr>
              <a:t>Expanding Right to Vote</a:t>
            </a:r>
          </a:p>
        </p:txBody>
      </p:sp>
      <p:sp>
        <p:nvSpPr>
          <p:cNvPr id="42" name="TextBox 41">
            <a:extLst>
              <a:ext uri="{FF2B5EF4-FFF2-40B4-BE49-F238E27FC236}">
                <a16:creationId xmlns:a16="http://schemas.microsoft.com/office/drawing/2014/main" id="{F7B21029-B00E-47A5-9045-57C3ACE1974C}"/>
              </a:ext>
            </a:extLst>
          </p:cNvPr>
          <p:cNvSpPr txBox="1"/>
          <p:nvPr/>
        </p:nvSpPr>
        <p:spPr>
          <a:xfrm>
            <a:off x="3316098" y="3514743"/>
            <a:ext cx="1613273" cy="738664"/>
          </a:xfrm>
          <a:prstGeom prst="rect">
            <a:avLst/>
          </a:prstGeom>
          <a:noFill/>
        </p:spPr>
        <p:txBody>
          <a:bodyPr wrap="square" rtlCol="0" anchor="ctr">
            <a:spAutoFit/>
          </a:bodyPr>
          <a:lstStyle/>
          <a:p>
            <a:pPr algn="ctr"/>
            <a:r>
              <a:rPr lang="en-US" sz="1400" dirty="0">
                <a:solidFill>
                  <a:schemeClr val="bg1"/>
                </a:solidFill>
              </a:rPr>
              <a:t>Individual Rights and Responsibilities</a:t>
            </a:r>
          </a:p>
        </p:txBody>
      </p:sp>
      <p:sp>
        <p:nvSpPr>
          <p:cNvPr id="43" name="TextBox 42">
            <a:extLst>
              <a:ext uri="{FF2B5EF4-FFF2-40B4-BE49-F238E27FC236}">
                <a16:creationId xmlns:a16="http://schemas.microsoft.com/office/drawing/2014/main" id="{A921F53E-F1F0-4028-8680-60AB7CC8A929}"/>
              </a:ext>
            </a:extLst>
          </p:cNvPr>
          <p:cNvSpPr txBox="1"/>
          <p:nvPr/>
        </p:nvSpPr>
        <p:spPr>
          <a:xfrm>
            <a:off x="6313721" y="4031403"/>
            <a:ext cx="1888217" cy="307777"/>
          </a:xfrm>
          <a:prstGeom prst="rect">
            <a:avLst/>
          </a:prstGeom>
          <a:noFill/>
        </p:spPr>
        <p:txBody>
          <a:bodyPr wrap="square" rtlCol="0" anchor="ctr">
            <a:spAutoFit/>
          </a:bodyPr>
          <a:lstStyle/>
          <a:p>
            <a:pPr algn="ctr"/>
            <a:r>
              <a:rPr lang="en-US" sz="1400" dirty="0">
                <a:solidFill>
                  <a:schemeClr val="bg1"/>
                </a:solidFill>
              </a:rPr>
              <a:t>Equal Opportunity</a:t>
            </a:r>
          </a:p>
        </p:txBody>
      </p:sp>
      <p:sp>
        <p:nvSpPr>
          <p:cNvPr id="44" name="TextBox 43">
            <a:extLst>
              <a:ext uri="{FF2B5EF4-FFF2-40B4-BE49-F238E27FC236}">
                <a16:creationId xmlns:a16="http://schemas.microsoft.com/office/drawing/2014/main" id="{DE7C3D07-B8C8-4D7F-9E2A-3F05D7907CB6}"/>
              </a:ext>
            </a:extLst>
          </p:cNvPr>
          <p:cNvSpPr txBox="1"/>
          <p:nvPr/>
        </p:nvSpPr>
        <p:spPr>
          <a:xfrm>
            <a:off x="689354" y="3225158"/>
            <a:ext cx="2215287" cy="307777"/>
          </a:xfrm>
          <a:prstGeom prst="rect">
            <a:avLst/>
          </a:prstGeom>
          <a:noFill/>
        </p:spPr>
        <p:txBody>
          <a:bodyPr wrap="square" rtlCol="0" anchor="ctr">
            <a:spAutoFit/>
          </a:bodyPr>
          <a:lstStyle/>
          <a:p>
            <a:pPr algn="ctr"/>
            <a:r>
              <a:rPr lang="en-US" sz="1400" dirty="0">
                <a:solidFill>
                  <a:schemeClr val="bg1"/>
                </a:solidFill>
              </a:rPr>
              <a:t>Rule of Law</a:t>
            </a:r>
          </a:p>
        </p:txBody>
      </p:sp>
      <p:sp>
        <p:nvSpPr>
          <p:cNvPr id="45" name="TextBox 44">
            <a:extLst>
              <a:ext uri="{FF2B5EF4-FFF2-40B4-BE49-F238E27FC236}">
                <a16:creationId xmlns:a16="http://schemas.microsoft.com/office/drawing/2014/main" id="{018A097B-C4F3-48FB-9F9E-6FDB52919534}"/>
              </a:ext>
            </a:extLst>
          </p:cNvPr>
          <p:cNvSpPr txBox="1"/>
          <p:nvPr/>
        </p:nvSpPr>
        <p:spPr>
          <a:xfrm>
            <a:off x="4501016" y="3644065"/>
            <a:ext cx="1331255" cy="523220"/>
          </a:xfrm>
          <a:prstGeom prst="rect">
            <a:avLst/>
          </a:prstGeom>
          <a:noFill/>
        </p:spPr>
        <p:txBody>
          <a:bodyPr wrap="square" rtlCol="0" anchor="ctr">
            <a:spAutoFit/>
          </a:bodyPr>
          <a:lstStyle/>
          <a:p>
            <a:pPr algn="ctr"/>
            <a:r>
              <a:rPr lang="en-US" sz="1400" dirty="0">
                <a:solidFill>
                  <a:schemeClr val="bg1"/>
                </a:solidFill>
              </a:rPr>
              <a:t>Immigrant Assimilation</a:t>
            </a:r>
          </a:p>
        </p:txBody>
      </p:sp>
      <p:sp>
        <p:nvSpPr>
          <p:cNvPr id="46" name="TextBox 45">
            <a:extLst>
              <a:ext uri="{FF2B5EF4-FFF2-40B4-BE49-F238E27FC236}">
                <a16:creationId xmlns:a16="http://schemas.microsoft.com/office/drawing/2014/main" id="{D8A25B0A-0E43-411A-8B75-90D929FE3B8B}"/>
              </a:ext>
            </a:extLst>
          </p:cNvPr>
          <p:cNvSpPr txBox="1"/>
          <p:nvPr/>
        </p:nvSpPr>
        <p:spPr>
          <a:xfrm>
            <a:off x="7765174" y="4587848"/>
            <a:ext cx="1888217" cy="307777"/>
          </a:xfrm>
          <a:prstGeom prst="rect">
            <a:avLst/>
          </a:prstGeom>
          <a:noFill/>
        </p:spPr>
        <p:txBody>
          <a:bodyPr wrap="square" rtlCol="0" anchor="ctr">
            <a:spAutoFit/>
          </a:bodyPr>
          <a:lstStyle/>
          <a:p>
            <a:pPr algn="ctr"/>
            <a:r>
              <a:rPr lang="en-US" sz="1400" dirty="0">
                <a:solidFill>
                  <a:schemeClr val="bg1"/>
                </a:solidFill>
              </a:rPr>
              <a:t>Racial Integration</a:t>
            </a:r>
          </a:p>
        </p:txBody>
      </p:sp>
      <p:sp>
        <p:nvSpPr>
          <p:cNvPr id="47" name="TextBox 46">
            <a:extLst>
              <a:ext uri="{FF2B5EF4-FFF2-40B4-BE49-F238E27FC236}">
                <a16:creationId xmlns:a16="http://schemas.microsoft.com/office/drawing/2014/main" id="{7B4D782E-7200-413E-9AC6-998417B6CC68}"/>
              </a:ext>
            </a:extLst>
          </p:cNvPr>
          <p:cNvSpPr txBox="1"/>
          <p:nvPr/>
        </p:nvSpPr>
        <p:spPr>
          <a:xfrm>
            <a:off x="5822871" y="4300524"/>
            <a:ext cx="1888217" cy="307777"/>
          </a:xfrm>
          <a:prstGeom prst="rect">
            <a:avLst/>
          </a:prstGeom>
          <a:noFill/>
        </p:spPr>
        <p:txBody>
          <a:bodyPr wrap="square" rtlCol="0" anchor="ctr">
            <a:spAutoFit/>
          </a:bodyPr>
          <a:lstStyle/>
          <a:p>
            <a:pPr algn="ctr"/>
            <a:r>
              <a:rPr lang="en-US" sz="1400" dirty="0">
                <a:solidFill>
                  <a:schemeClr val="bg1"/>
                </a:solidFill>
              </a:rPr>
              <a:t>Economic Freedom</a:t>
            </a:r>
          </a:p>
        </p:txBody>
      </p:sp>
      <p:sp>
        <p:nvSpPr>
          <p:cNvPr id="48" name="TextBox 47">
            <a:extLst>
              <a:ext uri="{FF2B5EF4-FFF2-40B4-BE49-F238E27FC236}">
                <a16:creationId xmlns:a16="http://schemas.microsoft.com/office/drawing/2014/main" id="{7E9DB0D1-7F68-49D0-A0FE-C7DB51581F5A}"/>
              </a:ext>
            </a:extLst>
          </p:cNvPr>
          <p:cNvSpPr txBox="1"/>
          <p:nvPr/>
        </p:nvSpPr>
        <p:spPr>
          <a:xfrm>
            <a:off x="1385303" y="3688965"/>
            <a:ext cx="2591931" cy="307777"/>
          </a:xfrm>
          <a:prstGeom prst="rect">
            <a:avLst/>
          </a:prstGeom>
          <a:noFill/>
        </p:spPr>
        <p:txBody>
          <a:bodyPr wrap="square" rtlCol="0" anchor="ctr">
            <a:spAutoFit/>
          </a:bodyPr>
          <a:lstStyle/>
          <a:p>
            <a:pPr algn="ctr"/>
            <a:r>
              <a:rPr lang="en-US" sz="1400" dirty="0">
                <a:solidFill>
                  <a:schemeClr val="bg1"/>
                </a:solidFill>
              </a:rPr>
              <a:t>Limited Government </a:t>
            </a:r>
          </a:p>
        </p:txBody>
      </p:sp>
      <p:sp>
        <p:nvSpPr>
          <p:cNvPr id="49" name="TextBox 48">
            <a:extLst>
              <a:ext uri="{FF2B5EF4-FFF2-40B4-BE49-F238E27FC236}">
                <a16:creationId xmlns:a16="http://schemas.microsoft.com/office/drawing/2014/main" id="{5DE3D08D-0FC9-405D-9073-49ABFC483844}"/>
              </a:ext>
            </a:extLst>
          </p:cNvPr>
          <p:cNvSpPr txBox="1"/>
          <p:nvPr/>
        </p:nvSpPr>
        <p:spPr>
          <a:xfrm>
            <a:off x="5465814" y="3841422"/>
            <a:ext cx="1190368" cy="523220"/>
          </a:xfrm>
          <a:prstGeom prst="rect">
            <a:avLst/>
          </a:prstGeom>
          <a:noFill/>
        </p:spPr>
        <p:txBody>
          <a:bodyPr wrap="square" rtlCol="0" anchor="ctr">
            <a:spAutoFit/>
          </a:bodyPr>
          <a:lstStyle/>
          <a:p>
            <a:pPr algn="ctr"/>
            <a:r>
              <a:rPr lang="en-US" sz="1400" dirty="0">
                <a:solidFill>
                  <a:schemeClr val="bg1"/>
                </a:solidFill>
              </a:rPr>
              <a:t>Federalism States Rights </a:t>
            </a:r>
          </a:p>
        </p:txBody>
      </p:sp>
      <p:sp>
        <p:nvSpPr>
          <p:cNvPr id="50" name="TextBox 49">
            <a:extLst>
              <a:ext uri="{FF2B5EF4-FFF2-40B4-BE49-F238E27FC236}">
                <a16:creationId xmlns:a16="http://schemas.microsoft.com/office/drawing/2014/main" id="{E181FA10-9A5A-4A5B-9897-9E7F42468CEC}"/>
              </a:ext>
            </a:extLst>
          </p:cNvPr>
          <p:cNvSpPr txBox="1"/>
          <p:nvPr/>
        </p:nvSpPr>
        <p:spPr>
          <a:xfrm>
            <a:off x="47498" y="579587"/>
            <a:ext cx="4157737" cy="830997"/>
          </a:xfrm>
          <a:prstGeom prst="rect">
            <a:avLst/>
          </a:prstGeom>
          <a:noFill/>
          <a:ln>
            <a:solidFill>
              <a:srgbClr val="0070C0"/>
            </a:solidFill>
          </a:ln>
        </p:spPr>
        <p:txBody>
          <a:bodyPr wrap="square" rtlCol="0" anchor="ctr">
            <a:spAutoFit/>
          </a:bodyPr>
          <a:lstStyle/>
          <a:p>
            <a:pPr algn="ctr"/>
            <a:r>
              <a:rPr lang="en-US" sz="2400" b="1" u="sng" dirty="0"/>
              <a:t>Open Break</a:t>
            </a:r>
            <a:r>
              <a:rPr lang="en-US" sz="2400" b="1" dirty="0"/>
              <a:t>  </a:t>
            </a:r>
          </a:p>
          <a:p>
            <a:pPr algn="ctr"/>
            <a:r>
              <a:rPr lang="en-US" sz="2400" b="1" dirty="0"/>
              <a:t>The Courts don’t fear sanction</a:t>
            </a:r>
          </a:p>
        </p:txBody>
      </p:sp>
      <p:sp>
        <p:nvSpPr>
          <p:cNvPr id="51" name="TextBox 50">
            <a:extLst>
              <a:ext uri="{FF2B5EF4-FFF2-40B4-BE49-F238E27FC236}">
                <a16:creationId xmlns:a16="http://schemas.microsoft.com/office/drawing/2014/main" id="{5B5F1352-19EE-41F2-87C1-F0A2737162E7}"/>
              </a:ext>
            </a:extLst>
          </p:cNvPr>
          <p:cNvSpPr txBox="1"/>
          <p:nvPr/>
        </p:nvSpPr>
        <p:spPr>
          <a:xfrm>
            <a:off x="748822" y="6066164"/>
            <a:ext cx="10694355" cy="830997"/>
          </a:xfrm>
          <a:prstGeom prst="rect">
            <a:avLst/>
          </a:prstGeom>
          <a:noFill/>
        </p:spPr>
        <p:txBody>
          <a:bodyPr wrap="square" rtlCol="0">
            <a:spAutoFit/>
          </a:bodyPr>
          <a:lstStyle/>
          <a:p>
            <a:pPr algn="ctr"/>
            <a:r>
              <a:rPr lang="en-US" sz="2400" b="1" i="1" dirty="0"/>
              <a:t>It will get worse before it gets better – even if we win</a:t>
            </a:r>
          </a:p>
          <a:p>
            <a:pPr algn="ctr"/>
            <a:r>
              <a:rPr lang="en-US" sz="2400" b="1" i="1" dirty="0"/>
              <a:t>The Left are Bolsheviks</a:t>
            </a:r>
          </a:p>
        </p:txBody>
      </p:sp>
      <p:sp>
        <p:nvSpPr>
          <p:cNvPr id="8" name="TextBox 7">
            <a:extLst>
              <a:ext uri="{FF2B5EF4-FFF2-40B4-BE49-F238E27FC236}">
                <a16:creationId xmlns:a16="http://schemas.microsoft.com/office/drawing/2014/main" id="{1963D00A-B539-B74A-CAE0-92D92AB8BC62}"/>
              </a:ext>
            </a:extLst>
          </p:cNvPr>
          <p:cNvSpPr txBox="1"/>
          <p:nvPr/>
        </p:nvSpPr>
        <p:spPr>
          <a:xfrm>
            <a:off x="10638734" y="2290494"/>
            <a:ext cx="828681" cy="338554"/>
          </a:xfrm>
          <a:prstGeom prst="rect">
            <a:avLst/>
          </a:prstGeom>
          <a:noFill/>
        </p:spPr>
        <p:txBody>
          <a:bodyPr wrap="square" rtlCol="0">
            <a:spAutoFit/>
          </a:bodyPr>
          <a:lstStyle/>
          <a:p>
            <a:pPr algn="ctr"/>
            <a:r>
              <a:rPr lang="en-US" sz="1600" dirty="0">
                <a:solidFill>
                  <a:schemeClr val="bg1"/>
                </a:solidFill>
              </a:rPr>
              <a:t>Islam</a:t>
            </a:r>
          </a:p>
        </p:txBody>
      </p:sp>
    </p:spTree>
    <p:extLst>
      <p:ext uri="{BB962C8B-B14F-4D97-AF65-F5344CB8AC3E}">
        <p14:creationId xmlns:p14="http://schemas.microsoft.com/office/powerpoint/2010/main" val="24427160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17216-E4B3-4C24-B2D9-1D100DBDA5C3}"/>
              </a:ext>
            </a:extLst>
          </p:cNvPr>
          <p:cNvSpPr>
            <a:spLocks noGrp="1"/>
          </p:cNvSpPr>
          <p:nvPr>
            <p:ph type="ctrTitle"/>
          </p:nvPr>
        </p:nvSpPr>
        <p:spPr/>
        <p:txBody>
          <a:bodyPr/>
          <a:lstStyle/>
          <a:p>
            <a:r>
              <a:rPr lang="en-US" dirty="0"/>
              <a:t>No End in Sight </a:t>
            </a:r>
          </a:p>
        </p:txBody>
      </p:sp>
      <p:sp>
        <p:nvSpPr>
          <p:cNvPr id="3" name="Subtitle 2">
            <a:extLst>
              <a:ext uri="{FF2B5EF4-FFF2-40B4-BE49-F238E27FC236}">
                <a16:creationId xmlns:a16="http://schemas.microsoft.com/office/drawing/2014/main" id="{1065AF91-15A7-41EC-99FD-1D449C2F93AD}"/>
              </a:ext>
            </a:extLst>
          </p:cNvPr>
          <p:cNvSpPr>
            <a:spLocks noGrp="1"/>
          </p:cNvSpPr>
          <p:nvPr>
            <p:ph type="subTitle" idx="1"/>
          </p:nvPr>
        </p:nvSpPr>
        <p:spPr>
          <a:xfrm>
            <a:off x="1524000" y="914401"/>
            <a:ext cx="9144000" cy="493149"/>
          </a:xfrm>
        </p:spPr>
        <p:txBody>
          <a:bodyPr/>
          <a:lstStyle/>
          <a:p>
            <a:r>
              <a:rPr lang="en-US" i="1" dirty="0"/>
              <a:t>There Is No Middle Ground</a:t>
            </a:r>
          </a:p>
        </p:txBody>
      </p:sp>
      <p:sp>
        <p:nvSpPr>
          <p:cNvPr id="4" name="TextBox 3">
            <a:extLst>
              <a:ext uri="{FF2B5EF4-FFF2-40B4-BE49-F238E27FC236}">
                <a16:creationId xmlns:a16="http://schemas.microsoft.com/office/drawing/2014/main" id="{51953DA6-8D48-41D7-90A3-1D57D64F8D61}"/>
              </a:ext>
            </a:extLst>
          </p:cNvPr>
          <p:cNvSpPr txBox="1"/>
          <p:nvPr/>
        </p:nvSpPr>
        <p:spPr>
          <a:xfrm>
            <a:off x="2728732" y="1350509"/>
            <a:ext cx="7720383" cy="523220"/>
          </a:xfrm>
          <a:prstGeom prst="rect">
            <a:avLst/>
          </a:prstGeom>
          <a:noFill/>
        </p:spPr>
        <p:txBody>
          <a:bodyPr wrap="none" rtlCol="0">
            <a:spAutoFit/>
          </a:bodyPr>
          <a:lstStyle/>
          <a:p>
            <a:r>
              <a:rPr lang="en-US" sz="2800" b="1" dirty="0"/>
              <a:t>1962:  Supreme Court bans prayer in public school</a:t>
            </a:r>
            <a:r>
              <a:rPr lang="en-US" sz="2400" b="1" dirty="0"/>
              <a:t>.</a:t>
            </a:r>
          </a:p>
        </p:txBody>
      </p:sp>
      <p:sp>
        <p:nvSpPr>
          <p:cNvPr id="5" name="Arrow: Right 4">
            <a:extLst>
              <a:ext uri="{FF2B5EF4-FFF2-40B4-BE49-F238E27FC236}">
                <a16:creationId xmlns:a16="http://schemas.microsoft.com/office/drawing/2014/main" id="{C5970F7F-CD0D-4A35-B9E9-BF2B79146C48}"/>
              </a:ext>
            </a:extLst>
          </p:cNvPr>
          <p:cNvSpPr/>
          <p:nvPr/>
        </p:nvSpPr>
        <p:spPr>
          <a:xfrm rot="21130865">
            <a:off x="1387524" y="1982880"/>
            <a:ext cx="10272876" cy="15762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C797746A-838E-40D9-97C7-D073014C617E}"/>
              </a:ext>
            </a:extLst>
          </p:cNvPr>
          <p:cNvSpPr/>
          <p:nvPr/>
        </p:nvSpPr>
        <p:spPr>
          <a:xfrm rot="504307">
            <a:off x="1258393" y="3442653"/>
            <a:ext cx="10402133" cy="157629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9521300-677D-4BBF-B741-4401EDEE4CED}"/>
              </a:ext>
            </a:extLst>
          </p:cNvPr>
          <p:cNvSpPr txBox="1"/>
          <p:nvPr/>
        </p:nvSpPr>
        <p:spPr>
          <a:xfrm>
            <a:off x="11089" y="2967335"/>
            <a:ext cx="1316966" cy="923330"/>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rPr>
              <a:t>Vietnam War</a:t>
            </a:r>
          </a:p>
          <a:p>
            <a:pPr algn="ctr"/>
            <a:r>
              <a:rPr lang="en-US" b="1" dirty="0">
                <a:effectLst>
                  <a:outerShdw blurRad="38100" dist="38100" dir="2700000" algn="tl">
                    <a:srgbClr val="000000">
                      <a:alpha val="43137"/>
                    </a:srgbClr>
                  </a:outerShdw>
                </a:effectLst>
              </a:rPr>
              <a:t>1964-1975</a:t>
            </a:r>
          </a:p>
        </p:txBody>
      </p:sp>
      <p:sp>
        <p:nvSpPr>
          <p:cNvPr id="8" name="TextBox 7">
            <a:extLst>
              <a:ext uri="{FF2B5EF4-FFF2-40B4-BE49-F238E27FC236}">
                <a16:creationId xmlns:a16="http://schemas.microsoft.com/office/drawing/2014/main" id="{FC5DD2A3-707E-4A6F-9FA6-6C31B839D6C9}"/>
              </a:ext>
            </a:extLst>
          </p:cNvPr>
          <p:cNvSpPr txBox="1"/>
          <p:nvPr/>
        </p:nvSpPr>
        <p:spPr>
          <a:xfrm>
            <a:off x="748731" y="1954994"/>
            <a:ext cx="3381556" cy="646331"/>
          </a:xfrm>
          <a:prstGeom prst="rect">
            <a:avLst/>
          </a:prstGeom>
          <a:noFill/>
        </p:spPr>
        <p:txBody>
          <a:bodyPr wrap="square" rtlCol="0">
            <a:spAutoFit/>
          </a:bodyPr>
          <a:lstStyle/>
          <a:p>
            <a:pPr algn="ctr"/>
            <a:r>
              <a:rPr lang="en-US" b="1" u="sng" dirty="0"/>
              <a:t>Puritan Liberal Trinity</a:t>
            </a:r>
          </a:p>
          <a:p>
            <a:pPr algn="ctr"/>
            <a:r>
              <a:rPr lang="en-US" b="1" dirty="0"/>
              <a:t>Race, Class (Privilege), Gender(s)</a:t>
            </a:r>
          </a:p>
        </p:txBody>
      </p:sp>
      <p:sp>
        <p:nvSpPr>
          <p:cNvPr id="9" name="TextBox 8">
            <a:extLst>
              <a:ext uri="{FF2B5EF4-FFF2-40B4-BE49-F238E27FC236}">
                <a16:creationId xmlns:a16="http://schemas.microsoft.com/office/drawing/2014/main" id="{D4FACEE6-E6D1-4286-8777-F7F67B56BE14}"/>
              </a:ext>
            </a:extLst>
          </p:cNvPr>
          <p:cNvSpPr txBox="1"/>
          <p:nvPr/>
        </p:nvSpPr>
        <p:spPr>
          <a:xfrm>
            <a:off x="-3287" y="4569863"/>
            <a:ext cx="6593868" cy="1477328"/>
          </a:xfrm>
          <a:prstGeom prst="rect">
            <a:avLst/>
          </a:prstGeom>
          <a:noFill/>
        </p:spPr>
        <p:txBody>
          <a:bodyPr wrap="square" rtlCol="0">
            <a:spAutoFit/>
          </a:bodyPr>
          <a:lstStyle/>
          <a:p>
            <a:pPr algn="ctr"/>
            <a:r>
              <a:rPr lang="en-US" b="1" u="sng" dirty="0"/>
              <a:t>Left’s Political, Media, Arts and Entertainment Narrative </a:t>
            </a:r>
          </a:p>
          <a:p>
            <a:pPr marL="285750" indent="-285750" algn="ctr">
              <a:buFont typeface="Arial" panose="020B0604020202020204" pitchFamily="34" charset="0"/>
              <a:buChar char="•"/>
            </a:pPr>
            <a:r>
              <a:rPr lang="en-US" b="1" dirty="0"/>
              <a:t>Hijacked the moral superiority of the Civil Rights Movement      for Women, Homosexuals, Hispanics, Illegal Aliens, Muslims, etc. </a:t>
            </a:r>
          </a:p>
          <a:p>
            <a:pPr marL="285750" indent="-285750" algn="ctr">
              <a:buFont typeface="Arial" panose="020B0604020202020204" pitchFamily="34" charset="0"/>
              <a:buChar char="•"/>
            </a:pPr>
            <a:r>
              <a:rPr lang="en-US" b="1" dirty="0"/>
              <a:t>Conflate States Rights with Segregation </a:t>
            </a:r>
          </a:p>
          <a:p>
            <a:pPr marL="285750" indent="-285750" algn="ctr">
              <a:buFont typeface="Arial" panose="020B0604020202020204" pitchFamily="34" charset="0"/>
              <a:buChar char="•"/>
            </a:pPr>
            <a:r>
              <a:rPr lang="en-US" b="1" dirty="0"/>
              <a:t>Identity Politics creates permanent hierarchy of victims  </a:t>
            </a:r>
          </a:p>
        </p:txBody>
      </p:sp>
      <p:sp>
        <p:nvSpPr>
          <p:cNvPr id="10" name="TextBox 9">
            <a:extLst>
              <a:ext uri="{FF2B5EF4-FFF2-40B4-BE49-F238E27FC236}">
                <a16:creationId xmlns:a16="http://schemas.microsoft.com/office/drawing/2014/main" id="{52906767-3C5A-40F8-9E36-BDD9E6AE1094}"/>
              </a:ext>
            </a:extLst>
          </p:cNvPr>
          <p:cNvSpPr txBox="1"/>
          <p:nvPr/>
        </p:nvSpPr>
        <p:spPr>
          <a:xfrm>
            <a:off x="10668000" y="1751363"/>
            <a:ext cx="699418" cy="738664"/>
          </a:xfrm>
          <a:prstGeom prst="rect">
            <a:avLst/>
          </a:prstGeom>
          <a:noFill/>
        </p:spPr>
        <p:txBody>
          <a:bodyPr wrap="square" rtlCol="0" anchor="ctr">
            <a:spAutoFit/>
          </a:bodyPr>
          <a:lstStyle/>
          <a:p>
            <a:pPr algn="ctr"/>
            <a:r>
              <a:rPr lang="en-US" sz="1400" dirty="0">
                <a:solidFill>
                  <a:schemeClr val="bg1"/>
                </a:solidFill>
              </a:rPr>
              <a:t>Critical Race Theory</a:t>
            </a:r>
          </a:p>
        </p:txBody>
      </p:sp>
      <p:sp>
        <p:nvSpPr>
          <p:cNvPr id="11" name="TextBox 10">
            <a:extLst>
              <a:ext uri="{FF2B5EF4-FFF2-40B4-BE49-F238E27FC236}">
                <a16:creationId xmlns:a16="http://schemas.microsoft.com/office/drawing/2014/main" id="{E306B77A-0C25-4883-8C2B-BE358FD7B8AA}"/>
              </a:ext>
            </a:extLst>
          </p:cNvPr>
          <p:cNvSpPr txBox="1"/>
          <p:nvPr/>
        </p:nvSpPr>
        <p:spPr>
          <a:xfrm>
            <a:off x="9729975" y="1902690"/>
            <a:ext cx="1190367" cy="738664"/>
          </a:xfrm>
          <a:prstGeom prst="rect">
            <a:avLst/>
          </a:prstGeom>
          <a:noFill/>
        </p:spPr>
        <p:txBody>
          <a:bodyPr wrap="square" rtlCol="0" anchor="ctr">
            <a:spAutoFit/>
          </a:bodyPr>
          <a:lstStyle/>
          <a:p>
            <a:pPr algn="ctr"/>
            <a:r>
              <a:rPr lang="en-US" sz="1400" dirty="0">
                <a:solidFill>
                  <a:schemeClr val="bg1"/>
                </a:solidFill>
              </a:rPr>
              <a:t>Partial and Post-Birth Abortion</a:t>
            </a:r>
          </a:p>
        </p:txBody>
      </p:sp>
      <p:sp>
        <p:nvSpPr>
          <p:cNvPr id="12" name="TextBox 11">
            <a:extLst>
              <a:ext uri="{FF2B5EF4-FFF2-40B4-BE49-F238E27FC236}">
                <a16:creationId xmlns:a16="http://schemas.microsoft.com/office/drawing/2014/main" id="{9452811C-9230-4BAE-9290-0EC25E377B31}"/>
              </a:ext>
            </a:extLst>
          </p:cNvPr>
          <p:cNvSpPr txBox="1"/>
          <p:nvPr/>
        </p:nvSpPr>
        <p:spPr>
          <a:xfrm>
            <a:off x="8894472" y="1956988"/>
            <a:ext cx="1190367" cy="738664"/>
          </a:xfrm>
          <a:prstGeom prst="rect">
            <a:avLst/>
          </a:prstGeom>
          <a:noFill/>
        </p:spPr>
        <p:txBody>
          <a:bodyPr wrap="square" rtlCol="0" anchor="ctr">
            <a:spAutoFit/>
          </a:bodyPr>
          <a:lstStyle/>
          <a:p>
            <a:pPr algn="ctr"/>
            <a:r>
              <a:rPr lang="en-US" sz="1400" dirty="0">
                <a:solidFill>
                  <a:schemeClr val="bg1"/>
                </a:solidFill>
              </a:rPr>
              <a:t>Sustained and Smart Growth</a:t>
            </a:r>
          </a:p>
        </p:txBody>
      </p:sp>
      <p:sp>
        <p:nvSpPr>
          <p:cNvPr id="13" name="TextBox 12">
            <a:extLst>
              <a:ext uri="{FF2B5EF4-FFF2-40B4-BE49-F238E27FC236}">
                <a16:creationId xmlns:a16="http://schemas.microsoft.com/office/drawing/2014/main" id="{5F33874D-1908-4917-BDC6-D71AE13450C7}"/>
              </a:ext>
            </a:extLst>
          </p:cNvPr>
          <p:cNvSpPr txBox="1"/>
          <p:nvPr/>
        </p:nvSpPr>
        <p:spPr>
          <a:xfrm>
            <a:off x="7581605" y="2654299"/>
            <a:ext cx="1190367" cy="307777"/>
          </a:xfrm>
          <a:prstGeom prst="rect">
            <a:avLst/>
          </a:prstGeom>
          <a:noFill/>
        </p:spPr>
        <p:txBody>
          <a:bodyPr wrap="square" rtlCol="0" anchor="ctr">
            <a:spAutoFit/>
          </a:bodyPr>
          <a:lstStyle/>
          <a:p>
            <a:pPr algn="ctr"/>
            <a:r>
              <a:rPr lang="en-US" sz="1400" dirty="0">
                <a:solidFill>
                  <a:schemeClr val="bg1"/>
                </a:solidFill>
              </a:rPr>
              <a:t>Transgender</a:t>
            </a:r>
          </a:p>
        </p:txBody>
      </p:sp>
      <p:sp>
        <p:nvSpPr>
          <p:cNvPr id="14" name="TextBox 13">
            <a:extLst>
              <a:ext uri="{FF2B5EF4-FFF2-40B4-BE49-F238E27FC236}">
                <a16:creationId xmlns:a16="http://schemas.microsoft.com/office/drawing/2014/main" id="{68843D60-487B-4FC6-9A77-8483F2FE5889}"/>
              </a:ext>
            </a:extLst>
          </p:cNvPr>
          <p:cNvSpPr txBox="1"/>
          <p:nvPr/>
        </p:nvSpPr>
        <p:spPr>
          <a:xfrm>
            <a:off x="7501313" y="2229505"/>
            <a:ext cx="1190367" cy="307777"/>
          </a:xfrm>
          <a:prstGeom prst="rect">
            <a:avLst/>
          </a:prstGeom>
          <a:noFill/>
        </p:spPr>
        <p:txBody>
          <a:bodyPr wrap="square" rtlCol="0" anchor="ctr">
            <a:spAutoFit/>
          </a:bodyPr>
          <a:lstStyle/>
          <a:p>
            <a:pPr algn="ctr"/>
            <a:r>
              <a:rPr lang="en-US" sz="1400" dirty="0">
                <a:solidFill>
                  <a:schemeClr val="bg1"/>
                </a:solidFill>
              </a:rPr>
              <a:t>Globalism</a:t>
            </a:r>
          </a:p>
        </p:txBody>
      </p:sp>
      <p:sp>
        <p:nvSpPr>
          <p:cNvPr id="15" name="TextBox 14">
            <a:extLst>
              <a:ext uri="{FF2B5EF4-FFF2-40B4-BE49-F238E27FC236}">
                <a16:creationId xmlns:a16="http://schemas.microsoft.com/office/drawing/2014/main" id="{163FE89F-BA0E-4037-A6B7-73B592A968F0}"/>
              </a:ext>
            </a:extLst>
          </p:cNvPr>
          <p:cNvSpPr txBox="1"/>
          <p:nvPr/>
        </p:nvSpPr>
        <p:spPr>
          <a:xfrm>
            <a:off x="7030507" y="2228671"/>
            <a:ext cx="825670" cy="738664"/>
          </a:xfrm>
          <a:prstGeom prst="rect">
            <a:avLst/>
          </a:prstGeom>
          <a:noFill/>
        </p:spPr>
        <p:txBody>
          <a:bodyPr wrap="square" rtlCol="0" anchor="ctr">
            <a:spAutoFit/>
          </a:bodyPr>
          <a:lstStyle/>
          <a:p>
            <a:pPr algn="ctr"/>
            <a:r>
              <a:rPr lang="en-US" sz="1400" dirty="0">
                <a:solidFill>
                  <a:schemeClr val="bg1"/>
                </a:solidFill>
              </a:rPr>
              <a:t>Citizen of the World</a:t>
            </a:r>
          </a:p>
        </p:txBody>
      </p:sp>
      <p:sp>
        <p:nvSpPr>
          <p:cNvPr id="16" name="TextBox 15">
            <a:extLst>
              <a:ext uri="{FF2B5EF4-FFF2-40B4-BE49-F238E27FC236}">
                <a16:creationId xmlns:a16="http://schemas.microsoft.com/office/drawing/2014/main" id="{95C5D832-F5D6-47DB-AC6D-3E9F39EE5C01}"/>
              </a:ext>
            </a:extLst>
          </p:cNvPr>
          <p:cNvSpPr txBox="1"/>
          <p:nvPr/>
        </p:nvSpPr>
        <p:spPr>
          <a:xfrm>
            <a:off x="6005487" y="2372091"/>
            <a:ext cx="1190367" cy="307777"/>
          </a:xfrm>
          <a:prstGeom prst="rect">
            <a:avLst/>
          </a:prstGeom>
          <a:noFill/>
        </p:spPr>
        <p:txBody>
          <a:bodyPr wrap="square" rtlCol="0" anchor="ctr">
            <a:spAutoFit/>
          </a:bodyPr>
          <a:lstStyle/>
          <a:p>
            <a:pPr algn="ctr"/>
            <a:r>
              <a:rPr lang="en-US" sz="1400" dirty="0">
                <a:solidFill>
                  <a:schemeClr val="bg1"/>
                </a:solidFill>
              </a:rPr>
              <a:t>Open Borders</a:t>
            </a:r>
          </a:p>
        </p:txBody>
      </p:sp>
      <p:sp>
        <p:nvSpPr>
          <p:cNvPr id="17" name="TextBox 16">
            <a:extLst>
              <a:ext uri="{FF2B5EF4-FFF2-40B4-BE49-F238E27FC236}">
                <a16:creationId xmlns:a16="http://schemas.microsoft.com/office/drawing/2014/main" id="{38E7E730-9AAC-4B6B-BF86-7110B9393540}"/>
              </a:ext>
            </a:extLst>
          </p:cNvPr>
          <p:cNvSpPr txBox="1"/>
          <p:nvPr/>
        </p:nvSpPr>
        <p:spPr>
          <a:xfrm>
            <a:off x="5156968" y="2444115"/>
            <a:ext cx="1190367" cy="523220"/>
          </a:xfrm>
          <a:prstGeom prst="rect">
            <a:avLst/>
          </a:prstGeom>
          <a:noFill/>
        </p:spPr>
        <p:txBody>
          <a:bodyPr wrap="square" rtlCol="0" anchor="ctr">
            <a:spAutoFit/>
          </a:bodyPr>
          <a:lstStyle/>
          <a:p>
            <a:pPr algn="ctr"/>
            <a:r>
              <a:rPr lang="en-US" sz="1400" dirty="0">
                <a:solidFill>
                  <a:schemeClr val="bg1"/>
                </a:solidFill>
              </a:rPr>
              <a:t>Cancel Culture </a:t>
            </a:r>
          </a:p>
        </p:txBody>
      </p:sp>
      <p:sp>
        <p:nvSpPr>
          <p:cNvPr id="18" name="TextBox 17">
            <a:extLst>
              <a:ext uri="{FF2B5EF4-FFF2-40B4-BE49-F238E27FC236}">
                <a16:creationId xmlns:a16="http://schemas.microsoft.com/office/drawing/2014/main" id="{42444B48-FE0B-4382-B8F3-1DCB75B8F12E}"/>
              </a:ext>
            </a:extLst>
          </p:cNvPr>
          <p:cNvSpPr txBox="1"/>
          <p:nvPr/>
        </p:nvSpPr>
        <p:spPr>
          <a:xfrm>
            <a:off x="6067463" y="2612527"/>
            <a:ext cx="1190367" cy="523220"/>
          </a:xfrm>
          <a:prstGeom prst="rect">
            <a:avLst/>
          </a:prstGeom>
          <a:noFill/>
        </p:spPr>
        <p:txBody>
          <a:bodyPr wrap="square" rtlCol="0" anchor="ctr">
            <a:spAutoFit/>
          </a:bodyPr>
          <a:lstStyle/>
          <a:p>
            <a:pPr algn="ctr"/>
            <a:r>
              <a:rPr lang="en-US" sz="1400" dirty="0">
                <a:solidFill>
                  <a:schemeClr val="bg1"/>
                </a:solidFill>
              </a:rPr>
              <a:t>Monument Destruction</a:t>
            </a:r>
          </a:p>
        </p:txBody>
      </p:sp>
      <p:sp>
        <p:nvSpPr>
          <p:cNvPr id="19" name="TextBox 18">
            <a:extLst>
              <a:ext uri="{FF2B5EF4-FFF2-40B4-BE49-F238E27FC236}">
                <a16:creationId xmlns:a16="http://schemas.microsoft.com/office/drawing/2014/main" id="{F64A0900-DA15-4248-AE76-DB05373DC828}"/>
              </a:ext>
            </a:extLst>
          </p:cNvPr>
          <p:cNvSpPr txBox="1"/>
          <p:nvPr/>
        </p:nvSpPr>
        <p:spPr>
          <a:xfrm>
            <a:off x="4407160" y="2576849"/>
            <a:ext cx="1190367" cy="307777"/>
          </a:xfrm>
          <a:prstGeom prst="rect">
            <a:avLst/>
          </a:prstGeom>
          <a:noFill/>
        </p:spPr>
        <p:txBody>
          <a:bodyPr wrap="square" rtlCol="0" anchor="ctr">
            <a:spAutoFit/>
          </a:bodyPr>
          <a:lstStyle/>
          <a:p>
            <a:pPr algn="ctr"/>
            <a:r>
              <a:rPr lang="en-US" sz="1400" dirty="0">
                <a:solidFill>
                  <a:schemeClr val="bg1"/>
                </a:solidFill>
              </a:rPr>
              <a:t>Anti-Racism</a:t>
            </a:r>
          </a:p>
        </p:txBody>
      </p:sp>
      <p:sp>
        <p:nvSpPr>
          <p:cNvPr id="20" name="TextBox 19">
            <a:extLst>
              <a:ext uri="{FF2B5EF4-FFF2-40B4-BE49-F238E27FC236}">
                <a16:creationId xmlns:a16="http://schemas.microsoft.com/office/drawing/2014/main" id="{542F2901-BEF5-4506-A67E-25F78D6F1170}"/>
              </a:ext>
            </a:extLst>
          </p:cNvPr>
          <p:cNvSpPr txBox="1"/>
          <p:nvPr/>
        </p:nvSpPr>
        <p:spPr>
          <a:xfrm>
            <a:off x="5034763" y="2917887"/>
            <a:ext cx="942784" cy="307777"/>
          </a:xfrm>
          <a:prstGeom prst="rect">
            <a:avLst/>
          </a:prstGeom>
          <a:noFill/>
        </p:spPr>
        <p:txBody>
          <a:bodyPr wrap="square" rtlCol="0" anchor="ctr">
            <a:spAutoFit/>
          </a:bodyPr>
          <a:lstStyle/>
          <a:p>
            <a:pPr algn="ctr"/>
            <a:r>
              <a:rPr lang="en-US" sz="1400" dirty="0">
                <a:solidFill>
                  <a:schemeClr val="bg1"/>
                </a:solidFill>
              </a:rPr>
              <a:t>Equity</a:t>
            </a:r>
          </a:p>
        </p:txBody>
      </p:sp>
      <p:sp>
        <p:nvSpPr>
          <p:cNvPr id="21" name="TextBox 20">
            <a:extLst>
              <a:ext uri="{FF2B5EF4-FFF2-40B4-BE49-F238E27FC236}">
                <a16:creationId xmlns:a16="http://schemas.microsoft.com/office/drawing/2014/main" id="{84C93E20-AD4A-4A7D-813A-4B15AD525B75}"/>
              </a:ext>
            </a:extLst>
          </p:cNvPr>
          <p:cNvSpPr txBox="1"/>
          <p:nvPr/>
        </p:nvSpPr>
        <p:spPr>
          <a:xfrm>
            <a:off x="3470387" y="2716692"/>
            <a:ext cx="855035" cy="738664"/>
          </a:xfrm>
          <a:prstGeom prst="rect">
            <a:avLst/>
          </a:prstGeom>
          <a:noFill/>
        </p:spPr>
        <p:txBody>
          <a:bodyPr wrap="square" rtlCol="0" anchor="ctr">
            <a:spAutoFit/>
          </a:bodyPr>
          <a:lstStyle/>
          <a:p>
            <a:pPr algn="ctr"/>
            <a:r>
              <a:rPr lang="en-US" sz="1400" dirty="0">
                <a:solidFill>
                  <a:schemeClr val="bg1"/>
                </a:solidFill>
              </a:rPr>
              <a:t>Green New Deal</a:t>
            </a:r>
          </a:p>
        </p:txBody>
      </p:sp>
      <p:sp>
        <p:nvSpPr>
          <p:cNvPr id="22" name="TextBox 21">
            <a:extLst>
              <a:ext uri="{FF2B5EF4-FFF2-40B4-BE49-F238E27FC236}">
                <a16:creationId xmlns:a16="http://schemas.microsoft.com/office/drawing/2014/main" id="{E619FD1E-3CA6-425A-ADD9-7D62D761DD8F}"/>
              </a:ext>
            </a:extLst>
          </p:cNvPr>
          <p:cNvSpPr txBox="1"/>
          <p:nvPr/>
        </p:nvSpPr>
        <p:spPr>
          <a:xfrm>
            <a:off x="2459548" y="2848106"/>
            <a:ext cx="1257299" cy="523220"/>
          </a:xfrm>
          <a:prstGeom prst="rect">
            <a:avLst/>
          </a:prstGeom>
          <a:noFill/>
        </p:spPr>
        <p:txBody>
          <a:bodyPr wrap="square" rtlCol="0" anchor="ctr">
            <a:spAutoFit/>
          </a:bodyPr>
          <a:lstStyle/>
          <a:p>
            <a:pPr algn="ctr"/>
            <a:r>
              <a:rPr lang="en-US" sz="1400" dirty="0">
                <a:solidFill>
                  <a:schemeClr val="bg1"/>
                </a:solidFill>
              </a:rPr>
              <a:t>Commonsense Gun Laws</a:t>
            </a:r>
          </a:p>
        </p:txBody>
      </p:sp>
      <p:sp>
        <p:nvSpPr>
          <p:cNvPr id="23" name="TextBox 22">
            <a:extLst>
              <a:ext uri="{FF2B5EF4-FFF2-40B4-BE49-F238E27FC236}">
                <a16:creationId xmlns:a16="http://schemas.microsoft.com/office/drawing/2014/main" id="{C6620F49-665F-4E3E-B5DA-8A348AF09BF8}"/>
              </a:ext>
            </a:extLst>
          </p:cNvPr>
          <p:cNvSpPr txBox="1"/>
          <p:nvPr/>
        </p:nvSpPr>
        <p:spPr>
          <a:xfrm>
            <a:off x="4016174" y="2957358"/>
            <a:ext cx="979870" cy="523220"/>
          </a:xfrm>
          <a:prstGeom prst="rect">
            <a:avLst/>
          </a:prstGeom>
          <a:noFill/>
        </p:spPr>
        <p:txBody>
          <a:bodyPr wrap="square" rtlCol="0" anchor="ctr">
            <a:spAutoFit/>
          </a:bodyPr>
          <a:lstStyle/>
          <a:p>
            <a:pPr algn="ctr"/>
            <a:r>
              <a:rPr lang="en-US" sz="1400" dirty="0">
                <a:solidFill>
                  <a:schemeClr val="bg1"/>
                </a:solidFill>
              </a:rPr>
              <a:t>Red Flag Gun Laws</a:t>
            </a:r>
          </a:p>
        </p:txBody>
      </p:sp>
      <p:sp>
        <p:nvSpPr>
          <p:cNvPr id="24" name="TextBox 23">
            <a:extLst>
              <a:ext uri="{FF2B5EF4-FFF2-40B4-BE49-F238E27FC236}">
                <a16:creationId xmlns:a16="http://schemas.microsoft.com/office/drawing/2014/main" id="{484B04BB-F364-48BE-A0BB-E5B83523140C}"/>
              </a:ext>
            </a:extLst>
          </p:cNvPr>
          <p:cNvSpPr txBox="1"/>
          <p:nvPr/>
        </p:nvSpPr>
        <p:spPr>
          <a:xfrm>
            <a:off x="8246331" y="2048752"/>
            <a:ext cx="1095741" cy="523220"/>
          </a:xfrm>
          <a:prstGeom prst="rect">
            <a:avLst/>
          </a:prstGeom>
          <a:noFill/>
        </p:spPr>
        <p:txBody>
          <a:bodyPr wrap="square" rtlCol="0" anchor="ctr">
            <a:spAutoFit/>
          </a:bodyPr>
          <a:lstStyle/>
          <a:p>
            <a:pPr algn="ctr"/>
            <a:r>
              <a:rPr lang="en-US" sz="1400" dirty="0">
                <a:solidFill>
                  <a:schemeClr val="bg1"/>
                </a:solidFill>
              </a:rPr>
              <a:t>LGBT-Z Rights</a:t>
            </a:r>
          </a:p>
        </p:txBody>
      </p:sp>
      <p:sp>
        <p:nvSpPr>
          <p:cNvPr id="25" name="TextBox 24">
            <a:extLst>
              <a:ext uri="{FF2B5EF4-FFF2-40B4-BE49-F238E27FC236}">
                <a16:creationId xmlns:a16="http://schemas.microsoft.com/office/drawing/2014/main" id="{EE9ACEC9-7122-4E1C-9A0C-8D8755AACA91}"/>
              </a:ext>
            </a:extLst>
          </p:cNvPr>
          <p:cNvSpPr txBox="1"/>
          <p:nvPr/>
        </p:nvSpPr>
        <p:spPr>
          <a:xfrm>
            <a:off x="4186783" y="2764298"/>
            <a:ext cx="1190367" cy="307777"/>
          </a:xfrm>
          <a:prstGeom prst="rect">
            <a:avLst/>
          </a:prstGeom>
          <a:noFill/>
        </p:spPr>
        <p:txBody>
          <a:bodyPr wrap="square" rtlCol="0" anchor="ctr">
            <a:spAutoFit/>
          </a:bodyPr>
          <a:lstStyle/>
          <a:p>
            <a:pPr algn="ctr"/>
            <a:r>
              <a:rPr lang="en-US" sz="1400" dirty="0">
                <a:solidFill>
                  <a:schemeClr val="bg1"/>
                </a:solidFill>
              </a:rPr>
              <a:t>Reparations</a:t>
            </a:r>
          </a:p>
        </p:txBody>
      </p:sp>
      <p:sp>
        <p:nvSpPr>
          <p:cNvPr id="26" name="TextBox 25">
            <a:extLst>
              <a:ext uri="{FF2B5EF4-FFF2-40B4-BE49-F238E27FC236}">
                <a16:creationId xmlns:a16="http://schemas.microsoft.com/office/drawing/2014/main" id="{AFF1CECA-030A-46BE-8A94-66F0B0E5C0BE}"/>
              </a:ext>
            </a:extLst>
          </p:cNvPr>
          <p:cNvSpPr txBox="1"/>
          <p:nvPr/>
        </p:nvSpPr>
        <p:spPr>
          <a:xfrm>
            <a:off x="10503014" y="4406292"/>
            <a:ext cx="979870" cy="954107"/>
          </a:xfrm>
          <a:prstGeom prst="rect">
            <a:avLst/>
          </a:prstGeom>
          <a:noFill/>
        </p:spPr>
        <p:txBody>
          <a:bodyPr wrap="square" rtlCol="0" anchor="ctr">
            <a:spAutoFit/>
          </a:bodyPr>
          <a:lstStyle/>
          <a:p>
            <a:pPr algn="ctr"/>
            <a:r>
              <a:rPr lang="en-US" sz="1400" dirty="0">
                <a:solidFill>
                  <a:schemeClr val="bg1"/>
                </a:solidFill>
              </a:rPr>
              <a:t>Make America Great Again</a:t>
            </a:r>
          </a:p>
        </p:txBody>
      </p:sp>
      <p:sp>
        <p:nvSpPr>
          <p:cNvPr id="27" name="TextBox 26">
            <a:extLst>
              <a:ext uri="{FF2B5EF4-FFF2-40B4-BE49-F238E27FC236}">
                <a16:creationId xmlns:a16="http://schemas.microsoft.com/office/drawing/2014/main" id="{724DDF8D-40FB-44A6-AE3A-00355E397B47}"/>
              </a:ext>
            </a:extLst>
          </p:cNvPr>
          <p:cNvSpPr txBox="1"/>
          <p:nvPr/>
        </p:nvSpPr>
        <p:spPr>
          <a:xfrm>
            <a:off x="9342072" y="3149970"/>
            <a:ext cx="1952788" cy="646331"/>
          </a:xfrm>
          <a:prstGeom prst="rect">
            <a:avLst/>
          </a:prstGeom>
          <a:noFill/>
        </p:spPr>
        <p:txBody>
          <a:bodyPr wrap="square" rtlCol="0">
            <a:spAutoFit/>
          </a:bodyPr>
          <a:lstStyle/>
          <a:p>
            <a:pPr algn="ctr"/>
            <a:r>
              <a:rPr lang="en-US" b="1" i="1" dirty="0"/>
              <a:t>Gap is widening</a:t>
            </a:r>
          </a:p>
          <a:p>
            <a:pPr algn="ctr"/>
            <a:r>
              <a:rPr lang="en-US" b="1" i="1" dirty="0"/>
              <a:t>2026 </a:t>
            </a:r>
          </a:p>
        </p:txBody>
      </p:sp>
      <p:cxnSp>
        <p:nvCxnSpPr>
          <p:cNvPr id="29" name="Straight Arrow Connector 28">
            <a:extLst>
              <a:ext uri="{FF2B5EF4-FFF2-40B4-BE49-F238E27FC236}">
                <a16:creationId xmlns:a16="http://schemas.microsoft.com/office/drawing/2014/main" id="{1D598D58-F944-4B2C-8595-1FC24158A5A4}"/>
              </a:ext>
            </a:extLst>
          </p:cNvPr>
          <p:cNvCxnSpPr>
            <a:stCxn id="27" idx="0"/>
          </p:cNvCxnSpPr>
          <p:nvPr/>
        </p:nvCxnSpPr>
        <p:spPr>
          <a:xfrm flipV="1">
            <a:off x="10318466" y="2675906"/>
            <a:ext cx="0" cy="47406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FA21DEE-4636-47A1-A53A-69AE6F7C5C74}"/>
              </a:ext>
            </a:extLst>
          </p:cNvPr>
          <p:cNvCxnSpPr>
            <a:cxnSpLocks/>
          </p:cNvCxnSpPr>
          <p:nvPr/>
        </p:nvCxnSpPr>
        <p:spPr>
          <a:xfrm>
            <a:off x="10318466" y="3796301"/>
            <a:ext cx="0" cy="52245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BB3CD620-1BC1-40F3-A283-A8AFBCA57F9A}"/>
              </a:ext>
            </a:extLst>
          </p:cNvPr>
          <p:cNvSpPr txBox="1"/>
          <p:nvPr/>
        </p:nvSpPr>
        <p:spPr>
          <a:xfrm>
            <a:off x="7685166" y="2450055"/>
            <a:ext cx="659207" cy="307777"/>
          </a:xfrm>
          <a:prstGeom prst="rect">
            <a:avLst/>
          </a:prstGeom>
          <a:noFill/>
        </p:spPr>
        <p:txBody>
          <a:bodyPr wrap="square" rtlCol="0" anchor="ctr">
            <a:spAutoFit/>
          </a:bodyPr>
          <a:lstStyle/>
          <a:p>
            <a:pPr algn="ctr"/>
            <a:r>
              <a:rPr lang="en-US" sz="1400" dirty="0">
                <a:solidFill>
                  <a:schemeClr val="bg1"/>
                </a:solidFill>
              </a:rPr>
              <a:t>UBI</a:t>
            </a:r>
          </a:p>
        </p:txBody>
      </p:sp>
      <p:sp>
        <p:nvSpPr>
          <p:cNvPr id="36" name="TextBox 35">
            <a:extLst>
              <a:ext uri="{FF2B5EF4-FFF2-40B4-BE49-F238E27FC236}">
                <a16:creationId xmlns:a16="http://schemas.microsoft.com/office/drawing/2014/main" id="{79D9B6FD-F603-47A6-8B62-7BA0CAA574F8}"/>
              </a:ext>
            </a:extLst>
          </p:cNvPr>
          <p:cNvSpPr txBox="1"/>
          <p:nvPr/>
        </p:nvSpPr>
        <p:spPr>
          <a:xfrm rot="21128176">
            <a:off x="7048900" y="2923554"/>
            <a:ext cx="2400388" cy="369332"/>
          </a:xfrm>
          <a:prstGeom prst="rect">
            <a:avLst/>
          </a:prstGeom>
          <a:noFill/>
        </p:spPr>
        <p:txBody>
          <a:bodyPr wrap="square" rtlCol="0">
            <a:spAutoFit/>
          </a:bodyPr>
          <a:lstStyle/>
          <a:p>
            <a:pPr algn="ctr"/>
            <a:r>
              <a:rPr lang="en-US" b="1" i="1" dirty="0"/>
              <a:t>Government Decides </a:t>
            </a:r>
          </a:p>
        </p:txBody>
      </p:sp>
      <p:sp>
        <p:nvSpPr>
          <p:cNvPr id="37" name="TextBox 36">
            <a:extLst>
              <a:ext uri="{FF2B5EF4-FFF2-40B4-BE49-F238E27FC236}">
                <a16:creationId xmlns:a16="http://schemas.microsoft.com/office/drawing/2014/main" id="{156A05C0-4C74-4B49-92C9-28553E38ECD5}"/>
              </a:ext>
            </a:extLst>
          </p:cNvPr>
          <p:cNvSpPr txBox="1"/>
          <p:nvPr/>
        </p:nvSpPr>
        <p:spPr>
          <a:xfrm rot="487819">
            <a:off x="7030456" y="3757523"/>
            <a:ext cx="2745007" cy="369332"/>
          </a:xfrm>
          <a:prstGeom prst="rect">
            <a:avLst/>
          </a:prstGeom>
          <a:noFill/>
        </p:spPr>
        <p:txBody>
          <a:bodyPr wrap="square" rtlCol="0">
            <a:spAutoFit/>
          </a:bodyPr>
          <a:lstStyle/>
          <a:p>
            <a:pPr algn="ctr"/>
            <a:r>
              <a:rPr lang="en-US" b="1" i="1" dirty="0"/>
              <a:t>Individual Citizen Decides </a:t>
            </a:r>
          </a:p>
        </p:txBody>
      </p:sp>
      <p:sp>
        <p:nvSpPr>
          <p:cNvPr id="38" name="TextBox 37">
            <a:extLst>
              <a:ext uri="{FF2B5EF4-FFF2-40B4-BE49-F238E27FC236}">
                <a16:creationId xmlns:a16="http://schemas.microsoft.com/office/drawing/2014/main" id="{BA071095-FE88-4277-A9BD-2240DB44AC58}"/>
              </a:ext>
            </a:extLst>
          </p:cNvPr>
          <p:cNvSpPr txBox="1"/>
          <p:nvPr/>
        </p:nvSpPr>
        <p:spPr>
          <a:xfrm>
            <a:off x="8137092" y="2482963"/>
            <a:ext cx="1190367" cy="307777"/>
          </a:xfrm>
          <a:prstGeom prst="rect">
            <a:avLst/>
          </a:prstGeom>
          <a:noFill/>
        </p:spPr>
        <p:txBody>
          <a:bodyPr wrap="square" rtlCol="0" anchor="ctr">
            <a:spAutoFit/>
          </a:bodyPr>
          <a:lstStyle/>
          <a:p>
            <a:pPr algn="ctr"/>
            <a:r>
              <a:rPr lang="en-US" sz="1400" dirty="0">
                <a:solidFill>
                  <a:schemeClr val="bg1"/>
                </a:solidFill>
              </a:rPr>
              <a:t>Obamacare</a:t>
            </a:r>
          </a:p>
        </p:txBody>
      </p:sp>
      <p:sp>
        <p:nvSpPr>
          <p:cNvPr id="34" name="TextBox 33">
            <a:extLst>
              <a:ext uri="{FF2B5EF4-FFF2-40B4-BE49-F238E27FC236}">
                <a16:creationId xmlns:a16="http://schemas.microsoft.com/office/drawing/2014/main" id="{833A771D-040C-4C71-8C63-7E6ABD7D5D25}"/>
              </a:ext>
            </a:extLst>
          </p:cNvPr>
          <p:cNvSpPr txBox="1"/>
          <p:nvPr/>
        </p:nvSpPr>
        <p:spPr>
          <a:xfrm>
            <a:off x="7257830" y="4285790"/>
            <a:ext cx="2591931" cy="307777"/>
          </a:xfrm>
          <a:prstGeom prst="rect">
            <a:avLst/>
          </a:prstGeom>
          <a:noFill/>
        </p:spPr>
        <p:txBody>
          <a:bodyPr wrap="square" rtlCol="0" anchor="ctr">
            <a:spAutoFit/>
          </a:bodyPr>
          <a:lstStyle/>
          <a:p>
            <a:pPr algn="ctr"/>
            <a:r>
              <a:rPr lang="en-US" sz="1400" dirty="0">
                <a:solidFill>
                  <a:schemeClr val="bg1"/>
                </a:solidFill>
              </a:rPr>
              <a:t>Christian and Jewish Faith</a:t>
            </a:r>
          </a:p>
        </p:txBody>
      </p:sp>
      <p:sp>
        <p:nvSpPr>
          <p:cNvPr id="39" name="TextBox 38">
            <a:extLst>
              <a:ext uri="{FF2B5EF4-FFF2-40B4-BE49-F238E27FC236}">
                <a16:creationId xmlns:a16="http://schemas.microsoft.com/office/drawing/2014/main" id="{ACCCEC3D-7C88-45DB-9F43-6A4CF69B0A1A}"/>
              </a:ext>
            </a:extLst>
          </p:cNvPr>
          <p:cNvSpPr txBox="1"/>
          <p:nvPr/>
        </p:nvSpPr>
        <p:spPr>
          <a:xfrm>
            <a:off x="8957255" y="4504078"/>
            <a:ext cx="1487510" cy="307777"/>
          </a:xfrm>
          <a:prstGeom prst="rect">
            <a:avLst/>
          </a:prstGeom>
          <a:noFill/>
        </p:spPr>
        <p:txBody>
          <a:bodyPr wrap="square" rtlCol="0" anchor="ctr">
            <a:spAutoFit/>
          </a:bodyPr>
          <a:lstStyle/>
          <a:p>
            <a:pPr algn="ctr"/>
            <a:r>
              <a:rPr lang="en-US" sz="1400" dirty="0">
                <a:solidFill>
                  <a:schemeClr val="bg1"/>
                </a:solidFill>
              </a:rPr>
              <a:t>Family</a:t>
            </a:r>
          </a:p>
        </p:txBody>
      </p:sp>
      <p:sp>
        <p:nvSpPr>
          <p:cNvPr id="40" name="TextBox 39">
            <a:extLst>
              <a:ext uri="{FF2B5EF4-FFF2-40B4-BE49-F238E27FC236}">
                <a16:creationId xmlns:a16="http://schemas.microsoft.com/office/drawing/2014/main" id="{C8774BBA-52A8-4B6A-AF61-29FC724858FC}"/>
              </a:ext>
            </a:extLst>
          </p:cNvPr>
          <p:cNvSpPr txBox="1"/>
          <p:nvPr/>
        </p:nvSpPr>
        <p:spPr>
          <a:xfrm>
            <a:off x="9432832" y="4752182"/>
            <a:ext cx="1487510" cy="307777"/>
          </a:xfrm>
          <a:prstGeom prst="rect">
            <a:avLst/>
          </a:prstGeom>
          <a:noFill/>
        </p:spPr>
        <p:txBody>
          <a:bodyPr wrap="square" rtlCol="0" anchor="ctr">
            <a:spAutoFit/>
          </a:bodyPr>
          <a:lstStyle/>
          <a:p>
            <a:pPr algn="ctr"/>
            <a:r>
              <a:rPr lang="en-US" sz="1400" dirty="0">
                <a:solidFill>
                  <a:schemeClr val="bg1"/>
                </a:solidFill>
              </a:rPr>
              <a:t>Freedom</a:t>
            </a:r>
          </a:p>
        </p:txBody>
      </p:sp>
      <p:sp>
        <p:nvSpPr>
          <p:cNvPr id="41" name="TextBox 40">
            <a:extLst>
              <a:ext uri="{FF2B5EF4-FFF2-40B4-BE49-F238E27FC236}">
                <a16:creationId xmlns:a16="http://schemas.microsoft.com/office/drawing/2014/main" id="{120E7E62-7A64-4FB5-81C2-F4CD38F03BB0}"/>
              </a:ext>
            </a:extLst>
          </p:cNvPr>
          <p:cNvSpPr txBox="1"/>
          <p:nvPr/>
        </p:nvSpPr>
        <p:spPr>
          <a:xfrm>
            <a:off x="1328055" y="3440730"/>
            <a:ext cx="2591931" cy="307777"/>
          </a:xfrm>
          <a:prstGeom prst="rect">
            <a:avLst/>
          </a:prstGeom>
          <a:noFill/>
        </p:spPr>
        <p:txBody>
          <a:bodyPr wrap="square" rtlCol="0" anchor="ctr">
            <a:spAutoFit/>
          </a:bodyPr>
          <a:lstStyle/>
          <a:p>
            <a:pPr algn="ctr"/>
            <a:r>
              <a:rPr lang="en-US" sz="1400" dirty="0">
                <a:solidFill>
                  <a:schemeClr val="bg1"/>
                </a:solidFill>
              </a:rPr>
              <a:t>Expanding Right to Vote</a:t>
            </a:r>
          </a:p>
        </p:txBody>
      </p:sp>
      <p:sp>
        <p:nvSpPr>
          <p:cNvPr id="42" name="TextBox 41">
            <a:extLst>
              <a:ext uri="{FF2B5EF4-FFF2-40B4-BE49-F238E27FC236}">
                <a16:creationId xmlns:a16="http://schemas.microsoft.com/office/drawing/2014/main" id="{F7B21029-B00E-47A5-9045-57C3ACE1974C}"/>
              </a:ext>
            </a:extLst>
          </p:cNvPr>
          <p:cNvSpPr txBox="1"/>
          <p:nvPr/>
        </p:nvSpPr>
        <p:spPr>
          <a:xfrm>
            <a:off x="3316098" y="3514743"/>
            <a:ext cx="1613273" cy="738664"/>
          </a:xfrm>
          <a:prstGeom prst="rect">
            <a:avLst/>
          </a:prstGeom>
          <a:noFill/>
        </p:spPr>
        <p:txBody>
          <a:bodyPr wrap="square" rtlCol="0" anchor="ctr">
            <a:spAutoFit/>
          </a:bodyPr>
          <a:lstStyle/>
          <a:p>
            <a:pPr algn="ctr"/>
            <a:r>
              <a:rPr lang="en-US" sz="1400" dirty="0">
                <a:solidFill>
                  <a:schemeClr val="bg1"/>
                </a:solidFill>
              </a:rPr>
              <a:t>Individual Rights and Responsibilities</a:t>
            </a:r>
          </a:p>
        </p:txBody>
      </p:sp>
      <p:sp>
        <p:nvSpPr>
          <p:cNvPr id="43" name="TextBox 42">
            <a:extLst>
              <a:ext uri="{FF2B5EF4-FFF2-40B4-BE49-F238E27FC236}">
                <a16:creationId xmlns:a16="http://schemas.microsoft.com/office/drawing/2014/main" id="{A921F53E-F1F0-4028-8680-60AB7CC8A929}"/>
              </a:ext>
            </a:extLst>
          </p:cNvPr>
          <p:cNvSpPr txBox="1"/>
          <p:nvPr/>
        </p:nvSpPr>
        <p:spPr>
          <a:xfrm>
            <a:off x="6313721" y="4031403"/>
            <a:ext cx="1888217" cy="307777"/>
          </a:xfrm>
          <a:prstGeom prst="rect">
            <a:avLst/>
          </a:prstGeom>
          <a:noFill/>
        </p:spPr>
        <p:txBody>
          <a:bodyPr wrap="square" rtlCol="0" anchor="ctr">
            <a:spAutoFit/>
          </a:bodyPr>
          <a:lstStyle/>
          <a:p>
            <a:pPr algn="ctr"/>
            <a:r>
              <a:rPr lang="en-US" sz="1400" dirty="0">
                <a:solidFill>
                  <a:schemeClr val="bg1"/>
                </a:solidFill>
              </a:rPr>
              <a:t>Equal Opportunity</a:t>
            </a:r>
          </a:p>
        </p:txBody>
      </p:sp>
      <p:sp>
        <p:nvSpPr>
          <p:cNvPr id="44" name="TextBox 43">
            <a:extLst>
              <a:ext uri="{FF2B5EF4-FFF2-40B4-BE49-F238E27FC236}">
                <a16:creationId xmlns:a16="http://schemas.microsoft.com/office/drawing/2014/main" id="{DE7C3D07-B8C8-4D7F-9E2A-3F05D7907CB6}"/>
              </a:ext>
            </a:extLst>
          </p:cNvPr>
          <p:cNvSpPr txBox="1"/>
          <p:nvPr/>
        </p:nvSpPr>
        <p:spPr>
          <a:xfrm>
            <a:off x="689354" y="3225158"/>
            <a:ext cx="2215287" cy="307777"/>
          </a:xfrm>
          <a:prstGeom prst="rect">
            <a:avLst/>
          </a:prstGeom>
          <a:noFill/>
        </p:spPr>
        <p:txBody>
          <a:bodyPr wrap="square" rtlCol="0" anchor="ctr">
            <a:spAutoFit/>
          </a:bodyPr>
          <a:lstStyle/>
          <a:p>
            <a:pPr algn="ctr"/>
            <a:r>
              <a:rPr lang="en-US" sz="1400" dirty="0">
                <a:solidFill>
                  <a:schemeClr val="bg1"/>
                </a:solidFill>
              </a:rPr>
              <a:t>Rule of Law</a:t>
            </a:r>
          </a:p>
        </p:txBody>
      </p:sp>
      <p:sp>
        <p:nvSpPr>
          <p:cNvPr id="45" name="TextBox 44">
            <a:extLst>
              <a:ext uri="{FF2B5EF4-FFF2-40B4-BE49-F238E27FC236}">
                <a16:creationId xmlns:a16="http://schemas.microsoft.com/office/drawing/2014/main" id="{018A097B-C4F3-48FB-9F9E-6FDB52919534}"/>
              </a:ext>
            </a:extLst>
          </p:cNvPr>
          <p:cNvSpPr txBox="1"/>
          <p:nvPr/>
        </p:nvSpPr>
        <p:spPr>
          <a:xfrm>
            <a:off x="4501016" y="3644065"/>
            <a:ext cx="1331255" cy="523220"/>
          </a:xfrm>
          <a:prstGeom prst="rect">
            <a:avLst/>
          </a:prstGeom>
          <a:noFill/>
        </p:spPr>
        <p:txBody>
          <a:bodyPr wrap="square" rtlCol="0" anchor="ctr">
            <a:spAutoFit/>
          </a:bodyPr>
          <a:lstStyle/>
          <a:p>
            <a:pPr algn="ctr"/>
            <a:r>
              <a:rPr lang="en-US" sz="1400" dirty="0">
                <a:solidFill>
                  <a:schemeClr val="bg1"/>
                </a:solidFill>
              </a:rPr>
              <a:t>Immigrant Assimilation</a:t>
            </a:r>
          </a:p>
        </p:txBody>
      </p:sp>
      <p:sp>
        <p:nvSpPr>
          <p:cNvPr id="46" name="TextBox 45">
            <a:extLst>
              <a:ext uri="{FF2B5EF4-FFF2-40B4-BE49-F238E27FC236}">
                <a16:creationId xmlns:a16="http://schemas.microsoft.com/office/drawing/2014/main" id="{D8A25B0A-0E43-411A-8B75-90D929FE3B8B}"/>
              </a:ext>
            </a:extLst>
          </p:cNvPr>
          <p:cNvSpPr txBox="1"/>
          <p:nvPr/>
        </p:nvSpPr>
        <p:spPr>
          <a:xfrm>
            <a:off x="7765174" y="4587848"/>
            <a:ext cx="1888217" cy="307777"/>
          </a:xfrm>
          <a:prstGeom prst="rect">
            <a:avLst/>
          </a:prstGeom>
          <a:noFill/>
        </p:spPr>
        <p:txBody>
          <a:bodyPr wrap="square" rtlCol="0" anchor="ctr">
            <a:spAutoFit/>
          </a:bodyPr>
          <a:lstStyle/>
          <a:p>
            <a:pPr algn="ctr"/>
            <a:r>
              <a:rPr lang="en-US" sz="1400" dirty="0">
                <a:solidFill>
                  <a:schemeClr val="bg1"/>
                </a:solidFill>
              </a:rPr>
              <a:t>Racial Integration</a:t>
            </a:r>
          </a:p>
        </p:txBody>
      </p:sp>
      <p:sp>
        <p:nvSpPr>
          <p:cNvPr id="47" name="TextBox 46">
            <a:extLst>
              <a:ext uri="{FF2B5EF4-FFF2-40B4-BE49-F238E27FC236}">
                <a16:creationId xmlns:a16="http://schemas.microsoft.com/office/drawing/2014/main" id="{7B4D782E-7200-413E-9AC6-998417B6CC68}"/>
              </a:ext>
            </a:extLst>
          </p:cNvPr>
          <p:cNvSpPr txBox="1"/>
          <p:nvPr/>
        </p:nvSpPr>
        <p:spPr>
          <a:xfrm>
            <a:off x="5822871" y="4300524"/>
            <a:ext cx="1888217" cy="307777"/>
          </a:xfrm>
          <a:prstGeom prst="rect">
            <a:avLst/>
          </a:prstGeom>
          <a:noFill/>
        </p:spPr>
        <p:txBody>
          <a:bodyPr wrap="square" rtlCol="0" anchor="ctr">
            <a:spAutoFit/>
          </a:bodyPr>
          <a:lstStyle/>
          <a:p>
            <a:pPr algn="ctr"/>
            <a:r>
              <a:rPr lang="en-US" sz="1400" dirty="0">
                <a:solidFill>
                  <a:schemeClr val="bg1"/>
                </a:solidFill>
              </a:rPr>
              <a:t>Economic Freedom</a:t>
            </a:r>
          </a:p>
        </p:txBody>
      </p:sp>
      <p:sp>
        <p:nvSpPr>
          <p:cNvPr id="48" name="TextBox 47">
            <a:extLst>
              <a:ext uri="{FF2B5EF4-FFF2-40B4-BE49-F238E27FC236}">
                <a16:creationId xmlns:a16="http://schemas.microsoft.com/office/drawing/2014/main" id="{7E9DB0D1-7F68-49D0-A0FE-C7DB51581F5A}"/>
              </a:ext>
            </a:extLst>
          </p:cNvPr>
          <p:cNvSpPr txBox="1"/>
          <p:nvPr/>
        </p:nvSpPr>
        <p:spPr>
          <a:xfrm>
            <a:off x="1385303" y="3688965"/>
            <a:ext cx="2591931" cy="307777"/>
          </a:xfrm>
          <a:prstGeom prst="rect">
            <a:avLst/>
          </a:prstGeom>
          <a:noFill/>
        </p:spPr>
        <p:txBody>
          <a:bodyPr wrap="square" rtlCol="0" anchor="ctr">
            <a:spAutoFit/>
          </a:bodyPr>
          <a:lstStyle/>
          <a:p>
            <a:pPr algn="ctr"/>
            <a:r>
              <a:rPr lang="en-US" sz="1400" dirty="0">
                <a:solidFill>
                  <a:schemeClr val="bg1"/>
                </a:solidFill>
              </a:rPr>
              <a:t>Limited Government </a:t>
            </a:r>
          </a:p>
        </p:txBody>
      </p:sp>
      <p:sp>
        <p:nvSpPr>
          <p:cNvPr id="49" name="TextBox 48">
            <a:extLst>
              <a:ext uri="{FF2B5EF4-FFF2-40B4-BE49-F238E27FC236}">
                <a16:creationId xmlns:a16="http://schemas.microsoft.com/office/drawing/2014/main" id="{5DE3D08D-0FC9-405D-9073-49ABFC483844}"/>
              </a:ext>
            </a:extLst>
          </p:cNvPr>
          <p:cNvSpPr txBox="1"/>
          <p:nvPr/>
        </p:nvSpPr>
        <p:spPr>
          <a:xfrm>
            <a:off x="5465814" y="3841422"/>
            <a:ext cx="1190368" cy="523220"/>
          </a:xfrm>
          <a:prstGeom prst="rect">
            <a:avLst/>
          </a:prstGeom>
          <a:noFill/>
        </p:spPr>
        <p:txBody>
          <a:bodyPr wrap="square" rtlCol="0" anchor="ctr">
            <a:spAutoFit/>
          </a:bodyPr>
          <a:lstStyle/>
          <a:p>
            <a:pPr algn="ctr"/>
            <a:r>
              <a:rPr lang="en-US" sz="1400" dirty="0">
                <a:solidFill>
                  <a:schemeClr val="bg1"/>
                </a:solidFill>
              </a:rPr>
              <a:t>Federalism States Rights </a:t>
            </a:r>
          </a:p>
        </p:txBody>
      </p:sp>
      <p:sp>
        <p:nvSpPr>
          <p:cNvPr id="50" name="TextBox 49">
            <a:extLst>
              <a:ext uri="{FF2B5EF4-FFF2-40B4-BE49-F238E27FC236}">
                <a16:creationId xmlns:a16="http://schemas.microsoft.com/office/drawing/2014/main" id="{E181FA10-9A5A-4A5B-9897-9E7F42468CEC}"/>
              </a:ext>
            </a:extLst>
          </p:cNvPr>
          <p:cNvSpPr txBox="1"/>
          <p:nvPr/>
        </p:nvSpPr>
        <p:spPr>
          <a:xfrm>
            <a:off x="47498" y="579587"/>
            <a:ext cx="4157737" cy="830997"/>
          </a:xfrm>
          <a:prstGeom prst="rect">
            <a:avLst/>
          </a:prstGeom>
          <a:noFill/>
          <a:ln>
            <a:solidFill>
              <a:srgbClr val="0070C0"/>
            </a:solidFill>
          </a:ln>
        </p:spPr>
        <p:txBody>
          <a:bodyPr wrap="square" rtlCol="0" anchor="ctr">
            <a:spAutoFit/>
          </a:bodyPr>
          <a:lstStyle/>
          <a:p>
            <a:pPr algn="ctr"/>
            <a:r>
              <a:rPr lang="en-US" sz="2400" b="1" u="sng" dirty="0"/>
              <a:t>Open Break</a:t>
            </a:r>
            <a:r>
              <a:rPr lang="en-US" sz="2400" b="1" dirty="0"/>
              <a:t>  </a:t>
            </a:r>
          </a:p>
          <a:p>
            <a:pPr algn="ctr"/>
            <a:r>
              <a:rPr lang="en-US" sz="2400" b="1" dirty="0"/>
              <a:t>The Courts don’t fear sanction</a:t>
            </a:r>
          </a:p>
        </p:txBody>
      </p:sp>
      <p:sp>
        <p:nvSpPr>
          <p:cNvPr id="51" name="TextBox 50">
            <a:extLst>
              <a:ext uri="{FF2B5EF4-FFF2-40B4-BE49-F238E27FC236}">
                <a16:creationId xmlns:a16="http://schemas.microsoft.com/office/drawing/2014/main" id="{5B5F1352-19EE-41F2-87C1-F0A2737162E7}"/>
              </a:ext>
            </a:extLst>
          </p:cNvPr>
          <p:cNvSpPr txBox="1"/>
          <p:nvPr/>
        </p:nvSpPr>
        <p:spPr>
          <a:xfrm>
            <a:off x="748822" y="6066164"/>
            <a:ext cx="10694355" cy="830997"/>
          </a:xfrm>
          <a:prstGeom prst="rect">
            <a:avLst/>
          </a:prstGeom>
          <a:noFill/>
        </p:spPr>
        <p:txBody>
          <a:bodyPr wrap="square" rtlCol="0">
            <a:spAutoFit/>
          </a:bodyPr>
          <a:lstStyle/>
          <a:p>
            <a:pPr algn="ctr"/>
            <a:r>
              <a:rPr lang="en-US" sz="2400" b="1" i="1" dirty="0"/>
              <a:t>It will get worse before it gets better – even if we win</a:t>
            </a:r>
          </a:p>
          <a:p>
            <a:pPr algn="ctr"/>
            <a:r>
              <a:rPr lang="en-US" sz="2400" b="1" i="1" dirty="0"/>
              <a:t>The Left are </a:t>
            </a:r>
            <a:r>
              <a:rPr lang="en-US" sz="2400" b="1" i="1" dirty="0" err="1"/>
              <a:t>Bosheviks</a:t>
            </a:r>
            <a:r>
              <a:rPr lang="en-US" sz="2400" b="1" i="1" dirty="0"/>
              <a:t> </a:t>
            </a:r>
          </a:p>
        </p:txBody>
      </p:sp>
      <p:sp>
        <p:nvSpPr>
          <p:cNvPr id="28" name="TextBox 27">
            <a:extLst>
              <a:ext uri="{FF2B5EF4-FFF2-40B4-BE49-F238E27FC236}">
                <a16:creationId xmlns:a16="http://schemas.microsoft.com/office/drawing/2014/main" id="{D8D607E8-763C-71B5-FD4B-A3B74689815A}"/>
              </a:ext>
            </a:extLst>
          </p:cNvPr>
          <p:cNvSpPr txBox="1"/>
          <p:nvPr/>
        </p:nvSpPr>
        <p:spPr>
          <a:xfrm>
            <a:off x="6768872" y="5620113"/>
            <a:ext cx="5478038" cy="523220"/>
          </a:xfrm>
          <a:prstGeom prst="rect">
            <a:avLst/>
          </a:prstGeom>
          <a:noFill/>
        </p:spPr>
        <p:txBody>
          <a:bodyPr wrap="none" rtlCol="0">
            <a:spAutoFit/>
          </a:bodyPr>
          <a:lstStyle/>
          <a:p>
            <a:r>
              <a:rPr lang="en-US" sz="2800" b="1" dirty="0"/>
              <a:t>2022:  Supreme Court reverses Roe</a:t>
            </a:r>
            <a:endParaRPr lang="en-US" sz="2400" b="1" dirty="0"/>
          </a:p>
        </p:txBody>
      </p:sp>
      <p:sp>
        <p:nvSpPr>
          <p:cNvPr id="30" name="TextBox 29">
            <a:extLst>
              <a:ext uri="{FF2B5EF4-FFF2-40B4-BE49-F238E27FC236}">
                <a16:creationId xmlns:a16="http://schemas.microsoft.com/office/drawing/2014/main" id="{E4D20FB4-F115-DF93-CEE1-CE5C87E7DAED}"/>
              </a:ext>
            </a:extLst>
          </p:cNvPr>
          <p:cNvSpPr txBox="1"/>
          <p:nvPr/>
        </p:nvSpPr>
        <p:spPr>
          <a:xfrm>
            <a:off x="510379" y="1701116"/>
            <a:ext cx="4001334" cy="369332"/>
          </a:xfrm>
          <a:prstGeom prst="rect">
            <a:avLst/>
          </a:prstGeom>
          <a:noFill/>
        </p:spPr>
        <p:txBody>
          <a:bodyPr wrap="square" rtlCol="0">
            <a:spAutoFit/>
          </a:bodyPr>
          <a:lstStyle/>
          <a:p>
            <a:pPr algn="ctr"/>
            <a:r>
              <a:rPr lang="en-US" b="1" dirty="0"/>
              <a:t>The Left = Human Secular Totalitarians</a:t>
            </a:r>
          </a:p>
        </p:txBody>
      </p:sp>
    </p:spTree>
    <p:extLst>
      <p:ext uri="{BB962C8B-B14F-4D97-AF65-F5344CB8AC3E}">
        <p14:creationId xmlns:p14="http://schemas.microsoft.com/office/powerpoint/2010/main" val="10751983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17216-E4B3-4C24-B2D9-1D100DBDA5C3}"/>
              </a:ext>
            </a:extLst>
          </p:cNvPr>
          <p:cNvSpPr>
            <a:spLocks noGrp="1"/>
          </p:cNvSpPr>
          <p:nvPr>
            <p:ph type="ctrTitle"/>
          </p:nvPr>
        </p:nvSpPr>
        <p:spPr>
          <a:xfrm>
            <a:off x="1524000" y="107721"/>
            <a:ext cx="9144000" cy="806680"/>
          </a:xfrm>
        </p:spPr>
        <p:txBody>
          <a:bodyPr>
            <a:normAutofit/>
          </a:bodyPr>
          <a:lstStyle/>
          <a:p>
            <a:r>
              <a:rPr lang="en-US" dirty="0"/>
              <a:t>The Culture War Continues </a:t>
            </a:r>
          </a:p>
        </p:txBody>
      </p:sp>
      <p:sp>
        <p:nvSpPr>
          <p:cNvPr id="3" name="Subtitle 2">
            <a:extLst>
              <a:ext uri="{FF2B5EF4-FFF2-40B4-BE49-F238E27FC236}">
                <a16:creationId xmlns:a16="http://schemas.microsoft.com/office/drawing/2014/main" id="{1065AF91-15A7-41EC-99FD-1D449C2F93AD}"/>
              </a:ext>
            </a:extLst>
          </p:cNvPr>
          <p:cNvSpPr>
            <a:spLocks noGrp="1"/>
          </p:cNvSpPr>
          <p:nvPr>
            <p:ph type="subTitle" idx="1"/>
          </p:nvPr>
        </p:nvSpPr>
        <p:spPr>
          <a:xfrm>
            <a:off x="1524000" y="914401"/>
            <a:ext cx="9144000" cy="493149"/>
          </a:xfrm>
        </p:spPr>
        <p:txBody>
          <a:bodyPr/>
          <a:lstStyle/>
          <a:p>
            <a:r>
              <a:rPr lang="en-US" i="1" dirty="0"/>
              <a:t>Patriots were losing our Revolution until they won it. </a:t>
            </a:r>
          </a:p>
        </p:txBody>
      </p:sp>
      <p:sp>
        <p:nvSpPr>
          <p:cNvPr id="5" name="TextBox 4">
            <a:extLst>
              <a:ext uri="{FF2B5EF4-FFF2-40B4-BE49-F238E27FC236}">
                <a16:creationId xmlns:a16="http://schemas.microsoft.com/office/drawing/2014/main" id="{C4102353-28B0-4A12-8543-DB8D7A1E5D68}"/>
              </a:ext>
            </a:extLst>
          </p:cNvPr>
          <p:cNvSpPr txBox="1"/>
          <p:nvPr/>
        </p:nvSpPr>
        <p:spPr>
          <a:xfrm>
            <a:off x="2045157" y="5481934"/>
            <a:ext cx="8101685" cy="461665"/>
          </a:xfrm>
          <a:prstGeom prst="rect">
            <a:avLst/>
          </a:prstGeom>
          <a:noFill/>
        </p:spPr>
        <p:txBody>
          <a:bodyPr wrap="square" rtlCol="0">
            <a:spAutoFit/>
          </a:bodyPr>
          <a:lstStyle/>
          <a:p>
            <a:pPr algn="ctr"/>
            <a:r>
              <a:rPr lang="en-US" sz="2400" b="1" i="1" dirty="0">
                <a:latin typeface="Script MT Bold" panose="03040602040607080904" pitchFamily="66" charset="0"/>
              </a:rPr>
              <a:t>James Atticus Bowden</a:t>
            </a:r>
          </a:p>
        </p:txBody>
      </p:sp>
      <p:sp>
        <p:nvSpPr>
          <p:cNvPr id="4" name="Subtitle 2">
            <a:extLst>
              <a:ext uri="{FF2B5EF4-FFF2-40B4-BE49-F238E27FC236}">
                <a16:creationId xmlns:a16="http://schemas.microsoft.com/office/drawing/2014/main" id="{7B97766C-1D1C-AAC4-056E-ABEA7F1868E5}"/>
              </a:ext>
            </a:extLst>
          </p:cNvPr>
          <p:cNvSpPr txBox="1">
            <a:spLocks/>
          </p:cNvSpPr>
          <p:nvPr/>
        </p:nvSpPr>
        <p:spPr>
          <a:xfrm>
            <a:off x="1523999" y="6145982"/>
            <a:ext cx="9144000" cy="4931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i="1" dirty="0" err="1"/>
              <a:t>Possunt</a:t>
            </a:r>
            <a:r>
              <a:rPr lang="en-US" i="1" dirty="0"/>
              <a:t> </a:t>
            </a:r>
            <a:r>
              <a:rPr lang="en-US" i="1" dirty="0" err="1"/>
              <a:t>Quia</a:t>
            </a:r>
            <a:r>
              <a:rPr lang="en-US" i="1" dirty="0"/>
              <a:t> Posse </a:t>
            </a:r>
            <a:r>
              <a:rPr lang="en-US" i="1" dirty="0" err="1"/>
              <a:t>Videntur</a:t>
            </a:r>
            <a:endParaRPr lang="en-US" i="1" dirty="0"/>
          </a:p>
        </p:txBody>
      </p:sp>
      <p:sp>
        <p:nvSpPr>
          <p:cNvPr id="8" name="TextBox 7">
            <a:extLst>
              <a:ext uri="{FF2B5EF4-FFF2-40B4-BE49-F238E27FC236}">
                <a16:creationId xmlns:a16="http://schemas.microsoft.com/office/drawing/2014/main" id="{22A90E28-8FF6-D83E-4DCF-78455F35504E}"/>
              </a:ext>
            </a:extLst>
          </p:cNvPr>
          <p:cNvSpPr txBox="1"/>
          <p:nvPr/>
        </p:nvSpPr>
        <p:spPr>
          <a:xfrm>
            <a:off x="2649089" y="3979148"/>
            <a:ext cx="9334500" cy="1200329"/>
          </a:xfrm>
          <a:prstGeom prst="rect">
            <a:avLst/>
          </a:prstGeom>
          <a:noFill/>
        </p:spPr>
        <p:txBody>
          <a:bodyPr wrap="square">
            <a:spAutoFit/>
          </a:bodyPr>
          <a:lstStyle/>
          <a:p>
            <a:r>
              <a:rPr lang="it-IT" dirty="0"/>
              <a:t>Possunt quia nesciunt se non posse  </a:t>
            </a:r>
            <a:r>
              <a:rPr lang="en-US" dirty="0"/>
              <a:t>They can because they don't know they can't.</a:t>
            </a:r>
            <a:endParaRPr lang="it-IT" dirty="0"/>
          </a:p>
          <a:p>
            <a:r>
              <a:rPr lang="pt-BR" dirty="0"/>
              <a:t>Possunt quia putant se posse              </a:t>
            </a:r>
            <a:r>
              <a:rPr lang="en-US" dirty="0"/>
              <a:t>They can because they think they can.</a:t>
            </a:r>
            <a:endParaRPr lang="pt-BR" dirty="0"/>
          </a:p>
          <a:p>
            <a:r>
              <a:rPr lang="en-US" i="1" dirty="0" err="1"/>
              <a:t>Possunt</a:t>
            </a:r>
            <a:r>
              <a:rPr lang="en-US" i="1" dirty="0"/>
              <a:t> Quia Posse </a:t>
            </a:r>
            <a:r>
              <a:rPr lang="en-US" i="1" dirty="0" err="1"/>
              <a:t>Videntur</a:t>
            </a:r>
            <a:r>
              <a:rPr lang="en-US" i="1" dirty="0"/>
              <a:t>                 They can because they seem to be able to.</a:t>
            </a:r>
          </a:p>
          <a:p>
            <a:endParaRPr lang="en-US" dirty="0"/>
          </a:p>
        </p:txBody>
      </p:sp>
      <p:pic>
        <p:nvPicPr>
          <p:cNvPr id="9" name="Picture 8" descr="BH_oval_final_QUA_INSIDE_BIG_LLS">
            <a:extLst>
              <a:ext uri="{FF2B5EF4-FFF2-40B4-BE49-F238E27FC236}">
                <a16:creationId xmlns:a16="http://schemas.microsoft.com/office/drawing/2014/main" id="{A64D37FC-098C-03FA-78B8-4A7E3DF7BC6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88509" y="1509180"/>
            <a:ext cx="3014980" cy="2267585"/>
          </a:xfrm>
          <a:prstGeom prst="rect">
            <a:avLst/>
          </a:prstGeom>
          <a:noFill/>
          <a:ln>
            <a:noFill/>
          </a:ln>
        </p:spPr>
      </p:pic>
    </p:spTree>
    <p:extLst>
      <p:ext uri="{BB962C8B-B14F-4D97-AF65-F5344CB8AC3E}">
        <p14:creationId xmlns:p14="http://schemas.microsoft.com/office/powerpoint/2010/main" val="2370379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17216-E4B3-4C24-B2D9-1D100DBDA5C3}"/>
              </a:ext>
            </a:extLst>
          </p:cNvPr>
          <p:cNvSpPr>
            <a:spLocks noGrp="1"/>
          </p:cNvSpPr>
          <p:nvPr>
            <p:ph type="ctrTitle"/>
          </p:nvPr>
        </p:nvSpPr>
        <p:spPr>
          <a:xfrm>
            <a:off x="529213" y="148053"/>
            <a:ext cx="11133574" cy="917072"/>
          </a:xfrm>
        </p:spPr>
        <p:txBody>
          <a:bodyPr>
            <a:normAutofit/>
          </a:bodyPr>
          <a:lstStyle/>
          <a:p>
            <a:r>
              <a:rPr lang="en-US" dirty="0"/>
              <a:t>On Becoming Human Secularist Totalitarians </a:t>
            </a:r>
          </a:p>
        </p:txBody>
      </p:sp>
      <p:sp>
        <p:nvSpPr>
          <p:cNvPr id="3" name="Subtitle 2">
            <a:extLst>
              <a:ext uri="{FF2B5EF4-FFF2-40B4-BE49-F238E27FC236}">
                <a16:creationId xmlns:a16="http://schemas.microsoft.com/office/drawing/2014/main" id="{1065AF91-15A7-41EC-99FD-1D449C2F93AD}"/>
              </a:ext>
            </a:extLst>
          </p:cNvPr>
          <p:cNvSpPr>
            <a:spLocks noGrp="1"/>
          </p:cNvSpPr>
          <p:nvPr>
            <p:ph type="subTitle" idx="1"/>
          </p:nvPr>
        </p:nvSpPr>
        <p:spPr>
          <a:xfrm>
            <a:off x="1524000" y="1065125"/>
            <a:ext cx="9144000" cy="493149"/>
          </a:xfrm>
        </p:spPr>
        <p:txBody>
          <a:bodyPr/>
          <a:lstStyle/>
          <a:p>
            <a:r>
              <a:rPr lang="en-US" i="1" dirty="0"/>
              <a:t>The American Left Became Human Secularist Totalitarians</a:t>
            </a:r>
          </a:p>
        </p:txBody>
      </p:sp>
      <p:sp>
        <p:nvSpPr>
          <p:cNvPr id="4" name="TextBox 3">
            <a:extLst>
              <a:ext uri="{FF2B5EF4-FFF2-40B4-BE49-F238E27FC236}">
                <a16:creationId xmlns:a16="http://schemas.microsoft.com/office/drawing/2014/main" id="{622E30C3-3D2C-4268-BF45-C5B09EA2546F}"/>
              </a:ext>
            </a:extLst>
          </p:cNvPr>
          <p:cNvSpPr txBox="1"/>
          <p:nvPr/>
        </p:nvSpPr>
        <p:spPr>
          <a:xfrm>
            <a:off x="437102" y="1558274"/>
            <a:ext cx="11510387" cy="3046988"/>
          </a:xfrm>
          <a:prstGeom prst="rect">
            <a:avLst/>
          </a:prstGeom>
          <a:noFill/>
        </p:spPr>
        <p:txBody>
          <a:bodyPr wrap="square" rtlCol="0">
            <a:spAutoFit/>
          </a:bodyPr>
          <a:lstStyle/>
          <a:p>
            <a:pPr marL="285750" indent="-285750">
              <a:buFont typeface="Arial" panose="020B0604020202020204" pitchFamily="34" charset="0"/>
              <a:buChar char="•"/>
            </a:pPr>
            <a:r>
              <a:rPr lang="en-US" sz="3200" b="1" dirty="0"/>
              <a:t>America was opposing sub-cultures from the start </a:t>
            </a:r>
          </a:p>
          <a:p>
            <a:pPr marL="285750" indent="-285750">
              <a:buFont typeface="Arial" panose="020B0604020202020204" pitchFamily="34" charset="0"/>
              <a:buChar char="•"/>
            </a:pPr>
            <a:r>
              <a:rPr lang="en-US" sz="3200" b="1" dirty="0"/>
              <a:t>America had a consensus culture after Independence until 1962</a:t>
            </a:r>
          </a:p>
          <a:p>
            <a:pPr marL="285750" indent="-285750">
              <a:buFont typeface="Arial" panose="020B0604020202020204" pitchFamily="34" charset="0"/>
              <a:buChar char="•"/>
            </a:pPr>
            <a:r>
              <a:rPr lang="en-US" sz="3200" b="1" dirty="0">
                <a:solidFill>
                  <a:srgbClr val="FF0000"/>
                </a:solidFill>
              </a:rPr>
              <a:t>Different Enlightenments shaped 2 different Revolutions </a:t>
            </a:r>
          </a:p>
          <a:p>
            <a:pPr marL="285750" indent="-285750">
              <a:buFont typeface="Arial" panose="020B0604020202020204" pitchFamily="34" charset="0"/>
              <a:buChar char="•"/>
            </a:pPr>
            <a:r>
              <a:rPr lang="en-US" sz="3200" b="1" dirty="0">
                <a:solidFill>
                  <a:srgbClr val="FF0000"/>
                </a:solidFill>
              </a:rPr>
              <a:t>Over time, some American sub-cultures adopted the evolved ideas of the French Revolution – Human Secular Totalitarianism</a:t>
            </a:r>
          </a:p>
          <a:p>
            <a:pPr marL="285750" indent="-285750">
              <a:buFont typeface="Arial" panose="020B0604020202020204" pitchFamily="34" charset="0"/>
              <a:buChar char="•"/>
            </a:pPr>
            <a:endParaRPr lang="en-US" sz="3200" b="1" dirty="0"/>
          </a:p>
        </p:txBody>
      </p:sp>
      <p:sp>
        <p:nvSpPr>
          <p:cNvPr id="5" name="TextBox 4">
            <a:extLst>
              <a:ext uri="{FF2B5EF4-FFF2-40B4-BE49-F238E27FC236}">
                <a16:creationId xmlns:a16="http://schemas.microsoft.com/office/drawing/2014/main" id="{C4102353-28B0-4A12-8543-DB8D7A1E5D68}"/>
              </a:ext>
            </a:extLst>
          </p:cNvPr>
          <p:cNvSpPr txBox="1"/>
          <p:nvPr/>
        </p:nvSpPr>
        <p:spPr>
          <a:xfrm>
            <a:off x="2122793" y="6060032"/>
            <a:ext cx="8101685" cy="461665"/>
          </a:xfrm>
          <a:prstGeom prst="rect">
            <a:avLst/>
          </a:prstGeom>
          <a:noFill/>
        </p:spPr>
        <p:txBody>
          <a:bodyPr wrap="square" rtlCol="0">
            <a:spAutoFit/>
          </a:bodyPr>
          <a:lstStyle/>
          <a:p>
            <a:pPr algn="ctr"/>
            <a:r>
              <a:rPr lang="en-US" sz="2400" b="1" i="1" dirty="0"/>
              <a:t>Culture War started a long time ago</a:t>
            </a:r>
          </a:p>
        </p:txBody>
      </p:sp>
      <p:sp>
        <p:nvSpPr>
          <p:cNvPr id="6" name="TextBox 5">
            <a:extLst>
              <a:ext uri="{FF2B5EF4-FFF2-40B4-BE49-F238E27FC236}">
                <a16:creationId xmlns:a16="http://schemas.microsoft.com/office/drawing/2014/main" id="{889087A7-F7E8-23F4-5FA2-26151933B8C8}"/>
              </a:ext>
            </a:extLst>
          </p:cNvPr>
          <p:cNvSpPr txBox="1"/>
          <p:nvPr/>
        </p:nvSpPr>
        <p:spPr>
          <a:xfrm>
            <a:off x="11575473" y="31172"/>
            <a:ext cx="529936" cy="369332"/>
          </a:xfrm>
          <a:prstGeom prst="rect">
            <a:avLst/>
          </a:prstGeom>
          <a:noFill/>
        </p:spPr>
        <p:txBody>
          <a:bodyPr wrap="square" rtlCol="0">
            <a:spAutoFit/>
          </a:bodyPr>
          <a:lstStyle/>
          <a:p>
            <a:pPr algn="ctr"/>
            <a:r>
              <a:rPr lang="en-US" dirty="0"/>
              <a:t>2/3</a:t>
            </a:r>
          </a:p>
        </p:txBody>
      </p:sp>
    </p:spTree>
    <p:extLst>
      <p:ext uri="{BB962C8B-B14F-4D97-AF65-F5344CB8AC3E}">
        <p14:creationId xmlns:p14="http://schemas.microsoft.com/office/powerpoint/2010/main" val="2672148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17216-E4B3-4C24-B2D9-1D100DBDA5C3}"/>
              </a:ext>
            </a:extLst>
          </p:cNvPr>
          <p:cNvSpPr>
            <a:spLocks noGrp="1"/>
          </p:cNvSpPr>
          <p:nvPr>
            <p:ph type="ctrTitle"/>
          </p:nvPr>
        </p:nvSpPr>
        <p:spPr>
          <a:xfrm>
            <a:off x="529213" y="148053"/>
            <a:ext cx="11133574" cy="917072"/>
          </a:xfrm>
        </p:spPr>
        <p:txBody>
          <a:bodyPr>
            <a:normAutofit/>
          </a:bodyPr>
          <a:lstStyle/>
          <a:p>
            <a:r>
              <a:rPr lang="en-US" dirty="0"/>
              <a:t>On Becoming Human Secularist Totalitarians </a:t>
            </a:r>
          </a:p>
        </p:txBody>
      </p:sp>
      <p:sp>
        <p:nvSpPr>
          <p:cNvPr id="3" name="Subtitle 2">
            <a:extLst>
              <a:ext uri="{FF2B5EF4-FFF2-40B4-BE49-F238E27FC236}">
                <a16:creationId xmlns:a16="http://schemas.microsoft.com/office/drawing/2014/main" id="{1065AF91-15A7-41EC-99FD-1D449C2F93AD}"/>
              </a:ext>
            </a:extLst>
          </p:cNvPr>
          <p:cNvSpPr>
            <a:spLocks noGrp="1"/>
          </p:cNvSpPr>
          <p:nvPr>
            <p:ph type="subTitle" idx="1"/>
          </p:nvPr>
        </p:nvSpPr>
        <p:spPr>
          <a:xfrm>
            <a:off x="1524000" y="1065125"/>
            <a:ext cx="9144000" cy="493149"/>
          </a:xfrm>
        </p:spPr>
        <p:txBody>
          <a:bodyPr/>
          <a:lstStyle/>
          <a:p>
            <a:r>
              <a:rPr lang="en-US" i="1" dirty="0"/>
              <a:t>The American Left Became Human Secularist Totalitarians</a:t>
            </a:r>
          </a:p>
        </p:txBody>
      </p:sp>
      <p:sp>
        <p:nvSpPr>
          <p:cNvPr id="4" name="TextBox 3">
            <a:extLst>
              <a:ext uri="{FF2B5EF4-FFF2-40B4-BE49-F238E27FC236}">
                <a16:creationId xmlns:a16="http://schemas.microsoft.com/office/drawing/2014/main" id="{622E30C3-3D2C-4268-BF45-C5B09EA2546F}"/>
              </a:ext>
            </a:extLst>
          </p:cNvPr>
          <p:cNvSpPr txBox="1"/>
          <p:nvPr/>
        </p:nvSpPr>
        <p:spPr>
          <a:xfrm>
            <a:off x="437102" y="1558274"/>
            <a:ext cx="11510387" cy="5509200"/>
          </a:xfrm>
          <a:prstGeom prst="rect">
            <a:avLst/>
          </a:prstGeom>
          <a:noFill/>
        </p:spPr>
        <p:txBody>
          <a:bodyPr wrap="square" rtlCol="0">
            <a:spAutoFit/>
          </a:bodyPr>
          <a:lstStyle/>
          <a:p>
            <a:pPr marL="285750" indent="-285750">
              <a:buFont typeface="Arial" panose="020B0604020202020204" pitchFamily="34" charset="0"/>
              <a:buChar char="•"/>
            </a:pPr>
            <a:r>
              <a:rPr lang="en-US" sz="3200" b="1" dirty="0"/>
              <a:t>America was opposing sub-cultures from the start </a:t>
            </a:r>
          </a:p>
          <a:p>
            <a:pPr marL="285750" indent="-285750">
              <a:buFont typeface="Arial" panose="020B0604020202020204" pitchFamily="34" charset="0"/>
              <a:buChar char="•"/>
            </a:pPr>
            <a:r>
              <a:rPr lang="en-US" sz="3200" b="1" dirty="0"/>
              <a:t>America had a consensus culture until 1962</a:t>
            </a:r>
          </a:p>
          <a:p>
            <a:pPr marL="285750" indent="-285750">
              <a:buFont typeface="Arial" panose="020B0604020202020204" pitchFamily="34" charset="0"/>
              <a:buChar char="•"/>
            </a:pPr>
            <a:r>
              <a:rPr lang="en-US" sz="3200" b="1" dirty="0"/>
              <a:t>Different Enlightenments shaped 2 different Revolutions </a:t>
            </a:r>
          </a:p>
          <a:p>
            <a:pPr marL="285750" indent="-285750">
              <a:buFont typeface="Arial" panose="020B0604020202020204" pitchFamily="34" charset="0"/>
              <a:buChar char="•"/>
            </a:pPr>
            <a:r>
              <a:rPr lang="en-US" sz="3200" b="1" dirty="0"/>
              <a:t>Over time, some American sub-cultures adopted the evolved ideas of the French Revolution – Human Secular Totalitarianism</a:t>
            </a:r>
          </a:p>
          <a:p>
            <a:pPr marL="285750" indent="-285750">
              <a:buFont typeface="Arial" panose="020B0604020202020204" pitchFamily="34" charset="0"/>
              <a:buChar char="•"/>
            </a:pPr>
            <a:r>
              <a:rPr lang="en-US" sz="3200" b="1" i="1" dirty="0">
                <a:solidFill>
                  <a:srgbClr val="FF0000"/>
                </a:solidFill>
              </a:rPr>
              <a:t>Major currents and key events produced profound change </a:t>
            </a:r>
          </a:p>
          <a:p>
            <a:pPr marL="285750" indent="-285750">
              <a:buFont typeface="Arial" panose="020B0604020202020204" pitchFamily="34" charset="0"/>
              <a:buChar char="•"/>
            </a:pPr>
            <a:r>
              <a:rPr lang="en-US" sz="3200" b="1" dirty="0">
                <a:solidFill>
                  <a:srgbClr val="FF0000"/>
                </a:solidFill>
              </a:rPr>
              <a:t>All 7 U.S. institutions transitioned against reactionary pushback</a:t>
            </a:r>
          </a:p>
          <a:p>
            <a:pPr marL="285750" indent="-285750">
              <a:buFont typeface="Arial" panose="020B0604020202020204" pitchFamily="34" charset="0"/>
              <a:buChar char="•"/>
            </a:pPr>
            <a:r>
              <a:rPr lang="en-US" sz="3200" b="1" dirty="0">
                <a:solidFill>
                  <a:srgbClr val="FF0000"/>
                </a:solidFill>
              </a:rPr>
              <a:t>Human Secular Totalitarians dominate 5 of 7 American institutions which define American Culture and Civilization</a:t>
            </a:r>
          </a:p>
          <a:p>
            <a:endParaRPr lang="en-US" sz="3200" b="1" dirty="0">
              <a:solidFill>
                <a:srgbClr val="FF0000"/>
              </a:solidFill>
            </a:endParaRPr>
          </a:p>
          <a:p>
            <a:pPr marL="285750" indent="-285750">
              <a:buFont typeface="Arial" panose="020B0604020202020204" pitchFamily="34" charset="0"/>
              <a:buChar char="•"/>
            </a:pPr>
            <a:endParaRPr lang="en-US" sz="3200" b="1" dirty="0"/>
          </a:p>
        </p:txBody>
      </p:sp>
      <p:sp>
        <p:nvSpPr>
          <p:cNvPr id="5" name="TextBox 4">
            <a:extLst>
              <a:ext uri="{FF2B5EF4-FFF2-40B4-BE49-F238E27FC236}">
                <a16:creationId xmlns:a16="http://schemas.microsoft.com/office/drawing/2014/main" id="{C4102353-28B0-4A12-8543-DB8D7A1E5D68}"/>
              </a:ext>
            </a:extLst>
          </p:cNvPr>
          <p:cNvSpPr txBox="1"/>
          <p:nvPr/>
        </p:nvSpPr>
        <p:spPr>
          <a:xfrm>
            <a:off x="2122793" y="6060032"/>
            <a:ext cx="8101685" cy="461665"/>
          </a:xfrm>
          <a:prstGeom prst="rect">
            <a:avLst/>
          </a:prstGeom>
          <a:noFill/>
        </p:spPr>
        <p:txBody>
          <a:bodyPr wrap="square" rtlCol="0">
            <a:spAutoFit/>
          </a:bodyPr>
          <a:lstStyle/>
          <a:p>
            <a:pPr algn="ctr"/>
            <a:r>
              <a:rPr lang="en-US" sz="2400" b="1" i="1" dirty="0"/>
              <a:t>There’s no end in sight </a:t>
            </a:r>
          </a:p>
        </p:txBody>
      </p:sp>
      <p:sp>
        <p:nvSpPr>
          <p:cNvPr id="6" name="TextBox 5">
            <a:extLst>
              <a:ext uri="{FF2B5EF4-FFF2-40B4-BE49-F238E27FC236}">
                <a16:creationId xmlns:a16="http://schemas.microsoft.com/office/drawing/2014/main" id="{FC01B2BA-0BE9-2B42-C817-31BC57CD596A}"/>
              </a:ext>
            </a:extLst>
          </p:cNvPr>
          <p:cNvSpPr txBox="1"/>
          <p:nvPr/>
        </p:nvSpPr>
        <p:spPr>
          <a:xfrm>
            <a:off x="11575473" y="31172"/>
            <a:ext cx="529936" cy="369332"/>
          </a:xfrm>
          <a:prstGeom prst="rect">
            <a:avLst/>
          </a:prstGeom>
          <a:noFill/>
        </p:spPr>
        <p:txBody>
          <a:bodyPr wrap="square" rtlCol="0">
            <a:spAutoFit/>
          </a:bodyPr>
          <a:lstStyle/>
          <a:p>
            <a:pPr algn="ctr"/>
            <a:r>
              <a:rPr lang="en-US" dirty="0"/>
              <a:t>3/3</a:t>
            </a:r>
          </a:p>
        </p:txBody>
      </p:sp>
    </p:spTree>
    <p:extLst>
      <p:ext uri="{BB962C8B-B14F-4D97-AF65-F5344CB8AC3E}">
        <p14:creationId xmlns:p14="http://schemas.microsoft.com/office/powerpoint/2010/main" val="222613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17216-E4B3-4C24-B2D9-1D100DBDA5C3}"/>
              </a:ext>
            </a:extLst>
          </p:cNvPr>
          <p:cNvSpPr>
            <a:spLocks noGrp="1"/>
          </p:cNvSpPr>
          <p:nvPr>
            <p:ph type="ctrTitle"/>
          </p:nvPr>
        </p:nvSpPr>
        <p:spPr>
          <a:xfrm>
            <a:off x="1524000" y="107721"/>
            <a:ext cx="9144000" cy="806680"/>
          </a:xfrm>
        </p:spPr>
        <p:txBody>
          <a:bodyPr/>
          <a:lstStyle/>
          <a:p>
            <a:r>
              <a:rPr lang="en-US" dirty="0"/>
              <a:t>Culture Commands</a:t>
            </a:r>
          </a:p>
        </p:txBody>
      </p:sp>
      <p:sp>
        <p:nvSpPr>
          <p:cNvPr id="3" name="Subtitle 2">
            <a:extLst>
              <a:ext uri="{FF2B5EF4-FFF2-40B4-BE49-F238E27FC236}">
                <a16:creationId xmlns:a16="http://schemas.microsoft.com/office/drawing/2014/main" id="{1065AF91-15A7-41EC-99FD-1D449C2F93AD}"/>
              </a:ext>
            </a:extLst>
          </p:cNvPr>
          <p:cNvSpPr>
            <a:spLocks noGrp="1"/>
          </p:cNvSpPr>
          <p:nvPr>
            <p:ph type="subTitle" idx="1"/>
          </p:nvPr>
        </p:nvSpPr>
        <p:spPr>
          <a:xfrm>
            <a:off x="1524000" y="914401"/>
            <a:ext cx="9144000" cy="493149"/>
          </a:xfrm>
        </p:spPr>
        <p:txBody>
          <a:bodyPr>
            <a:normAutofit/>
          </a:bodyPr>
          <a:lstStyle/>
          <a:p>
            <a:r>
              <a:rPr lang="en-US" i="1" dirty="0"/>
              <a:t>What We Think, Say, and Do – Yet Individuals Have Free Will </a:t>
            </a:r>
          </a:p>
          <a:p>
            <a:endParaRPr lang="en-US" i="1" dirty="0"/>
          </a:p>
        </p:txBody>
      </p:sp>
      <p:pic>
        <p:nvPicPr>
          <p:cNvPr id="4098" name="Picture 2" descr="See the source image">
            <a:extLst>
              <a:ext uri="{FF2B5EF4-FFF2-40B4-BE49-F238E27FC236}">
                <a16:creationId xmlns:a16="http://schemas.microsoft.com/office/drawing/2014/main" id="{EDF12904-7417-4628-B19F-CA77AC6D96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0798" y="1407550"/>
            <a:ext cx="7930404" cy="528951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6D7F2429-EECD-4108-B079-98D2189DC9B7}"/>
              </a:ext>
            </a:extLst>
          </p:cNvPr>
          <p:cNvSpPr txBox="1"/>
          <p:nvPr/>
        </p:nvSpPr>
        <p:spPr>
          <a:xfrm>
            <a:off x="161026" y="6288614"/>
            <a:ext cx="11869947" cy="461665"/>
          </a:xfrm>
          <a:prstGeom prst="rect">
            <a:avLst/>
          </a:prstGeom>
          <a:solidFill>
            <a:schemeClr val="bg1"/>
          </a:solidFill>
        </p:spPr>
        <p:txBody>
          <a:bodyPr wrap="square" rtlCol="0">
            <a:spAutoFit/>
          </a:bodyPr>
          <a:lstStyle/>
          <a:p>
            <a:pPr algn="ctr"/>
            <a:r>
              <a:rPr lang="en-US" sz="2400" b="1" i="1" dirty="0"/>
              <a:t>Everything in a baseball stadium is about baseball.  Culture is our personal baseball stadium.</a:t>
            </a:r>
          </a:p>
        </p:txBody>
      </p:sp>
    </p:spTree>
    <p:extLst>
      <p:ext uri="{BB962C8B-B14F-4D97-AF65-F5344CB8AC3E}">
        <p14:creationId xmlns:p14="http://schemas.microsoft.com/office/powerpoint/2010/main" val="3596726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17216-E4B3-4C24-B2D9-1D100DBDA5C3}"/>
              </a:ext>
            </a:extLst>
          </p:cNvPr>
          <p:cNvSpPr>
            <a:spLocks noGrp="1"/>
          </p:cNvSpPr>
          <p:nvPr>
            <p:ph type="ctrTitle"/>
          </p:nvPr>
        </p:nvSpPr>
        <p:spPr>
          <a:xfrm>
            <a:off x="1524000" y="107721"/>
            <a:ext cx="9144000" cy="806680"/>
          </a:xfrm>
        </p:spPr>
        <p:txBody>
          <a:bodyPr/>
          <a:lstStyle/>
          <a:p>
            <a:r>
              <a:rPr lang="en-US" dirty="0"/>
              <a:t>Culture Sets Limits &gt; Dictates </a:t>
            </a:r>
          </a:p>
        </p:txBody>
      </p:sp>
      <p:sp>
        <p:nvSpPr>
          <p:cNvPr id="3" name="Subtitle 2">
            <a:extLst>
              <a:ext uri="{FF2B5EF4-FFF2-40B4-BE49-F238E27FC236}">
                <a16:creationId xmlns:a16="http://schemas.microsoft.com/office/drawing/2014/main" id="{1065AF91-15A7-41EC-99FD-1D449C2F93AD}"/>
              </a:ext>
            </a:extLst>
          </p:cNvPr>
          <p:cNvSpPr>
            <a:spLocks noGrp="1"/>
          </p:cNvSpPr>
          <p:nvPr>
            <p:ph type="subTitle" idx="1"/>
          </p:nvPr>
        </p:nvSpPr>
        <p:spPr>
          <a:xfrm>
            <a:off x="1524000" y="914401"/>
            <a:ext cx="9144000" cy="493149"/>
          </a:xfrm>
        </p:spPr>
        <p:txBody>
          <a:bodyPr>
            <a:normAutofit/>
          </a:bodyPr>
          <a:lstStyle/>
          <a:p>
            <a:r>
              <a:rPr lang="en-US" i="1" dirty="0"/>
              <a:t>What We Think, Say, and Do – Yet Individuals Have Free Will </a:t>
            </a:r>
          </a:p>
          <a:p>
            <a:endParaRPr lang="en-US" i="1" dirty="0"/>
          </a:p>
        </p:txBody>
      </p:sp>
      <p:pic>
        <p:nvPicPr>
          <p:cNvPr id="4098" name="Picture 2" descr="See the source image">
            <a:extLst>
              <a:ext uri="{FF2B5EF4-FFF2-40B4-BE49-F238E27FC236}">
                <a16:creationId xmlns:a16="http://schemas.microsoft.com/office/drawing/2014/main" id="{EDF12904-7417-4628-B19F-CA77AC6D96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0798" y="1407550"/>
            <a:ext cx="7930404" cy="52895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C06AD7F-A1AE-45EA-B6C7-8E476DAF9234}"/>
              </a:ext>
            </a:extLst>
          </p:cNvPr>
          <p:cNvSpPr txBox="1"/>
          <p:nvPr/>
        </p:nvSpPr>
        <p:spPr>
          <a:xfrm>
            <a:off x="242977" y="1577218"/>
            <a:ext cx="11706046" cy="1384995"/>
          </a:xfrm>
          <a:prstGeom prst="rect">
            <a:avLst/>
          </a:prstGeom>
          <a:solidFill>
            <a:schemeClr val="accent6"/>
          </a:solidFill>
          <a:ln>
            <a:solidFill>
              <a:schemeClr val="tx1"/>
            </a:solidFill>
          </a:ln>
        </p:spPr>
        <p:txBody>
          <a:bodyPr wrap="square" rtlCol="0">
            <a:spAutoFit/>
          </a:bodyPr>
          <a:lstStyle/>
          <a:p>
            <a:pPr algn="ctr"/>
            <a:r>
              <a:rPr lang="en-US" sz="2800" b="1" u="sng" dirty="0">
                <a:solidFill>
                  <a:schemeClr val="bg1"/>
                </a:solidFill>
              </a:rPr>
              <a:t>Culture</a:t>
            </a:r>
          </a:p>
          <a:p>
            <a:pPr algn="ctr"/>
            <a:r>
              <a:rPr lang="en-US" sz="2800" b="1" dirty="0">
                <a:solidFill>
                  <a:schemeClr val="bg1"/>
                </a:solidFill>
              </a:rPr>
              <a:t> The customary beliefs, social forms, and material traits of a social group. </a:t>
            </a:r>
          </a:p>
          <a:p>
            <a:pPr algn="ctr"/>
            <a:r>
              <a:rPr lang="en-US" sz="2800" b="1" dirty="0">
                <a:solidFill>
                  <a:schemeClr val="bg1"/>
                </a:solidFill>
              </a:rPr>
              <a:t>Includes characteristic features of everyday existence. </a:t>
            </a:r>
          </a:p>
        </p:txBody>
      </p:sp>
      <p:sp>
        <p:nvSpPr>
          <p:cNvPr id="6" name="TextBox 5">
            <a:extLst>
              <a:ext uri="{FF2B5EF4-FFF2-40B4-BE49-F238E27FC236}">
                <a16:creationId xmlns:a16="http://schemas.microsoft.com/office/drawing/2014/main" id="{B05CD5B1-A036-4DEF-B932-2F0842B8EBCA}"/>
              </a:ext>
            </a:extLst>
          </p:cNvPr>
          <p:cNvSpPr txBox="1"/>
          <p:nvPr/>
        </p:nvSpPr>
        <p:spPr>
          <a:xfrm>
            <a:off x="6245524" y="5297268"/>
            <a:ext cx="963283" cy="646331"/>
          </a:xfrm>
          <a:prstGeom prst="rect">
            <a:avLst/>
          </a:prstGeom>
          <a:solidFill>
            <a:schemeClr val="bg1"/>
          </a:solidFill>
        </p:spPr>
        <p:txBody>
          <a:bodyPr wrap="square" rtlCol="0" anchor="ctr">
            <a:spAutoFit/>
          </a:bodyPr>
          <a:lstStyle/>
          <a:p>
            <a:pPr algn="ctr"/>
            <a:r>
              <a:rPr lang="en-US" b="1" dirty="0"/>
              <a:t>Beliefs</a:t>
            </a:r>
          </a:p>
          <a:p>
            <a:pPr algn="ctr"/>
            <a:r>
              <a:rPr lang="en-US" b="1" dirty="0"/>
              <a:t>Religion</a:t>
            </a:r>
          </a:p>
        </p:txBody>
      </p:sp>
      <p:sp>
        <p:nvSpPr>
          <p:cNvPr id="9" name="TextBox 8">
            <a:extLst>
              <a:ext uri="{FF2B5EF4-FFF2-40B4-BE49-F238E27FC236}">
                <a16:creationId xmlns:a16="http://schemas.microsoft.com/office/drawing/2014/main" id="{BB98F8E3-27C2-4E0A-8201-0A5E5F79C38E}"/>
              </a:ext>
            </a:extLst>
          </p:cNvPr>
          <p:cNvSpPr txBox="1"/>
          <p:nvPr/>
        </p:nvSpPr>
        <p:spPr>
          <a:xfrm>
            <a:off x="4607833" y="4681362"/>
            <a:ext cx="1089804" cy="369332"/>
          </a:xfrm>
          <a:prstGeom prst="rect">
            <a:avLst/>
          </a:prstGeom>
          <a:solidFill>
            <a:schemeClr val="bg1"/>
          </a:solidFill>
        </p:spPr>
        <p:txBody>
          <a:bodyPr wrap="square" rtlCol="0" anchor="ctr">
            <a:spAutoFit/>
          </a:bodyPr>
          <a:lstStyle/>
          <a:p>
            <a:pPr algn="ctr"/>
            <a:r>
              <a:rPr lang="en-US" b="1" dirty="0"/>
              <a:t>Language</a:t>
            </a:r>
          </a:p>
        </p:txBody>
      </p:sp>
      <p:sp>
        <p:nvSpPr>
          <p:cNvPr id="10" name="TextBox 9">
            <a:extLst>
              <a:ext uri="{FF2B5EF4-FFF2-40B4-BE49-F238E27FC236}">
                <a16:creationId xmlns:a16="http://schemas.microsoft.com/office/drawing/2014/main" id="{099D7901-55B7-474B-9874-6C4616DA4AF0}"/>
              </a:ext>
            </a:extLst>
          </p:cNvPr>
          <p:cNvSpPr txBox="1"/>
          <p:nvPr/>
        </p:nvSpPr>
        <p:spPr>
          <a:xfrm>
            <a:off x="6482863" y="4801522"/>
            <a:ext cx="3147203" cy="369332"/>
          </a:xfrm>
          <a:prstGeom prst="rect">
            <a:avLst/>
          </a:prstGeom>
          <a:solidFill>
            <a:schemeClr val="bg1"/>
          </a:solidFill>
        </p:spPr>
        <p:txBody>
          <a:bodyPr wrap="square" rtlCol="0" anchor="ctr">
            <a:spAutoFit/>
          </a:bodyPr>
          <a:lstStyle/>
          <a:p>
            <a:pPr algn="ctr"/>
            <a:r>
              <a:rPr lang="en-US" b="1" dirty="0"/>
              <a:t>Customs, Traditions, Norms</a:t>
            </a:r>
          </a:p>
        </p:txBody>
      </p:sp>
      <p:sp>
        <p:nvSpPr>
          <p:cNvPr id="11" name="TextBox 10">
            <a:extLst>
              <a:ext uri="{FF2B5EF4-FFF2-40B4-BE49-F238E27FC236}">
                <a16:creationId xmlns:a16="http://schemas.microsoft.com/office/drawing/2014/main" id="{034746A4-46DD-44C2-BDA7-9F81B30BD330}"/>
              </a:ext>
            </a:extLst>
          </p:cNvPr>
          <p:cNvSpPr txBox="1"/>
          <p:nvPr/>
        </p:nvSpPr>
        <p:spPr>
          <a:xfrm>
            <a:off x="3097028" y="4200007"/>
            <a:ext cx="2697119" cy="369332"/>
          </a:xfrm>
          <a:prstGeom prst="rect">
            <a:avLst/>
          </a:prstGeom>
          <a:solidFill>
            <a:schemeClr val="bg1"/>
          </a:solidFill>
        </p:spPr>
        <p:txBody>
          <a:bodyPr wrap="square" rtlCol="0" anchor="ctr">
            <a:spAutoFit/>
          </a:bodyPr>
          <a:lstStyle/>
          <a:p>
            <a:pPr algn="ctr"/>
            <a:r>
              <a:rPr lang="en-US" b="1" dirty="0"/>
              <a:t>Folklore, Legends, Myths </a:t>
            </a:r>
          </a:p>
        </p:txBody>
      </p:sp>
      <p:sp>
        <p:nvSpPr>
          <p:cNvPr id="12" name="TextBox 11">
            <a:extLst>
              <a:ext uri="{FF2B5EF4-FFF2-40B4-BE49-F238E27FC236}">
                <a16:creationId xmlns:a16="http://schemas.microsoft.com/office/drawing/2014/main" id="{98FCCA83-6E20-4BD7-B977-BD638237F440}"/>
              </a:ext>
            </a:extLst>
          </p:cNvPr>
          <p:cNvSpPr txBox="1"/>
          <p:nvPr/>
        </p:nvSpPr>
        <p:spPr>
          <a:xfrm>
            <a:off x="5976538" y="4332559"/>
            <a:ext cx="2015742" cy="369332"/>
          </a:xfrm>
          <a:prstGeom prst="rect">
            <a:avLst/>
          </a:prstGeom>
          <a:solidFill>
            <a:schemeClr val="bg1"/>
          </a:solidFill>
        </p:spPr>
        <p:txBody>
          <a:bodyPr wrap="square" rtlCol="0" anchor="ctr">
            <a:spAutoFit/>
          </a:bodyPr>
          <a:lstStyle/>
          <a:p>
            <a:pPr algn="ctr"/>
            <a:r>
              <a:rPr lang="en-US" b="1" dirty="0"/>
              <a:t>Music, Dance, Art</a:t>
            </a:r>
          </a:p>
        </p:txBody>
      </p:sp>
      <p:sp>
        <p:nvSpPr>
          <p:cNvPr id="13" name="TextBox 12">
            <a:extLst>
              <a:ext uri="{FF2B5EF4-FFF2-40B4-BE49-F238E27FC236}">
                <a16:creationId xmlns:a16="http://schemas.microsoft.com/office/drawing/2014/main" id="{D220843A-E2B7-487A-BC60-6812A5BAEA03}"/>
              </a:ext>
            </a:extLst>
          </p:cNvPr>
          <p:cNvSpPr txBox="1"/>
          <p:nvPr/>
        </p:nvSpPr>
        <p:spPr>
          <a:xfrm>
            <a:off x="5042067" y="5112602"/>
            <a:ext cx="1089804" cy="369332"/>
          </a:xfrm>
          <a:prstGeom prst="rect">
            <a:avLst/>
          </a:prstGeom>
          <a:solidFill>
            <a:schemeClr val="bg1"/>
          </a:solidFill>
        </p:spPr>
        <p:txBody>
          <a:bodyPr wrap="square" rtlCol="0" anchor="ctr">
            <a:spAutoFit/>
          </a:bodyPr>
          <a:lstStyle/>
          <a:p>
            <a:pPr algn="ctr"/>
            <a:r>
              <a:rPr lang="en-US" b="1" dirty="0"/>
              <a:t>Family</a:t>
            </a:r>
          </a:p>
        </p:txBody>
      </p:sp>
      <p:sp>
        <p:nvSpPr>
          <p:cNvPr id="14" name="TextBox 13">
            <a:extLst>
              <a:ext uri="{FF2B5EF4-FFF2-40B4-BE49-F238E27FC236}">
                <a16:creationId xmlns:a16="http://schemas.microsoft.com/office/drawing/2014/main" id="{7CD779E8-8891-4A21-9807-D9447BF51059}"/>
              </a:ext>
            </a:extLst>
          </p:cNvPr>
          <p:cNvSpPr txBox="1"/>
          <p:nvPr/>
        </p:nvSpPr>
        <p:spPr>
          <a:xfrm>
            <a:off x="5923583" y="3847136"/>
            <a:ext cx="1489382" cy="369332"/>
          </a:xfrm>
          <a:prstGeom prst="rect">
            <a:avLst/>
          </a:prstGeom>
          <a:solidFill>
            <a:schemeClr val="bg1"/>
          </a:solidFill>
        </p:spPr>
        <p:txBody>
          <a:bodyPr wrap="square" rtlCol="0" anchor="ctr">
            <a:spAutoFit/>
          </a:bodyPr>
          <a:lstStyle/>
          <a:p>
            <a:pPr algn="ctr"/>
            <a:r>
              <a:rPr lang="en-US" b="1" dirty="0"/>
              <a:t>Government </a:t>
            </a:r>
          </a:p>
        </p:txBody>
      </p:sp>
      <p:sp>
        <p:nvSpPr>
          <p:cNvPr id="15" name="TextBox 14">
            <a:extLst>
              <a:ext uri="{FF2B5EF4-FFF2-40B4-BE49-F238E27FC236}">
                <a16:creationId xmlns:a16="http://schemas.microsoft.com/office/drawing/2014/main" id="{545859B1-9F55-4E9B-B90D-88CDE13205AB}"/>
              </a:ext>
            </a:extLst>
          </p:cNvPr>
          <p:cNvSpPr txBox="1"/>
          <p:nvPr/>
        </p:nvSpPr>
        <p:spPr>
          <a:xfrm>
            <a:off x="3738440" y="3717917"/>
            <a:ext cx="2055707" cy="369332"/>
          </a:xfrm>
          <a:prstGeom prst="rect">
            <a:avLst/>
          </a:prstGeom>
          <a:solidFill>
            <a:schemeClr val="bg1"/>
          </a:solidFill>
        </p:spPr>
        <p:txBody>
          <a:bodyPr wrap="square" rtlCol="0" anchor="ctr">
            <a:spAutoFit/>
          </a:bodyPr>
          <a:lstStyle/>
          <a:p>
            <a:pPr algn="ctr"/>
            <a:r>
              <a:rPr lang="en-US" b="1" dirty="0"/>
              <a:t>Education, Training</a:t>
            </a:r>
          </a:p>
        </p:txBody>
      </p:sp>
      <p:sp>
        <p:nvSpPr>
          <p:cNvPr id="16" name="TextBox 15">
            <a:extLst>
              <a:ext uri="{FF2B5EF4-FFF2-40B4-BE49-F238E27FC236}">
                <a16:creationId xmlns:a16="http://schemas.microsoft.com/office/drawing/2014/main" id="{E2853561-9B0E-4D07-937E-426762B0A715}"/>
              </a:ext>
            </a:extLst>
          </p:cNvPr>
          <p:cNvSpPr txBox="1"/>
          <p:nvPr/>
        </p:nvSpPr>
        <p:spPr>
          <a:xfrm>
            <a:off x="7594929" y="3739067"/>
            <a:ext cx="642632" cy="369332"/>
          </a:xfrm>
          <a:prstGeom prst="rect">
            <a:avLst/>
          </a:prstGeom>
          <a:solidFill>
            <a:schemeClr val="bg1"/>
          </a:solidFill>
        </p:spPr>
        <p:txBody>
          <a:bodyPr wrap="square" rtlCol="0" anchor="ctr">
            <a:spAutoFit/>
          </a:bodyPr>
          <a:lstStyle/>
          <a:p>
            <a:pPr algn="ctr"/>
            <a:r>
              <a:rPr lang="en-US" b="1" dirty="0"/>
              <a:t>War</a:t>
            </a:r>
          </a:p>
        </p:txBody>
      </p:sp>
      <p:sp>
        <p:nvSpPr>
          <p:cNvPr id="17" name="TextBox 16">
            <a:extLst>
              <a:ext uri="{FF2B5EF4-FFF2-40B4-BE49-F238E27FC236}">
                <a16:creationId xmlns:a16="http://schemas.microsoft.com/office/drawing/2014/main" id="{E98CB96A-6321-4B68-909D-A2EED81F82FD}"/>
              </a:ext>
            </a:extLst>
          </p:cNvPr>
          <p:cNvSpPr txBox="1"/>
          <p:nvPr/>
        </p:nvSpPr>
        <p:spPr>
          <a:xfrm>
            <a:off x="8174671" y="4250122"/>
            <a:ext cx="1875029" cy="369332"/>
          </a:xfrm>
          <a:prstGeom prst="rect">
            <a:avLst/>
          </a:prstGeom>
          <a:solidFill>
            <a:schemeClr val="bg1"/>
          </a:solidFill>
        </p:spPr>
        <p:txBody>
          <a:bodyPr wrap="square" rtlCol="0" anchor="ctr">
            <a:spAutoFit/>
          </a:bodyPr>
          <a:lstStyle/>
          <a:p>
            <a:pPr algn="ctr"/>
            <a:r>
              <a:rPr lang="en-US" b="1" dirty="0"/>
              <a:t>Commerce, Work</a:t>
            </a:r>
          </a:p>
        </p:txBody>
      </p:sp>
      <p:sp>
        <p:nvSpPr>
          <p:cNvPr id="18" name="TextBox 17">
            <a:extLst>
              <a:ext uri="{FF2B5EF4-FFF2-40B4-BE49-F238E27FC236}">
                <a16:creationId xmlns:a16="http://schemas.microsoft.com/office/drawing/2014/main" id="{4004091B-07DE-49A4-98FC-F27AC19BA677}"/>
              </a:ext>
            </a:extLst>
          </p:cNvPr>
          <p:cNvSpPr txBox="1"/>
          <p:nvPr/>
        </p:nvSpPr>
        <p:spPr>
          <a:xfrm>
            <a:off x="8444946" y="3809929"/>
            <a:ext cx="1489382" cy="369332"/>
          </a:xfrm>
          <a:prstGeom prst="rect">
            <a:avLst/>
          </a:prstGeom>
          <a:solidFill>
            <a:schemeClr val="bg1"/>
          </a:solidFill>
        </p:spPr>
        <p:txBody>
          <a:bodyPr wrap="square" rtlCol="0" anchor="ctr">
            <a:spAutoFit/>
          </a:bodyPr>
          <a:lstStyle/>
          <a:p>
            <a:pPr algn="ctr"/>
            <a:r>
              <a:rPr lang="en-US" b="1" dirty="0"/>
              <a:t>Technology </a:t>
            </a:r>
          </a:p>
        </p:txBody>
      </p:sp>
      <p:sp>
        <p:nvSpPr>
          <p:cNvPr id="19" name="TextBox 18">
            <a:extLst>
              <a:ext uri="{FF2B5EF4-FFF2-40B4-BE49-F238E27FC236}">
                <a16:creationId xmlns:a16="http://schemas.microsoft.com/office/drawing/2014/main" id="{98122646-FAD3-4585-B15C-E3F899B1B37D}"/>
              </a:ext>
            </a:extLst>
          </p:cNvPr>
          <p:cNvSpPr txBox="1"/>
          <p:nvPr/>
        </p:nvSpPr>
        <p:spPr>
          <a:xfrm>
            <a:off x="2443493" y="6196207"/>
            <a:ext cx="7376756" cy="461665"/>
          </a:xfrm>
          <a:prstGeom prst="rect">
            <a:avLst/>
          </a:prstGeom>
          <a:solidFill>
            <a:schemeClr val="bg1"/>
          </a:solidFill>
        </p:spPr>
        <p:txBody>
          <a:bodyPr wrap="square" rtlCol="0">
            <a:spAutoFit/>
          </a:bodyPr>
          <a:lstStyle/>
          <a:p>
            <a:pPr algn="ctr"/>
            <a:r>
              <a:rPr lang="en-US" sz="2400" b="1" i="1" dirty="0"/>
              <a:t>Ideas motivate humankind for good and bad</a:t>
            </a:r>
          </a:p>
        </p:txBody>
      </p:sp>
    </p:spTree>
    <p:extLst>
      <p:ext uri="{BB962C8B-B14F-4D97-AF65-F5344CB8AC3E}">
        <p14:creationId xmlns:p14="http://schemas.microsoft.com/office/powerpoint/2010/main" val="2514262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17216-E4B3-4C24-B2D9-1D100DBDA5C3}"/>
              </a:ext>
            </a:extLst>
          </p:cNvPr>
          <p:cNvSpPr>
            <a:spLocks noGrp="1"/>
          </p:cNvSpPr>
          <p:nvPr>
            <p:ph type="ctrTitle"/>
          </p:nvPr>
        </p:nvSpPr>
        <p:spPr/>
        <p:txBody>
          <a:bodyPr/>
          <a:lstStyle/>
          <a:p>
            <a:r>
              <a:rPr lang="en-US" dirty="0"/>
              <a:t>4 Founding American Sub-Cultures</a:t>
            </a:r>
          </a:p>
        </p:txBody>
      </p:sp>
      <p:sp>
        <p:nvSpPr>
          <p:cNvPr id="3" name="Subtitle 2">
            <a:extLst>
              <a:ext uri="{FF2B5EF4-FFF2-40B4-BE49-F238E27FC236}">
                <a16:creationId xmlns:a16="http://schemas.microsoft.com/office/drawing/2014/main" id="{1065AF91-15A7-41EC-99FD-1D449C2F93AD}"/>
              </a:ext>
            </a:extLst>
          </p:cNvPr>
          <p:cNvSpPr>
            <a:spLocks noGrp="1"/>
          </p:cNvSpPr>
          <p:nvPr>
            <p:ph type="subTitle" idx="1"/>
          </p:nvPr>
        </p:nvSpPr>
        <p:spPr>
          <a:xfrm>
            <a:off x="1524000" y="914401"/>
            <a:ext cx="9144000" cy="493149"/>
          </a:xfrm>
        </p:spPr>
        <p:txBody>
          <a:bodyPr/>
          <a:lstStyle/>
          <a:p>
            <a:r>
              <a:rPr lang="en-US" i="1" dirty="0"/>
              <a:t>Where America Came From</a:t>
            </a:r>
          </a:p>
        </p:txBody>
      </p:sp>
      <p:grpSp>
        <p:nvGrpSpPr>
          <p:cNvPr id="4" name="Group 3">
            <a:extLst>
              <a:ext uri="{FF2B5EF4-FFF2-40B4-BE49-F238E27FC236}">
                <a16:creationId xmlns:a16="http://schemas.microsoft.com/office/drawing/2014/main" id="{2B21CE83-3F08-48CF-A4F2-28259B2477D7}"/>
              </a:ext>
            </a:extLst>
          </p:cNvPr>
          <p:cNvGrpSpPr/>
          <p:nvPr/>
        </p:nvGrpSpPr>
        <p:grpSpPr>
          <a:xfrm>
            <a:off x="7442465" y="1516236"/>
            <a:ext cx="2963629" cy="3619500"/>
            <a:chOff x="8913047" y="760689"/>
            <a:chExt cx="2963629" cy="3619500"/>
          </a:xfrm>
        </p:grpSpPr>
        <p:pic>
          <p:nvPicPr>
            <p:cNvPr id="1026" name="Picture 2" descr="See the source image">
              <a:extLst>
                <a:ext uri="{FF2B5EF4-FFF2-40B4-BE49-F238E27FC236}">
                  <a16:creationId xmlns:a16="http://schemas.microsoft.com/office/drawing/2014/main" id="{F74FDB29-DA90-4B34-BB2D-68D667ADE3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9176" y="760689"/>
              <a:ext cx="2857500" cy="36195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6E481774-9C06-4C59-8555-296B31D0CCE6}"/>
                </a:ext>
              </a:extLst>
            </p:cNvPr>
            <p:cNvSpPr txBox="1"/>
            <p:nvPr/>
          </p:nvSpPr>
          <p:spPr>
            <a:xfrm flipH="1">
              <a:off x="10607924" y="4073043"/>
              <a:ext cx="305353" cy="276999"/>
            </a:xfrm>
            <a:prstGeom prst="rect">
              <a:avLst/>
            </a:prstGeom>
            <a:solidFill>
              <a:schemeClr val="tx1"/>
            </a:solidFill>
          </p:spPr>
          <p:txBody>
            <a:bodyPr wrap="square" rtlCol="0" anchor="ctr">
              <a:spAutoFit/>
            </a:bodyPr>
            <a:lstStyle/>
            <a:p>
              <a:r>
                <a:rPr lang="en-US" sz="1200" b="1" dirty="0">
                  <a:solidFill>
                    <a:schemeClr val="accent4"/>
                  </a:solidFill>
                </a:rPr>
                <a:t>2. </a:t>
              </a:r>
            </a:p>
          </p:txBody>
        </p:sp>
        <p:sp>
          <p:nvSpPr>
            <p:cNvPr id="24" name="TextBox 23">
              <a:extLst>
                <a:ext uri="{FF2B5EF4-FFF2-40B4-BE49-F238E27FC236}">
                  <a16:creationId xmlns:a16="http://schemas.microsoft.com/office/drawing/2014/main" id="{0060CE18-EFA5-4C9C-A2D9-CD183E34E494}"/>
                </a:ext>
              </a:extLst>
            </p:cNvPr>
            <p:cNvSpPr txBox="1"/>
            <p:nvPr/>
          </p:nvSpPr>
          <p:spPr>
            <a:xfrm flipH="1">
              <a:off x="8913047" y="3866617"/>
              <a:ext cx="305353" cy="276999"/>
            </a:xfrm>
            <a:prstGeom prst="rect">
              <a:avLst/>
            </a:prstGeom>
            <a:solidFill>
              <a:schemeClr val="tx1"/>
            </a:solidFill>
          </p:spPr>
          <p:txBody>
            <a:bodyPr wrap="square" rtlCol="0" anchor="ctr">
              <a:spAutoFit/>
            </a:bodyPr>
            <a:lstStyle/>
            <a:p>
              <a:r>
                <a:rPr lang="en-US" sz="1200" b="1" dirty="0">
                  <a:solidFill>
                    <a:schemeClr val="accent4"/>
                  </a:solidFill>
                </a:rPr>
                <a:t>1. </a:t>
              </a:r>
            </a:p>
          </p:txBody>
        </p:sp>
        <p:sp>
          <p:nvSpPr>
            <p:cNvPr id="25" name="TextBox 24">
              <a:extLst>
                <a:ext uri="{FF2B5EF4-FFF2-40B4-BE49-F238E27FC236}">
                  <a16:creationId xmlns:a16="http://schemas.microsoft.com/office/drawing/2014/main" id="{36F8BFA8-1864-45AE-9BF6-851E321DA20A}"/>
                </a:ext>
              </a:extLst>
            </p:cNvPr>
            <p:cNvSpPr txBox="1"/>
            <p:nvPr/>
          </p:nvSpPr>
          <p:spPr>
            <a:xfrm flipH="1">
              <a:off x="8913048" y="3325986"/>
              <a:ext cx="305353" cy="276999"/>
            </a:xfrm>
            <a:prstGeom prst="rect">
              <a:avLst/>
            </a:prstGeom>
            <a:solidFill>
              <a:schemeClr val="tx1"/>
            </a:solidFill>
          </p:spPr>
          <p:txBody>
            <a:bodyPr wrap="square" rtlCol="0" anchor="ctr">
              <a:spAutoFit/>
            </a:bodyPr>
            <a:lstStyle/>
            <a:p>
              <a:r>
                <a:rPr lang="en-US" sz="1200" b="1" dirty="0">
                  <a:solidFill>
                    <a:schemeClr val="accent4"/>
                  </a:solidFill>
                </a:rPr>
                <a:t>3. </a:t>
              </a:r>
            </a:p>
          </p:txBody>
        </p:sp>
        <p:sp>
          <p:nvSpPr>
            <p:cNvPr id="26" name="TextBox 25">
              <a:extLst>
                <a:ext uri="{FF2B5EF4-FFF2-40B4-BE49-F238E27FC236}">
                  <a16:creationId xmlns:a16="http://schemas.microsoft.com/office/drawing/2014/main" id="{4EAC8BB6-F8BD-4D71-AB75-3F590FAABDC3}"/>
                </a:ext>
              </a:extLst>
            </p:cNvPr>
            <p:cNvSpPr txBox="1"/>
            <p:nvPr/>
          </p:nvSpPr>
          <p:spPr>
            <a:xfrm flipH="1">
              <a:off x="8931311" y="2228743"/>
              <a:ext cx="305353" cy="276999"/>
            </a:xfrm>
            <a:prstGeom prst="rect">
              <a:avLst/>
            </a:prstGeom>
            <a:solidFill>
              <a:schemeClr val="tx1"/>
            </a:solidFill>
          </p:spPr>
          <p:txBody>
            <a:bodyPr wrap="square" rtlCol="0" anchor="ctr">
              <a:spAutoFit/>
            </a:bodyPr>
            <a:lstStyle/>
            <a:p>
              <a:r>
                <a:rPr lang="en-US" sz="1200" b="1" dirty="0">
                  <a:solidFill>
                    <a:schemeClr val="accent4"/>
                  </a:solidFill>
                </a:rPr>
                <a:t>4. </a:t>
              </a:r>
            </a:p>
          </p:txBody>
        </p:sp>
      </p:grpSp>
      <p:sp>
        <p:nvSpPr>
          <p:cNvPr id="7" name="Rectangle 6">
            <a:extLst>
              <a:ext uri="{FF2B5EF4-FFF2-40B4-BE49-F238E27FC236}">
                <a16:creationId xmlns:a16="http://schemas.microsoft.com/office/drawing/2014/main" id="{BFCF3242-28E2-413B-BD13-20A641EF45B6}"/>
              </a:ext>
            </a:extLst>
          </p:cNvPr>
          <p:cNvSpPr/>
          <p:nvPr/>
        </p:nvSpPr>
        <p:spPr>
          <a:xfrm>
            <a:off x="2222923" y="3325986"/>
            <a:ext cx="813575" cy="65941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TextBox 10">
            <a:extLst>
              <a:ext uri="{FF2B5EF4-FFF2-40B4-BE49-F238E27FC236}">
                <a16:creationId xmlns:a16="http://schemas.microsoft.com/office/drawing/2014/main" id="{189AEC88-8FAB-4D01-AAA9-2381AA96B31B}"/>
              </a:ext>
            </a:extLst>
          </p:cNvPr>
          <p:cNvSpPr txBox="1"/>
          <p:nvPr/>
        </p:nvSpPr>
        <p:spPr>
          <a:xfrm>
            <a:off x="-26983" y="5804778"/>
            <a:ext cx="12245966" cy="830997"/>
          </a:xfrm>
          <a:prstGeom prst="rect">
            <a:avLst/>
          </a:prstGeom>
          <a:solidFill>
            <a:schemeClr val="bg1"/>
          </a:solidFill>
        </p:spPr>
        <p:txBody>
          <a:bodyPr wrap="square" rtlCol="0">
            <a:spAutoFit/>
          </a:bodyPr>
          <a:lstStyle/>
          <a:p>
            <a:pPr algn="ctr"/>
            <a:r>
              <a:rPr lang="en-US" sz="2400" b="1" i="1" dirty="0"/>
              <a:t>The immigrants from Great Britain to America had fought one another for centuries -                  some for a thousand years and more</a:t>
            </a:r>
          </a:p>
        </p:txBody>
      </p:sp>
      <p:sp>
        <p:nvSpPr>
          <p:cNvPr id="13" name="TextBox 12">
            <a:extLst>
              <a:ext uri="{FF2B5EF4-FFF2-40B4-BE49-F238E27FC236}">
                <a16:creationId xmlns:a16="http://schemas.microsoft.com/office/drawing/2014/main" id="{EC809417-C83F-48A0-B7EA-D16A8596161B}"/>
              </a:ext>
            </a:extLst>
          </p:cNvPr>
          <p:cNvSpPr txBox="1"/>
          <p:nvPr/>
        </p:nvSpPr>
        <p:spPr>
          <a:xfrm>
            <a:off x="982351" y="2505670"/>
            <a:ext cx="5999523" cy="1569660"/>
          </a:xfrm>
          <a:prstGeom prst="rect">
            <a:avLst/>
          </a:prstGeom>
          <a:solidFill>
            <a:schemeClr val="bg1"/>
          </a:solidFill>
        </p:spPr>
        <p:txBody>
          <a:bodyPr wrap="square" rtlCol="0">
            <a:spAutoFit/>
          </a:bodyPr>
          <a:lstStyle/>
          <a:p>
            <a:r>
              <a:rPr lang="en-US" sz="2400" b="1" u="sng" dirty="0"/>
              <a:t>4 Formerly Warring Sub-Cultures</a:t>
            </a:r>
            <a:endParaRPr lang="en-US" b="1" u="sng" dirty="0"/>
          </a:p>
          <a:p>
            <a:pPr marL="342900" indent="-342900">
              <a:buFont typeface="+mj-lt"/>
              <a:buAutoNum type="arabicPeriod"/>
            </a:pPr>
            <a:r>
              <a:rPr lang="en-US" b="1" dirty="0"/>
              <a:t>West Counties</a:t>
            </a:r>
          </a:p>
          <a:p>
            <a:pPr marL="342900" indent="-342900">
              <a:buFont typeface="+mj-lt"/>
              <a:buAutoNum type="arabicPeriod"/>
            </a:pPr>
            <a:r>
              <a:rPr lang="en-US" b="1" dirty="0"/>
              <a:t>East Anglia </a:t>
            </a:r>
          </a:p>
          <a:p>
            <a:pPr marL="342900" indent="-342900">
              <a:buFont typeface="+mj-lt"/>
              <a:buAutoNum type="arabicPeriod"/>
            </a:pPr>
            <a:r>
              <a:rPr lang="en-US" b="1" dirty="0"/>
              <a:t>Midlands </a:t>
            </a:r>
          </a:p>
          <a:p>
            <a:pPr marL="342900" indent="-342900">
              <a:buFont typeface="+mj-lt"/>
              <a:buAutoNum type="arabicPeriod"/>
            </a:pPr>
            <a:r>
              <a:rPr lang="en-US" b="1" dirty="0"/>
              <a:t>North Ireland and Lowland Scots</a:t>
            </a:r>
          </a:p>
        </p:txBody>
      </p:sp>
    </p:spTree>
    <p:extLst>
      <p:ext uri="{BB962C8B-B14F-4D97-AF65-F5344CB8AC3E}">
        <p14:creationId xmlns:p14="http://schemas.microsoft.com/office/powerpoint/2010/main" val="2655255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17216-E4B3-4C24-B2D9-1D100DBDA5C3}"/>
              </a:ext>
            </a:extLst>
          </p:cNvPr>
          <p:cNvSpPr>
            <a:spLocks noGrp="1"/>
          </p:cNvSpPr>
          <p:nvPr>
            <p:ph type="ctrTitle"/>
          </p:nvPr>
        </p:nvSpPr>
        <p:spPr/>
        <p:txBody>
          <a:bodyPr/>
          <a:lstStyle/>
          <a:p>
            <a:r>
              <a:rPr lang="en-US" dirty="0"/>
              <a:t>Early American Diversity</a:t>
            </a:r>
          </a:p>
        </p:txBody>
      </p:sp>
      <p:sp>
        <p:nvSpPr>
          <p:cNvPr id="3" name="Subtitle 2">
            <a:extLst>
              <a:ext uri="{FF2B5EF4-FFF2-40B4-BE49-F238E27FC236}">
                <a16:creationId xmlns:a16="http://schemas.microsoft.com/office/drawing/2014/main" id="{1065AF91-15A7-41EC-99FD-1D449C2F93AD}"/>
              </a:ext>
            </a:extLst>
          </p:cNvPr>
          <p:cNvSpPr>
            <a:spLocks noGrp="1"/>
          </p:cNvSpPr>
          <p:nvPr>
            <p:ph type="subTitle" idx="1"/>
          </p:nvPr>
        </p:nvSpPr>
        <p:spPr>
          <a:xfrm>
            <a:off x="1524000" y="914401"/>
            <a:ext cx="9144000" cy="493149"/>
          </a:xfrm>
        </p:spPr>
        <p:txBody>
          <a:bodyPr/>
          <a:lstStyle/>
          <a:p>
            <a:r>
              <a:rPr lang="en-US" i="1" dirty="0"/>
              <a:t>The Way We Were</a:t>
            </a:r>
          </a:p>
        </p:txBody>
      </p:sp>
      <p:pic>
        <p:nvPicPr>
          <p:cNvPr id="1026" name="Picture 2" descr="See the source image">
            <a:extLst>
              <a:ext uri="{FF2B5EF4-FFF2-40B4-BE49-F238E27FC236}">
                <a16:creationId xmlns:a16="http://schemas.microsoft.com/office/drawing/2014/main" id="{F74FDB29-DA90-4B34-BB2D-68D667ADE3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9176" y="760689"/>
            <a:ext cx="2857500" cy="3619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ee the source image">
            <a:extLst>
              <a:ext uri="{FF2B5EF4-FFF2-40B4-BE49-F238E27FC236}">
                <a16:creationId xmlns:a16="http://schemas.microsoft.com/office/drawing/2014/main" id="{BB1909A2-7BA7-42B7-AC22-B5EB33E775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5812" y="1611695"/>
            <a:ext cx="6429371" cy="4228387"/>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71D1F669-9688-423E-8943-AD6E2CE770C0}"/>
              </a:ext>
            </a:extLst>
          </p:cNvPr>
          <p:cNvSpPr/>
          <p:nvPr/>
        </p:nvSpPr>
        <p:spPr>
          <a:xfrm>
            <a:off x="7297947" y="2424023"/>
            <a:ext cx="1354347" cy="59522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C35F0A2-118A-4F3F-B1AE-FD408A80A4E6}"/>
              </a:ext>
            </a:extLst>
          </p:cNvPr>
          <p:cNvSpPr/>
          <p:nvPr/>
        </p:nvSpPr>
        <p:spPr>
          <a:xfrm>
            <a:off x="6780002" y="2812923"/>
            <a:ext cx="1156300" cy="41264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C7AF7F2-E392-4E5A-813E-20261E63A525}"/>
              </a:ext>
            </a:extLst>
          </p:cNvPr>
          <p:cNvSpPr/>
          <p:nvPr/>
        </p:nvSpPr>
        <p:spPr>
          <a:xfrm rot="19192096">
            <a:off x="6503309" y="3456318"/>
            <a:ext cx="1003900" cy="38198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0520238-861F-4124-8364-3FFAEC8F459C}"/>
              </a:ext>
            </a:extLst>
          </p:cNvPr>
          <p:cNvSpPr/>
          <p:nvPr/>
        </p:nvSpPr>
        <p:spPr>
          <a:xfrm rot="19192096">
            <a:off x="6173290" y="3228837"/>
            <a:ext cx="1003900" cy="364066"/>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ECCADB9-3D58-4C79-9CC6-122FC35E68E6}"/>
              </a:ext>
            </a:extLst>
          </p:cNvPr>
          <p:cNvSpPr txBox="1"/>
          <p:nvPr/>
        </p:nvSpPr>
        <p:spPr>
          <a:xfrm flipH="1">
            <a:off x="7257947" y="3810173"/>
            <a:ext cx="1047034" cy="276999"/>
          </a:xfrm>
          <a:prstGeom prst="rect">
            <a:avLst/>
          </a:prstGeom>
          <a:solidFill>
            <a:schemeClr val="tx1"/>
          </a:solidFill>
        </p:spPr>
        <p:txBody>
          <a:bodyPr wrap="square" rtlCol="0" anchor="ctr">
            <a:spAutoFit/>
          </a:bodyPr>
          <a:lstStyle/>
          <a:p>
            <a:r>
              <a:rPr lang="en-US" sz="1200" b="1" dirty="0">
                <a:solidFill>
                  <a:schemeClr val="accent4"/>
                </a:solidFill>
              </a:rPr>
              <a:t>1. Tidewater</a:t>
            </a:r>
          </a:p>
        </p:txBody>
      </p:sp>
      <p:sp>
        <p:nvSpPr>
          <p:cNvPr id="13" name="TextBox 12">
            <a:extLst>
              <a:ext uri="{FF2B5EF4-FFF2-40B4-BE49-F238E27FC236}">
                <a16:creationId xmlns:a16="http://schemas.microsoft.com/office/drawing/2014/main" id="{00F23C10-8B76-4A9A-95D2-0D03B917648B}"/>
              </a:ext>
            </a:extLst>
          </p:cNvPr>
          <p:cNvSpPr txBox="1"/>
          <p:nvPr/>
        </p:nvSpPr>
        <p:spPr>
          <a:xfrm flipH="1">
            <a:off x="6969139" y="2229603"/>
            <a:ext cx="1188303" cy="276999"/>
          </a:xfrm>
          <a:prstGeom prst="rect">
            <a:avLst/>
          </a:prstGeom>
          <a:solidFill>
            <a:schemeClr val="tx1"/>
          </a:solidFill>
        </p:spPr>
        <p:txBody>
          <a:bodyPr wrap="square" rtlCol="0" anchor="ctr">
            <a:spAutoFit/>
          </a:bodyPr>
          <a:lstStyle/>
          <a:p>
            <a:r>
              <a:rPr lang="en-US" sz="1200" b="1" dirty="0">
                <a:solidFill>
                  <a:schemeClr val="accent4"/>
                </a:solidFill>
              </a:rPr>
              <a:t>2. New England</a:t>
            </a:r>
          </a:p>
        </p:txBody>
      </p:sp>
      <p:sp>
        <p:nvSpPr>
          <p:cNvPr id="14" name="TextBox 13">
            <a:extLst>
              <a:ext uri="{FF2B5EF4-FFF2-40B4-BE49-F238E27FC236}">
                <a16:creationId xmlns:a16="http://schemas.microsoft.com/office/drawing/2014/main" id="{40DC714D-E0A1-47D2-838A-2155A6CD4A67}"/>
              </a:ext>
            </a:extLst>
          </p:cNvPr>
          <p:cNvSpPr txBox="1"/>
          <p:nvPr/>
        </p:nvSpPr>
        <p:spPr>
          <a:xfrm flipH="1">
            <a:off x="7854868" y="2970725"/>
            <a:ext cx="1155081" cy="276999"/>
          </a:xfrm>
          <a:prstGeom prst="rect">
            <a:avLst/>
          </a:prstGeom>
          <a:solidFill>
            <a:schemeClr val="tx1"/>
          </a:solidFill>
        </p:spPr>
        <p:txBody>
          <a:bodyPr wrap="square" rtlCol="0" anchor="ctr">
            <a:spAutoFit/>
          </a:bodyPr>
          <a:lstStyle/>
          <a:p>
            <a:r>
              <a:rPr lang="en-US" sz="1200" b="1" dirty="0">
                <a:solidFill>
                  <a:schemeClr val="accent4"/>
                </a:solidFill>
              </a:rPr>
              <a:t>3. Mid-Atlantic</a:t>
            </a:r>
          </a:p>
        </p:txBody>
      </p:sp>
      <p:sp>
        <p:nvSpPr>
          <p:cNvPr id="15" name="TextBox 14">
            <a:extLst>
              <a:ext uri="{FF2B5EF4-FFF2-40B4-BE49-F238E27FC236}">
                <a16:creationId xmlns:a16="http://schemas.microsoft.com/office/drawing/2014/main" id="{CF69156D-F879-48C7-880D-0BE589BD167A}"/>
              </a:ext>
            </a:extLst>
          </p:cNvPr>
          <p:cNvSpPr txBox="1"/>
          <p:nvPr/>
        </p:nvSpPr>
        <p:spPr>
          <a:xfrm rot="19015123" flipH="1">
            <a:off x="5734372" y="3109224"/>
            <a:ext cx="1047034" cy="276999"/>
          </a:xfrm>
          <a:prstGeom prst="rect">
            <a:avLst/>
          </a:prstGeom>
          <a:solidFill>
            <a:schemeClr val="tx1"/>
          </a:solidFill>
        </p:spPr>
        <p:txBody>
          <a:bodyPr wrap="square" rtlCol="0" anchor="ctr">
            <a:spAutoFit/>
          </a:bodyPr>
          <a:lstStyle/>
          <a:p>
            <a:r>
              <a:rPr lang="en-US" sz="1200" b="1" dirty="0">
                <a:solidFill>
                  <a:schemeClr val="accent4"/>
                </a:solidFill>
              </a:rPr>
              <a:t>4. Appalachia </a:t>
            </a:r>
          </a:p>
        </p:txBody>
      </p:sp>
      <p:sp>
        <p:nvSpPr>
          <p:cNvPr id="16" name="TextBox 15">
            <a:extLst>
              <a:ext uri="{FF2B5EF4-FFF2-40B4-BE49-F238E27FC236}">
                <a16:creationId xmlns:a16="http://schemas.microsoft.com/office/drawing/2014/main" id="{B7DC7B19-E224-4589-9C84-4C93F31C6BB9}"/>
              </a:ext>
            </a:extLst>
          </p:cNvPr>
          <p:cNvSpPr txBox="1"/>
          <p:nvPr/>
        </p:nvSpPr>
        <p:spPr>
          <a:xfrm flipH="1">
            <a:off x="6816463" y="3552728"/>
            <a:ext cx="305353" cy="276999"/>
          </a:xfrm>
          <a:prstGeom prst="rect">
            <a:avLst/>
          </a:prstGeom>
          <a:solidFill>
            <a:schemeClr val="tx1"/>
          </a:solidFill>
        </p:spPr>
        <p:txBody>
          <a:bodyPr wrap="square" rtlCol="0" anchor="ctr">
            <a:spAutoFit/>
          </a:bodyPr>
          <a:lstStyle/>
          <a:p>
            <a:r>
              <a:rPr lang="en-US" sz="1200" b="1" dirty="0">
                <a:solidFill>
                  <a:schemeClr val="accent4"/>
                </a:solidFill>
              </a:rPr>
              <a:t>1. </a:t>
            </a:r>
          </a:p>
        </p:txBody>
      </p:sp>
      <p:sp>
        <p:nvSpPr>
          <p:cNvPr id="20" name="TextBox 19">
            <a:extLst>
              <a:ext uri="{FF2B5EF4-FFF2-40B4-BE49-F238E27FC236}">
                <a16:creationId xmlns:a16="http://schemas.microsoft.com/office/drawing/2014/main" id="{57BE865B-A1CD-4239-8D79-5213815C1FD2}"/>
              </a:ext>
            </a:extLst>
          </p:cNvPr>
          <p:cNvSpPr txBox="1"/>
          <p:nvPr/>
        </p:nvSpPr>
        <p:spPr>
          <a:xfrm flipH="1">
            <a:off x="7429952" y="2537573"/>
            <a:ext cx="305353" cy="276999"/>
          </a:xfrm>
          <a:prstGeom prst="rect">
            <a:avLst/>
          </a:prstGeom>
          <a:solidFill>
            <a:schemeClr val="tx1"/>
          </a:solidFill>
        </p:spPr>
        <p:txBody>
          <a:bodyPr wrap="square" rtlCol="0" anchor="ctr">
            <a:spAutoFit/>
          </a:bodyPr>
          <a:lstStyle/>
          <a:p>
            <a:r>
              <a:rPr lang="en-US" sz="1200" b="1" dirty="0">
                <a:solidFill>
                  <a:schemeClr val="accent4"/>
                </a:solidFill>
              </a:rPr>
              <a:t>2. </a:t>
            </a:r>
          </a:p>
        </p:txBody>
      </p:sp>
      <p:sp>
        <p:nvSpPr>
          <p:cNvPr id="21" name="TextBox 20">
            <a:extLst>
              <a:ext uri="{FF2B5EF4-FFF2-40B4-BE49-F238E27FC236}">
                <a16:creationId xmlns:a16="http://schemas.microsoft.com/office/drawing/2014/main" id="{FFE7644D-F909-4AE7-8F63-E76FC113EF12}"/>
              </a:ext>
            </a:extLst>
          </p:cNvPr>
          <p:cNvSpPr txBox="1"/>
          <p:nvPr/>
        </p:nvSpPr>
        <p:spPr>
          <a:xfrm flipH="1">
            <a:off x="6990347" y="2888098"/>
            <a:ext cx="305353" cy="276999"/>
          </a:xfrm>
          <a:prstGeom prst="rect">
            <a:avLst/>
          </a:prstGeom>
          <a:solidFill>
            <a:schemeClr val="tx1"/>
          </a:solidFill>
        </p:spPr>
        <p:txBody>
          <a:bodyPr wrap="square" rtlCol="0" anchor="ctr">
            <a:spAutoFit/>
          </a:bodyPr>
          <a:lstStyle/>
          <a:p>
            <a:r>
              <a:rPr lang="en-US" sz="1200" b="1" dirty="0">
                <a:solidFill>
                  <a:schemeClr val="accent4"/>
                </a:solidFill>
              </a:rPr>
              <a:t>3. </a:t>
            </a:r>
          </a:p>
        </p:txBody>
      </p:sp>
      <p:sp>
        <p:nvSpPr>
          <p:cNvPr id="22" name="TextBox 21">
            <a:extLst>
              <a:ext uri="{FF2B5EF4-FFF2-40B4-BE49-F238E27FC236}">
                <a16:creationId xmlns:a16="http://schemas.microsoft.com/office/drawing/2014/main" id="{9D106ADD-E58C-4071-9BBF-FB086E1A4AF3}"/>
              </a:ext>
            </a:extLst>
          </p:cNvPr>
          <p:cNvSpPr txBox="1"/>
          <p:nvPr/>
        </p:nvSpPr>
        <p:spPr>
          <a:xfrm flipH="1">
            <a:off x="6511110" y="3255720"/>
            <a:ext cx="305353" cy="276999"/>
          </a:xfrm>
          <a:prstGeom prst="rect">
            <a:avLst/>
          </a:prstGeom>
          <a:solidFill>
            <a:schemeClr val="tx1"/>
          </a:solidFill>
        </p:spPr>
        <p:txBody>
          <a:bodyPr wrap="square" rtlCol="0" anchor="ctr">
            <a:spAutoFit/>
          </a:bodyPr>
          <a:lstStyle/>
          <a:p>
            <a:r>
              <a:rPr lang="en-US" sz="1200" b="1" dirty="0">
                <a:solidFill>
                  <a:schemeClr val="accent4"/>
                </a:solidFill>
              </a:rPr>
              <a:t>4. </a:t>
            </a:r>
          </a:p>
        </p:txBody>
      </p:sp>
      <p:sp>
        <p:nvSpPr>
          <p:cNvPr id="23" name="TextBox 22">
            <a:extLst>
              <a:ext uri="{FF2B5EF4-FFF2-40B4-BE49-F238E27FC236}">
                <a16:creationId xmlns:a16="http://schemas.microsoft.com/office/drawing/2014/main" id="{6E481774-9C06-4C59-8555-296B31D0CCE6}"/>
              </a:ext>
            </a:extLst>
          </p:cNvPr>
          <p:cNvSpPr txBox="1"/>
          <p:nvPr/>
        </p:nvSpPr>
        <p:spPr>
          <a:xfrm flipH="1">
            <a:off x="10607924" y="4073043"/>
            <a:ext cx="305353" cy="276999"/>
          </a:xfrm>
          <a:prstGeom prst="rect">
            <a:avLst/>
          </a:prstGeom>
          <a:solidFill>
            <a:schemeClr val="tx1"/>
          </a:solidFill>
        </p:spPr>
        <p:txBody>
          <a:bodyPr wrap="square" rtlCol="0" anchor="ctr">
            <a:spAutoFit/>
          </a:bodyPr>
          <a:lstStyle/>
          <a:p>
            <a:r>
              <a:rPr lang="en-US" sz="1200" b="1" dirty="0">
                <a:solidFill>
                  <a:schemeClr val="accent4"/>
                </a:solidFill>
              </a:rPr>
              <a:t>2. </a:t>
            </a:r>
          </a:p>
        </p:txBody>
      </p:sp>
      <p:sp>
        <p:nvSpPr>
          <p:cNvPr id="24" name="TextBox 23">
            <a:extLst>
              <a:ext uri="{FF2B5EF4-FFF2-40B4-BE49-F238E27FC236}">
                <a16:creationId xmlns:a16="http://schemas.microsoft.com/office/drawing/2014/main" id="{0060CE18-EFA5-4C9C-A2D9-CD183E34E494}"/>
              </a:ext>
            </a:extLst>
          </p:cNvPr>
          <p:cNvSpPr txBox="1"/>
          <p:nvPr/>
        </p:nvSpPr>
        <p:spPr>
          <a:xfrm flipH="1">
            <a:off x="8913047" y="3866617"/>
            <a:ext cx="305353" cy="276999"/>
          </a:xfrm>
          <a:prstGeom prst="rect">
            <a:avLst/>
          </a:prstGeom>
          <a:solidFill>
            <a:schemeClr val="tx1"/>
          </a:solidFill>
        </p:spPr>
        <p:txBody>
          <a:bodyPr wrap="square" rtlCol="0" anchor="ctr">
            <a:spAutoFit/>
          </a:bodyPr>
          <a:lstStyle/>
          <a:p>
            <a:r>
              <a:rPr lang="en-US" sz="1200" b="1" dirty="0">
                <a:solidFill>
                  <a:schemeClr val="accent4"/>
                </a:solidFill>
              </a:rPr>
              <a:t>1. </a:t>
            </a:r>
          </a:p>
        </p:txBody>
      </p:sp>
      <p:sp>
        <p:nvSpPr>
          <p:cNvPr id="25" name="TextBox 24">
            <a:extLst>
              <a:ext uri="{FF2B5EF4-FFF2-40B4-BE49-F238E27FC236}">
                <a16:creationId xmlns:a16="http://schemas.microsoft.com/office/drawing/2014/main" id="{36F8BFA8-1864-45AE-9BF6-851E321DA20A}"/>
              </a:ext>
            </a:extLst>
          </p:cNvPr>
          <p:cNvSpPr txBox="1"/>
          <p:nvPr/>
        </p:nvSpPr>
        <p:spPr>
          <a:xfrm flipH="1">
            <a:off x="8913048" y="3325986"/>
            <a:ext cx="305353" cy="276999"/>
          </a:xfrm>
          <a:prstGeom prst="rect">
            <a:avLst/>
          </a:prstGeom>
          <a:solidFill>
            <a:schemeClr val="tx1"/>
          </a:solidFill>
        </p:spPr>
        <p:txBody>
          <a:bodyPr wrap="square" rtlCol="0" anchor="ctr">
            <a:spAutoFit/>
          </a:bodyPr>
          <a:lstStyle/>
          <a:p>
            <a:r>
              <a:rPr lang="en-US" sz="1200" b="1" dirty="0">
                <a:solidFill>
                  <a:schemeClr val="accent4"/>
                </a:solidFill>
              </a:rPr>
              <a:t>3. </a:t>
            </a:r>
          </a:p>
        </p:txBody>
      </p:sp>
      <p:sp>
        <p:nvSpPr>
          <p:cNvPr id="26" name="TextBox 25">
            <a:extLst>
              <a:ext uri="{FF2B5EF4-FFF2-40B4-BE49-F238E27FC236}">
                <a16:creationId xmlns:a16="http://schemas.microsoft.com/office/drawing/2014/main" id="{4EAC8BB6-F8BD-4D71-AB75-3F590FAABDC3}"/>
              </a:ext>
            </a:extLst>
          </p:cNvPr>
          <p:cNvSpPr txBox="1"/>
          <p:nvPr/>
        </p:nvSpPr>
        <p:spPr>
          <a:xfrm flipH="1">
            <a:off x="8931311" y="2228743"/>
            <a:ext cx="305353" cy="276999"/>
          </a:xfrm>
          <a:prstGeom prst="rect">
            <a:avLst/>
          </a:prstGeom>
          <a:solidFill>
            <a:schemeClr val="tx1"/>
          </a:solidFill>
        </p:spPr>
        <p:txBody>
          <a:bodyPr wrap="square" rtlCol="0" anchor="ctr">
            <a:spAutoFit/>
          </a:bodyPr>
          <a:lstStyle/>
          <a:p>
            <a:r>
              <a:rPr lang="en-US" sz="1200" b="1" dirty="0">
                <a:solidFill>
                  <a:schemeClr val="accent4"/>
                </a:solidFill>
              </a:rPr>
              <a:t>4. </a:t>
            </a:r>
          </a:p>
        </p:txBody>
      </p:sp>
      <p:sp>
        <p:nvSpPr>
          <p:cNvPr id="7" name="Rectangle 6">
            <a:extLst>
              <a:ext uri="{FF2B5EF4-FFF2-40B4-BE49-F238E27FC236}">
                <a16:creationId xmlns:a16="http://schemas.microsoft.com/office/drawing/2014/main" id="{BFCF3242-28E2-413B-BD13-20A641EF45B6}"/>
              </a:ext>
            </a:extLst>
          </p:cNvPr>
          <p:cNvSpPr/>
          <p:nvPr/>
        </p:nvSpPr>
        <p:spPr>
          <a:xfrm>
            <a:off x="2222923" y="3325986"/>
            <a:ext cx="813575" cy="65941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8" name="TextBox 27">
            <a:extLst>
              <a:ext uri="{FF2B5EF4-FFF2-40B4-BE49-F238E27FC236}">
                <a16:creationId xmlns:a16="http://schemas.microsoft.com/office/drawing/2014/main" id="{586D2CA1-C6FF-4F53-90B6-DEED3667048C}"/>
              </a:ext>
            </a:extLst>
          </p:cNvPr>
          <p:cNvSpPr txBox="1"/>
          <p:nvPr/>
        </p:nvSpPr>
        <p:spPr>
          <a:xfrm>
            <a:off x="19591" y="1631810"/>
            <a:ext cx="5708264" cy="240065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txBody>
          <a:bodyPr wrap="square" rtlCol="0">
            <a:spAutoFit/>
          </a:bodyPr>
          <a:lstStyle/>
          <a:p>
            <a:r>
              <a:rPr lang="en-US" sz="2400" b="1" dirty="0"/>
              <a:t>Differences in “America” from the start </a:t>
            </a:r>
            <a:endParaRPr lang="en-US" b="1" dirty="0"/>
          </a:p>
          <a:p>
            <a:pPr marL="342900" indent="-342900">
              <a:buFont typeface="+mj-lt"/>
              <a:buAutoNum type="arabicPeriod"/>
            </a:pPr>
            <a:r>
              <a:rPr lang="en-US" b="1" dirty="0"/>
              <a:t>West Counties to Tidewater: Anglican, Cavaliers</a:t>
            </a:r>
          </a:p>
          <a:p>
            <a:pPr marL="342900" indent="-342900">
              <a:buFont typeface="+mj-lt"/>
              <a:buAutoNum type="arabicPeriod"/>
            </a:pPr>
            <a:r>
              <a:rPr lang="en-US" b="1" dirty="0"/>
              <a:t>East Anglia to New England: Puritan, Absolutists</a:t>
            </a:r>
          </a:p>
          <a:p>
            <a:pPr marL="342900" indent="-342900">
              <a:buFont typeface="+mj-lt"/>
              <a:buAutoNum type="arabicPeriod"/>
            </a:pPr>
            <a:r>
              <a:rPr lang="en-US" b="1" dirty="0"/>
              <a:t>Midlands to Middle Atlantic: Quaker and Palatinate Germans, Mercantile</a:t>
            </a:r>
          </a:p>
          <a:p>
            <a:pPr marL="342900" indent="-342900">
              <a:buFont typeface="+mj-lt"/>
              <a:buAutoNum type="arabicPeriod"/>
            </a:pPr>
            <a:r>
              <a:rPr lang="en-US" b="1" dirty="0"/>
              <a:t>North Ireland and Lowland Scots with English Borderers/Londoners to Appalachian Frontier: Presbyterian, Scot-Irish Fighters</a:t>
            </a:r>
          </a:p>
        </p:txBody>
      </p:sp>
      <p:sp>
        <p:nvSpPr>
          <p:cNvPr id="29" name="TextBox 28">
            <a:extLst>
              <a:ext uri="{FF2B5EF4-FFF2-40B4-BE49-F238E27FC236}">
                <a16:creationId xmlns:a16="http://schemas.microsoft.com/office/drawing/2014/main" id="{305B7FCB-4138-473E-8995-A036ED129AFE}"/>
              </a:ext>
            </a:extLst>
          </p:cNvPr>
          <p:cNvSpPr txBox="1"/>
          <p:nvPr/>
        </p:nvSpPr>
        <p:spPr>
          <a:xfrm>
            <a:off x="-53966" y="6037645"/>
            <a:ext cx="12245966" cy="830997"/>
          </a:xfrm>
          <a:prstGeom prst="rect">
            <a:avLst/>
          </a:prstGeom>
          <a:solidFill>
            <a:schemeClr val="bg1"/>
          </a:solidFill>
        </p:spPr>
        <p:txBody>
          <a:bodyPr wrap="square" rtlCol="0">
            <a:spAutoFit/>
          </a:bodyPr>
          <a:lstStyle/>
          <a:p>
            <a:pPr algn="ctr"/>
            <a:r>
              <a:rPr lang="en-US" sz="2400" b="1" i="1" dirty="0"/>
              <a:t>4 Distinct Sub-Cultures</a:t>
            </a:r>
          </a:p>
          <a:p>
            <a:pPr algn="ctr"/>
            <a:r>
              <a:rPr lang="en-US" sz="2400" b="1" i="1" dirty="0"/>
              <a:t>Tidewater and New England Colonies on opposite sides of English Civil War</a:t>
            </a:r>
          </a:p>
        </p:txBody>
      </p:sp>
    </p:spTree>
    <p:extLst>
      <p:ext uri="{BB962C8B-B14F-4D97-AF65-F5344CB8AC3E}">
        <p14:creationId xmlns:p14="http://schemas.microsoft.com/office/powerpoint/2010/main" val="33792586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14170</TotalTime>
  <Words>7397</Words>
  <Application>Microsoft Office PowerPoint</Application>
  <PresentationFormat>Widescreen</PresentationFormat>
  <Paragraphs>1179</Paragraphs>
  <Slides>35</Slides>
  <Notes>33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35</vt:i4>
      </vt:variant>
    </vt:vector>
  </HeadingPairs>
  <TitlesOfParts>
    <vt:vector size="42" baseType="lpstr">
      <vt:lpstr>Arial</vt:lpstr>
      <vt:lpstr>Calibri</vt:lpstr>
      <vt:lpstr>Calibri Light</vt:lpstr>
      <vt:lpstr>Script MT Bold</vt:lpstr>
      <vt:lpstr>Unna</vt:lpstr>
      <vt:lpstr>Office Theme</vt:lpstr>
      <vt:lpstr>Custom Design</vt:lpstr>
      <vt:lpstr>Cultural Marxism In America </vt:lpstr>
      <vt:lpstr>Bottom Line Up Front</vt:lpstr>
      <vt:lpstr>The March of Cultural Marxism</vt:lpstr>
      <vt:lpstr>On Becoming Human Secularist Totalitarians </vt:lpstr>
      <vt:lpstr>On Becoming Human Secularist Totalitarians </vt:lpstr>
      <vt:lpstr>Culture Commands</vt:lpstr>
      <vt:lpstr>Culture Sets Limits &gt; Dictates </vt:lpstr>
      <vt:lpstr>4 Founding American Sub-Cultures</vt:lpstr>
      <vt:lpstr>Early American Diversity</vt:lpstr>
      <vt:lpstr>American Culture in 1776</vt:lpstr>
      <vt:lpstr>E Pluribus Unum  </vt:lpstr>
      <vt:lpstr>Different Enlightenments </vt:lpstr>
      <vt:lpstr>Different Enlightenments </vt:lpstr>
      <vt:lpstr>Different Enlightenments </vt:lpstr>
      <vt:lpstr>Two Revolutionary Worldviews</vt:lpstr>
      <vt:lpstr>Two Revolutionary Worldviews</vt:lpstr>
      <vt:lpstr>America  (Was) </vt:lpstr>
      <vt:lpstr>America Is (Was) </vt:lpstr>
      <vt:lpstr>American Culture Perspective</vt:lpstr>
      <vt:lpstr>American Consensus Culture</vt:lpstr>
      <vt:lpstr>Ideas of the French Revolution Sow Bad Seeds </vt:lpstr>
      <vt:lpstr>Major Currents of Change </vt:lpstr>
      <vt:lpstr>Slowly, Sub-Cultures Shifted Left</vt:lpstr>
      <vt:lpstr>How It Happened</vt:lpstr>
      <vt:lpstr>Seven Mountains Of American Culture</vt:lpstr>
      <vt:lpstr>Education</vt:lpstr>
      <vt:lpstr>Government </vt:lpstr>
      <vt:lpstr>Business</vt:lpstr>
      <vt:lpstr>Media</vt:lpstr>
      <vt:lpstr>Arts and Entertainment </vt:lpstr>
      <vt:lpstr>Religion</vt:lpstr>
      <vt:lpstr>Family</vt:lpstr>
      <vt:lpstr>No End in Sight </vt:lpstr>
      <vt:lpstr>No End in Sight </vt:lpstr>
      <vt:lpstr>The Culture War Continues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Great U.S. Culture War</dc:title>
  <dc:creator>James Atticus Bowden</dc:creator>
  <cp:lastModifiedBy>James Atticus Bowden</cp:lastModifiedBy>
  <cp:revision>78</cp:revision>
  <cp:lastPrinted>2023-03-29T17:54:48Z</cp:lastPrinted>
  <dcterms:created xsi:type="dcterms:W3CDTF">2021-03-07T13:07:57Z</dcterms:created>
  <dcterms:modified xsi:type="dcterms:W3CDTF">2026-02-17T22:33:26Z</dcterms:modified>
</cp:coreProperties>
</file>